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8"/>
  </p:notesMasterIdLst>
  <p:sldIdLst>
    <p:sldId id="256" r:id="rId2"/>
    <p:sldId id="282" r:id="rId3"/>
    <p:sldId id="257" r:id="rId4"/>
    <p:sldId id="258" r:id="rId5"/>
    <p:sldId id="259" r:id="rId6"/>
    <p:sldId id="283" r:id="rId7"/>
    <p:sldId id="285" r:id="rId8"/>
    <p:sldId id="286" r:id="rId9"/>
    <p:sldId id="287" r:id="rId10"/>
    <p:sldId id="288" r:id="rId11"/>
    <p:sldId id="260" r:id="rId12"/>
    <p:sldId id="261" r:id="rId13"/>
    <p:sldId id="289" r:id="rId14"/>
    <p:sldId id="290" r:id="rId15"/>
    <p:sldId id="291" r:id="rId16"/>
    <p:sldId id="292" r:id="rId17"/>
    <p:sldId id="293" r:id="rId18"/>
    <p:sldId id="294" r:id="rId19"/>
    <p:sldId id="263" r:id="rId20"/>
    <p:sldId id="264" r:id="rId21"/>
    <p:sldId id="295" r:id="rId22"/>
    <p:sldId id="296" r:id="rId23"/>
    <p:sldId id="297" r:id="rId24"/>
    <p:sldId id="298" r:id="rId25"/>
    <p:sldId id="265" r:id="rId26"/>
    <p:sldId id="266" r:id="rId27"/>
    <p:sldId id="299" r:id="rId28"/>
    <p:sldId id="300" r:id="rId29"/>
    <p:sldId id="301" r:id="rId30"/>
    <p:sldId id="302" r:id="rId31"/>
    <p:sldId id="267" r:id="rId32"/>
    <p:sldId id="268" r:id="rId33"/>
    <p:sldId id="303" r:id="rId34"/>
    <p:sldId id="304" r:id="rId35"/>
    <p:sldId id="357" r:id="rId36"/>
    <p:sldId id="305" r:id="rId37"/>
    <p:sldId id="269" r:id="rId38"/>
    <p:sldId id="270" r:id="rId39"/>
    <p:sldId id="306" r:id="rId40"/>
    <p:sldId id="307" r:id="rId41"/>
    <p:sldId id="271" r:id="rId42"/>
    <p:sldId id="272" r:id="rId43"/>
    <p:sldId id="308" r:id="rId44"/>
    <p:sldId id="309" r:id="rId45"/>
    <p:sldId id="310" r:id="rId46"/>
    <p:sldId id="311" r:id="rId47"/>
    <p:sldId id="312" r:id="rId48"/>
    <p:sldId id="313" r:id="rId49"/>
    <p:sldId id="314" r:id="rId50"/>
    <p:sldId id="315" r:id="rId51"/>
    <p:sldId id="316" r:id="rId52"/>
    <p:sldId id="273" r:id="rId53"/>
    <p:sldId id="274" r:id="rId54"/>
    <p:sldId id="317" r:id="rId55"/>
    <p:sldId id="318" r:id="rId56"/>
    <p:sldId id="319" r:id="rId57"/>
    <p:sldId id="320" r:id="rId58"/>
    <p:sldId id="321" r:id="rId59"/>
    <p:sldId id="322" r:id="rId60"/>
    <p:sldId id="323" r:id="rId61"/>
    <p:sldId id="275" r:id="rId62"/>
    <p:sldId id="276" r:id="rId63"/>
    <p:sldId id="284" r:id="rId64"/>
    <p:sldId id="360" r:id="rId65"/>
    <p:sldId id="359" r:id="rId66"/>
    <p:sldId id="324" r:id="rId67"/>
    <p:sldId id="277" r:id="rId68"/>
    <p:sldId id="278" r:id="rId69"/>
    <p:sldId id="325" r:id="rId70"/>
    <p:sldId id="326" r:id="rId71"/>
    <p:sldId id="327" r:id="rId72"/>
    <p:sldId id="328" r:id="rId73"/>
    <p:sldId id="361" r:id="rId74"/>
    <p:sldId id="329" r:id="rId75"/>
    <p:sldId id="362" r:id="rId76"/>
    <p:sldId id="363" r:id="rId77"/>
    <p:sldId id="364" r:id="rId78"/>
    <p:sldId id="330" r:id="rId79"/>
    <p:sldId id="279" r:id="rId80"/>
    <p:sldId id="280" r:id="rId81"/>
    <p:sldId id="331" r:id="rId82"/>
    <p:sldId id="332" r:id="rId83"/>
    <p:sldId id="365" r:id="rId84"/>
    <p:sldId id="366" r:id="rId85"/>
    <p:sldId id="367" r:id="rId86"/>
    <p:sldId id="368"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3">
          <p15:clr>
            <a:srgbClr val="A4A3A4"/>
          </p15:clr>
        </p15:guide>
        <p15:guide id="2" pos="28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717" autoAdjust="0"/>
  </p:normalViewPr>
  <p:slideViewPr>
    <p:cSldViewPr>
      <p:cViewPr varScale="1">
        <p:scale>
          <a:sx n="68" d="100"/>
          <a:sy n="68" d="100"/>
        </p:scale>
        <p:origin x="1428" y="96"/>
      </p:cViewPr>
      <p:guideLst>
        <p:guide orient="horz" pos="2123"/>
        <p:guide pos="2835"/>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6/27/2019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p:cNvSpPr/>
          <p:nvPr/>
        </p:nvSpPr>
        <p:spPr>
          <a:xfrm>
            <a:off x="0" y="0"/>
            <a:ext cx="9144000" cy="5373688"/>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alaman Kosong">
    <p:spTree>
      <p:nvGrpSpPr>
        <p:cNvPr id="1" name=""/>
        <p:cNvGrpSpPr/>
        <p:nvPr/>
      </p:nvGrpSpPr>
      <p:grpSpPr>
        <a:xfrm>
          <a:off x="0" y="0"/>
          <a:ext cx="0" cy="0"/>
          <a:chOff x="0" y="0"/>
          <a:chExt cx="0" cy="0"/>
        </a:xfrm>
      </p:grpSpPr>
      <p:sp>
        <p:nvSpPr>
          <p:cNvPr id="2" name="Rectangle 1"/>
          <p:cNvSpPr/>
          <p:nvPr/>
        </p:nvSpPr>
        <p:spPr>
          <a:xfrm>
            <a:off x="0" y="1"/>
            <a:ext cx="9144000" cy="1412875"/>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just">
              <a:defRPr/>
            </a:pPr>
            <a:endParaRPr lang="en-US">
              <a:sym typeface="Arial" panose="020B0604020202020204" pitchFamily="34" charset="0"/>
            </a:endParaRPr>
          </a:p>
        </p:txBody>
      </p:sp>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just">
              <a:defRPr/>
            </a:pPr>
            <a:endParaRPr lang="en-US">
              <a:sym typeface="Arial" panose="020B0604020202020204" pitchFamily="34" charset="0"/>
            </a:endParaRP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alaman Disclinmer">
    <p:spTree>
      <p:nvGrpSpPr>
        <p:cNvPr id="1" name=""/>
        <p:cNvGrpSpPr/>
        <p:nvPr/>
      </p:nvGrpSpPr>
      <p:grpSpPr>
        <a:xfrm>
          <a:off x="0" y="0"/>
          <a:ext cx="0" cy="0"/>
          <a:chOff x="0" y="0"/>
          <a:chExt cx="0" cy="0"/>
        </a:xfrm>
      </p:grpSpPr>
      <p:sp>
        <p:nvSpPr>
          <p:cNvPr id="2" name="Rectangle 1"/>
          <p:cNvSpPr/>
          <p:nvPr/>
        </p:nvSpPr>
        <p:spPr>
          <a:xfrm>
            <a:off x="0" y="1"/>
            <a:ext cx="9144000" cy="1412875"/>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just">
              <a:defRPr/>
            </a:pPr>
            <a:endParaRPr lang="en-US">
              <a:sym typeface="Arial" panose="020B0604020202020204" pitchFamily="34" charset="0"/>
            </a:endParaRPr>
          </a:p>
        </p:txBody>
      </p:sp>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just">
              <a:defRPr/>
            </a:pPr>
            <a:endParaRPr lang="en-US">
              <a:sym typeface="Arial" panose="020B0604020202020204" pitchFamily="34" charset="0"/>
            </a:endParaRPr>
          </a:p>
        </p:txBody>
      </p:sp>
      <p:sp>
        <p:nvSpPr>
          <p:cNvPr id="4" name="Oval 3"/>
          <p:cNvSpPr/>
          <p:nvPr/>
        </p:nvSpPr>
        <p:spPr>
          <a:xfrm>
            <a:off x="467544" y="6309320"/>
            <a:ext cx="360040" cy="360040"/>
          </a:xfrm>
          <a:prstGeom prst="ellipse">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5" name="Oval 4"/>
          <p:cNvSpPr/>
          <p:nvPr/>
        </p:nvSpPr>
        <p:spPr>
          <a:xfrm>
            <a:off x="8316417" y="6309320"/>
            <a:ext cx="360040" cy="360040"/>
          </a:xfrm>
          <a:prstGeom prst="ellipse">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ym typeface="Arial" panose="020B0604020202020204" pitchFamily="34" charset="0"/>
            </a:endParaRP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alaman BAB">
    <p:spTree>
      <p:nvGrpSpPr>
        <p:cNvPr id="1" name=""/>
        <p:cNvGrpSpPr/>
        <p:nvPr/>
      </p:nvGrpSpPr>
      <p:grpSpPr>
        <a:xfrm>
          <a:off x="0" y="0"/>
          <a:ext cx="0" cy="0"/>
          <a:chOff x="0" y="0"/>
          <a:chExt cx="0" cy="0"/>
        </a:xfrm>
      </p:grpSpPr>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4" name="Rounded Rectangle 3"/>
          <p:cNvSpPr/>
          <p:nvPr/>
        </p:nvSpPr>
        <p:spPr>
          <a:xfrm>
            <a:off x="3634979" y="6408739"/>
            <a:ext cx="1800225" cy="333375"/>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5" name="Rectangle 4"/>
          <p:cNvSpPr/>
          <p:nvPr/>
        </p:nvSpPr>
        <p:spPr>
          <a:xfrm>
            <a:off x="0" y="1"/>
            <a:ext cx="9144000" cy="1844675"/>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6" name="Oval 5"/>
          <p:cNvSpPr/>
          <p:nvPr/>
        </p:nvSpPr>
        <p:spPr>
          <a:xfrm>
            <a:off x="684213" y="333375"/>
            <a:ext cx="1295400" cy="1295400"/>
          </a:xfrm>
          <a:prstGeom prst="ellipse">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t="100000" r="100000"/>
            </a:path>
            <a:tileRect l="-100000" b="-100000"/>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7" name="Oval 6"/>
          <p:cNvSpPr/>
          <p:nvPr/>
        </p:nvSpPr>
        <p:spPr>
          <a:xfrm>
            <a:off x="827485" y="476251"/>
            <a:ext cx="1007269" cy="1008063"/>
          </a:xfrm>
          <a:prstGeom prst="ellipse">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ym typeface="Arial" panose="020B0604020202020204" pitchFamily="34" charset="0"/>
            </a:endParaRPr>
          </a:p>
        </p:txBody>
      </p:sp>
      <p:sp>
        <p:nvSpPr>
          <p:cNvPr id="8" name="TextBox 7"/>
          <p:cNvSpPr txBox="1"/>
          <p:nvPr/>
        </p:nvSpPr>
        <p:spPr>
          <a:xfrm>
            <a:off x="684610" y="549275"/>
            <a:ext cx="1295400" cy="338138"/>
          </a:xfrm>
          <a:prstGeom prst="rect">
            <a:avLst/>
          </a:prstGeom>
          <a:noFill/>
        </p:spPr>
        <p:txBody>
          <a:bodyPr>
            <a:spAutoFit/>
          </a:bodyPr>
          <a:lstStyle/>
          <a:p>
            <a:pPr algn="ctr">
              <a:defRPr/>
            </a:pPr>
            <a:r>
              <a:rPr lang="id-ID" sz="1600" b="1" dirty="0">
                <a:latin typeface="Arial" panose="020B0604020202020204" pitchFamily="34" charset="0"/>
                <a:cs typeface="Arial" panose="020B0604020202020204" pitchFamily="34" charset="0"/>
                <a:sym typeface="Arial" panose="020B0604020202020204" pitchFamily="34" charset="0"/>
              </a:rPr>
              <a:t>BAB</a:t>
            </a:r>
            <a:endParaRPr 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26" name="Title 25"/>
          <p:cNvSpPr>
            <a:spLocks noGrp="1"/>
          </p:cNvSpPr>
          <p:nvPr>
            <p:ph type="title"/>
          </p:nvPr>
        </p:nvSpPr>
        <p:spPr>
          <a:xfrm>
            <a:off x="2051720" y="476672"/>
            <a:ext cx="8229600" cy="1143000"/>
          </a:xfrm>
        </p:spPr>
        <p:txBody>
          <a:bodyPr>
            <a:normAutofit/>
          </a:bodyPr>
          <a:lstStyle>
            <a:lvl1pPr algn="l">
              <a:defRPr sz="3200" b="1">
                <a:solidFill>
                  <a:schemeClr val="bg1"/>
                </a:solidFill>
              </a:defRPr>
            </a:lvl1pPr>
          </a:lstStyle>
          <a:p>
            <a:r>
              <a:rPr lang="en-US"/>
              <a:t>Click to edit Master title style</a:t>
            </a:r>
            <a:endParaRPr lang="en-US"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Halaman BAB">
    <p:spTree>
      <p:nvGrpSpPr>
        <p:cNvPr id="1" name=""/>
        <p:cNvGrpSpPr/>
        <p:nvPr/>
      </p:nvGrpSpPr>
      <p:grpSpPr>
        <a:xfrm>
          <a:off x="0" y="0"/>
          <a:ext cx="0" cy="0"/>
          <a:chOff x="0" y="0"/>
          <a:chExt cx="0" cy="0"/>
        </a:xfrm>
      </p:grpSpPr>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4" name="Rounded Rectangle 3"/>
          <p:cNvSpPr/>
          <p:nvPr/>
        </p:nvSpPr>
        <p:spPr>
          <a:xfrm>
            <a:off x="3634979" y="6408739"/>
            <a:ext cx="1800225" cy="333375"/>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5" name="Rectangle 4"/>
          <p:cNvSpPr/>
          <p:nvPr/>
        </p:nvSpPr>
        <p:spPr>
          <a:xfrm>
            <a:off x="0" y="1"/>
            <a:ext cx="9144000" cy="1844675"/>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6" name="Oval 5"/>
          <p:cNvSpPr/>
          <p:nvPr/>
        </p:nvSpPr>
        <p:spPr>
          <a:xfrm>
            <a:off x="684213" y="333375"/>
            <a:ext cx="1295400" cy="1295400"/>
          </a:xfrm>
          <a:prstGeom prst="ellipse">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t="100000" r="100000"/>
            </a:path>
            <a:tileRect l="-100000" b="-100000"/>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7" name="Oval 6"/>
          <p:cNvSpPr/>
          <p:nvPr/>
        </p:nvSpPr>
        <p:spPr>
          <a:xfrm>
            <a:off x="827485" y="476251"/>
            <a:ext cx="1007269" cy="1008063"/>
          </a:xfrm>
          <a:prstGeom prst="ellipse">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ym typeface="Arial" panose="020B0604020202020204" pitchFamily="34" charset="0"/>
            </a:endParaRPr>
          </a:p>
        </p:txBody>
      </p:sp>
      <p:sp>
        <p:nvSpPr>
          <p:cNvPr id="8" name="TextBox 7"/>
          <p:cNvSpPr txBox="1"/>
          <p:nvPr/>
        </p:nvSpPr>
        <p:spPr>
          <a:xfrm>
            <a:off x="684610" y="549275"/>
            <a:ext cx="1295400" cy="338138"/>
          </a:xfrm>
          <a:prstGeom prst="rect">
            <a:avLst/>
          </a:prstGeom>
          <a:noFill/>
        </p:spPr>
        <p:txBody>
          <a:bodyPr>
            <a:spAutoFit/>
          </a:bodyPr>
          <a:lstStyle/>
          <a:p>
            <a:pPr algn="ctr">
              <a:defRPr/>
            </a:pPr>
            <a:r>
              <a:rPr lang="id-ID" sz="1600" b="1" dirty="0">
                <a:latin typeface="Arial" panose="020B0604020202020204" pitchFamily="34" charset="0"/>
                <a:cs typeface="Arial" panose="020B0604020202020204" pitchFamily="34" charset="0"/>
                <a:sym typeface="Arial" panose="020B0604020202020204" pitchFamily="34" charset="0"/>
              </a:rPr>
              <a:t>BAB</a:t>
            </a:r>
            <a:endParaRPr 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26" name="Title 25"/>
          <p:cNvSpPr>
            <a:spLocks noGrp="1"/>
          </p:cNvSpPr>
          <p:nvPr>
            <p:ph type="title"/>
          </p:nvPr>
        </p:nvSpPr>
        <p:spPr>
          <a:xfrm>
            <a:off x="2051720" y="476672"/>
            <a:ext cx="8229600" cy="1143000"/>
          </a:xfrm>
        </p:spPr>
        <p:txBody>
          <a:bodyPr>
            <a:normAutofit/>
          </a:bodyPr>
          <a:lstStyle>
            <a:lvl1pPr algn="l">
              <a:defRPr sz="3200" b="1">
                <a:solidFill>
                  <a:schemeClr val="bg1"/>
                </a:solidFill>
              </a:defRPr>
            </a:lvl1pPr>
          </a:lstStyle>
          <a:p>
            <a:r>
              <a:rPr lang="en-US"/>
              <a:t>Click to edit Master title style</a:t>
            </a:r>
            <a:endParaRPr lang="en-US" dirty="0"/>
          </a:p>
        </p:txBody>
      </p:sp>
      <p:sp>
        <p:nvSpPr>
          <p:cNvPr id="9" name="Oval 8"/>
          <p:cNvSpPr/>
          <p:nvPr userDrawn="1"/>
        </p:nvSpPr>
        <p:spPr>
          <a:xfrm>
            <a:off x="8388425" y="6309320"/>
            <a:ext cx="360040" cy="360040"/>
          </a:xfrm>
          <a:prstGeom prst="ellipse">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ym typeface="Arial" panose="020B0604020202020204" pitchFamily="34" charset="0"/>
            </a:endParaRP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ALAMAN KANAN KIRI">
    <p:spTree>
      <p:nvGrpSpPr>
        <p:cNvPr id="1" name=""/>
        <p:cNvGrpSpPr/>
        <p:nvPr/>
      </p:nvGrpSpPr>
      <p:grpSpPr>
        <a:xfrm>
          <a:off x="0" y="0"/>
          <a:ext cx="0" cy="0"/>
          <a:chOff x="0" y="0"/>
          <a:chExt cx="0" cy="0"/>
        </a:xfrm>
      </p:grpSpPr>
      <p:sp>
        <p:nvSpPr>
          <p:cNvPr id="2" name="Rectangle 1"/>
          <p:cNvSpPr/>
          <p:nvPr/>
        </p:nvSpPr>
        <p:spPr>
          <a:xfrm>
            <a:off x="0" y="0"/>
            <a:ext cx="9144000" cy="476250"/>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4" name="Oval 3"/>
          <p:cNvSpPr/>
          <p:nvPr/>
        </p:nvSpPr>
        <p:spPr>
          <a:xfrm>
            <a:off x="467544" y="6309320"/>
            <a:ext cx="360040" cy="360040"/>
          </a:xfrm>
          <a:prstGeom prst="ellipse">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ym typeface="Arial" panose="020B0604020202020204" pitchFamily="34" charset="0"/>
            </a:endParaRPr>
          </a:p>
        </p:txBody>
      </p:sp>
      <p:grpSp>
        <p:nvGrpSpPr>
          <p:cNvPr id="5" name="Group 11"/>
          <p:cNvGrpSpPr/>
          <p:nvPr/>
        </p:nvGrpSpPr>
        <p:grpSpPr>
          <a:xfrm>
            <a:off x="2699793" y="6409010"/>
            <a:ext cx="3312368" cy="332358"/>
            <a:chOff x="2699792" y="6021288"/>
            <a:chExt cx="3312368" cy="260350"/>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grpSpPr>
        <p:sp>
          <p:nvSpPr>
            <p:cNvPr id="6" name="Rounded Rectangle 5"/>
            <p:cNvSpPr/>
            <p:nvPr/>
          </p:nvSpPr>
          <p:spPr>
            <a:xfrm>
              <a:off x="2699792" y="6021288"/>
              <a:ext cx="1511300" cy="260350"/>
            </a:xfrm>
            <a:prstGeom prst="roundRect">
              <a:avLst/>
            </a:prstGeom>
            <a:grp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7" name="Rounded Rectangle 6"/>
            <p:cNvSpPr/>
            <p:nvPr/>
          </p:nvSpPr>
          <p:spPr>
            <a:xfrm>
              <a:off x="4427835" y="6021288"/>
              <a:ext cx="1584325" cy="260350"/>
            </a:xfrm>
            <a:prstGeom prst="roundRect">
              <a:avLst/>
            </a:prstGeom>
            <a:grp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grpSp>
      <p:sp>
        <p:nvSpPr>
          <p:cNvPr id="8" name="Oval 7"/>
          <p:cNvSpPr/>
          <p:nvPr/>
        </p:nvSpPr>
        <p:spPr>
          <a:xfrm>
            <a:off x="8388425" y="6309320"/>
            <a:ext cx="360040" cy="360040"/>
          </a:xfrm>
          <a:prstGeom prst="ellipse">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ym typeface="Arial" panose="020B0604020202020204" pitchFamily="34" charset="0"/>
            </a:endParaRPr>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HALAMAN KANAN KIRI">
    <p:spTree>
      <p:nvGrpSpPr>
        <p:cNvPr id="1" name=""/>
        <p:cNvGrpSpPr/>
        <p:nvPr/>
      </p:nvGrpSpPr>
      <p:grpSpPr>
        <a:xfrm>
          <a:off x="0" y="0"/>
          <a:ext cx="0" cy="0"/>
          <a:chOff x="0" y="0"/>
          <a:chExt cx="0" cy="0"/>
        </a:xfrm>
      </p:grpSpPr>
      <p:sp>
        <p:nvSpPr>
          <p:cNvPr id="2" name="Rectangle 1"/>
          <p:cNvSpPr/>
          <p:nvPr/>
        </p:nvSpPr>
        <p:spPr>
          <a:xfrm>
            <a:off x="0" y="0"/>
            <a:ext cx="9144000" cy="476250"/>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grpSp>
        <p:nvGrpSpPr>
          <p:cNvPr id="5" name="Group 11"/>
          <p:cNvGrpSpPr/>
          <p:nvPr/>
        </p:nvGrpSpPr>
        <p:grpSpPr>
          <a:xfrm>
            <a:off x="2699793" y="6409010"/>
            <a:ext cx="3312368" cy="332358"/>
            <a:chOff x="2699792" y="6021288"/>
            <a:chExt cx="3312368" cy="260350"/>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grpSpPr>
        <p:sp>
          <p:nvSpPr>
            <p:cNvPr id="6" name="Rounded Rectangle 5"/>
            <p:cNvSpPr/>
            <p:nvPr/>
          </p:nvSpPr>
          <p:spPr>
            <a:xfrm>
              <a:off x="2699792" y="6021288"/>
              <a:ext cx="1511300" cy="260350"/>
            </a:xfrm>
            <a:prstGeom prst="roundRect">
              <a:avLst/>
            </a:prstGeom>
            <a:grp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7" name="Rounded Rectangle 6"/>
            <p:cNvSpPr/>
            <p:nvPr/>
          </p:nvSpPr>
          <p:spPr>
            <a:xfrm>
              <a:off x="4427835" y="6021288"/>
              <a:ext cx="1584325" cy="260350"/>
            </a:xfrm>
            <a:prstGeom prst="roundRect">
              <a:avLst/>
            </a:prstGeom>
            <a:grp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grpSp>
      <p:sp>
        <p:nvSpPr>
          <p:cNvPr id="8" name="Oval 7"/>
          <p:cNvSpPr/>
          <p:nvPr/>
        </p:nvSpPr>
        <p:spPr>
          <a:xfrm>
            <a:off x="8388425" y="6309320"/>
            <a:ext cx="360040" cy="360040"/>
          </a:xfrm>
          <a:prstGeom prst="ellipse">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ym typeface="Arial" panose="020B0604020202020204" pitchFamily="34" charset="0"/>
            </a:endParaRP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HALAMAN KIRI DOANG">
    <p:spTree>
      <p:nvGrpSpPr>
        <p:cNvPr id="1" name=""/>
        <p:cNvGrpSpPr/>
        <p:nvPr/>
      </p:nvGrpSpPr>
      <p:grpSpPr>
        <a:xfrm>
          <a:off x="0" y="0"/>
          <a:ext cx="0" cy="0"/>
          <a:chOff x="0" y="0"/>
          <a:chExt cx="0" cy="0"/>
        </a:xfrm>
      </p:grpSpPr>
      <p:sp>
        <p:nvSpPr>
          <p:cNvPr id="2" name="Rectangle 1"/>
          <p:cNvSpPr/>
          <p:nvPr/>
        </p:nvSpPr>
        <p:spPr>
          <a:xfrm>
            <a:off x="0" y="0"/>
            <a:ext cx="9144000" cy="476250"/>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4" name="Oval 3"/>
          <p:cNvSpPr/>
          <p:nvPr/>
        </p:nvSpPr>
        <p:spPr>
          <a:xfrm>
            <a:off x="467544" y="6309320"/>
            <a:ext cx="360040" cy="360040"/>
          </a:xfrm>
          <a:prstGeom prst="ellipse">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ym typeface="Arial" panose="020B0604020202020204" pitchFamily="34" charset="0"/>
            </a:endParaRPr>
          </a:p>
        </p:txBody>
      </p:sp>
      <p:grpSp>
        <p:nvGrpSpPr>
          <p:cNvPr id="5" name="Group 4"/>
          <p:cNvGrpSpPr/>
          <p:nvPr/>
        </p:nvGrpSpPr>
        <p:grpSpPr>
          <a:xfrm>
            <a:off x="2699793" y="6409010"/>
            <a:ext cx="3312368" cy="332358"/>
            <a:chOff x="2699792" y="6021288"/>
            <a:chExt cx="3312368" cy="260350"/>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grpSpPr>
        <p:sp>
          <p:nvSpPr>
            <p:cNvPr id="6" name="Rounded Rectangle 5"/>
            <p:cNvSpPr/>
            <p:nvPr/>
          </p:nvSpPr>
          <p:spPr>
            <a:xfrm>
              <a:off x="2699792" y="6021288"/>
              <a:ext cx="1511300" cy="260350"/>
            </a:xfrm>
            <a:prstGeom prst="roundRect">
              <a:avLst/>
            </a:prstGeom>
            <a:grp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7" name="Rounded Rectangle 6"/>
            <p:cNvSpPr/>
            <p:nvPr/>
          </p:nvSpPr>
          <p:spPr>
            <a:xfrm>
              <a:off x="4427835" y="6021288"/>
              <a:ext cx="1584325" cy="260350"/>
            </a:xfrm>
            <a:prstGeom prst="roundRect">
              <a:avLst/>
            </a:prstGeom>
            <a:grp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gr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HALAMAN KIRI DOANG">
    <p:spTree>
      <p:nvGrpSpPr>
        <p:cNvPr id="1" name=""/>
        <p:cNvGrpSpPr/>
        <p:nvPr/>
      </p:nvGrpSpPr>
      <p:grpSpPr>
        <a:xfrm>
          <a:off x="0" y="0"/>
          <a:ext cx="0" cy="0"/>
          <a:chOff x="0" y="0"/>
          <a:chExt cx="0" cy="0"/>
        </a:xfrm>
      </p:grpSpPr>
      <p:sp>
        <p:nvSpPr>
          <p:cNvPr id="2" name="Rectangle 1"/>
          <p:cNvSpPr/>
          <p:nvPr/>
        </p:nvSpPr>
        <p:spPr>
          <a:xfrm>
            <a:off x="0" y="0"/>
            <a:ext cx="9144000" cy="476250"/>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3" name="Rectangle 2"/>
          <p:cNvSpPr/>
          <p:nvPr/>
        </p:nvSpPr>
        <p:spPr>
          <a:xfrm>
            <a:off x="0" y="6453188"/>
            <a:ext cx="9144000" cy="4048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sym typeface="Arial" panose="020B0604020202020204" pitchFamily="34" charset="0"/>
            </a:endParaRPr>
          </a:p>
        </p:txBody>
      </p:sp>
      <p:sp>
        <p:nvSpPr>
          <p:cNvPr id="7" name="Rounded Rectangle 6"/>
          <p:cNvSpPr/>
          <p:nvPr/>
        </p:nvSpPr>
        <p:spPr>
          <a:xfrm>
            <a:off x="3491880" y="6409010"/>
            <a:ext cx="1584325" cy="332358"/>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ym typeface="Arial" panose="020B0604020202020204" pitchFamily="34" charset="0"/>
            </a:endParaRP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fld id="{2812C753-383A-4E4A-BADE-41A3F8D9BA79}" type="datetimeFigureOut">
              <a:rPr lang="en-US" smtClean="0"/>
              <a:pPr/>
              <a:t>6/27/2019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fld id="{55B42035-F9B9-45C6-9DCD-19DB289ACC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3" r:id="rId6"/>
    <p:sldLayoutId id="2147483655" r:id="rId7"/>
    <p:sldLayoutId id="2147483654" r:id="rId8"/>
    <p:sldLayoutId id="2147483657" r:id="rId9"/>
  </p:sldLayoutIdLst>
  <p:transition>
    <p:wipe dir="r"/>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4.xml"/><Relationship Id="rId7" Type="http://schemas.openxmlformats.org/officeDocument/2006/relationships/slide" Target="slide3.xml"/><Relationship Id="rId2" Type="http://schemas.openxmlformats.org/officeDocument/2006/relationships/slide" Target="slide13.xml"/><Relationship Id="rId1" Type="http://schemas.openxmlformats.org/officeDocument/2006/relationships/slideLayout" Target="../slideLayouts/slideLayout6.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slide" Target="slide11.xml"/><Relationship Id="rId5" Type="http://schemas.openxmlformats.org/officeDocument/2006/relationships/slide" Target="slide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slide" Target="slide11.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slide" Target="slide11.xml"/><Relationship Id="rId5" Type="http://schemas.openxmlformats.org/officeDocument/2006/relationships/slide" Target="slide3.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slide" Target="slide11.xml"/><Relationship Id="rId5" Type="http://schemas.openxmlformats.org/officeDocument/2006/relationships/slide" Target="slide3.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slide" Target="slide11.xml"/><Relationship Id="rId5" Type="http://schemas.openxmlformats.org/officeDocument/2006/relationships/slide" Target="slide3.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23.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3.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7.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3.xml"/><Relationship Id="rId4" Type="http://schemas.openxmlformats.org/officeDocument/2006/relationships/slide" Target="slide29.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3.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slide" Target="slide25.xml"/><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slide" Target="slide25.xml"/></Relationships>
</file>

<file path=ppt/slides/_rels/slide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1.xml"/><Relationship Id="rId3" Type="http://schemas.openxmlformats.org/officeDocument/2006/relationships/slide" Target="slide11.xml"/><Relationship Id="rId7" Type="http://schemas.openxmlformats.org/officeDocument/2006/relationships/slide" Target="slide37.xml"/><Relationship Id="rId12" Type="http://schemas.openxmlformats.org/officeDocument/2006/relationships/slide" Target="slide7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67.xml"/><Relationship Id="rId5" Type="http://schemas.openxmlformats.org/officeDocument/2006/relationships/slide" Target="slide25.xml"/><Relationship Id="rId10" Type="http://schemas.openxmlformats.org/officeDocument/2006/relationships/slide" Target="slide61.xml"/><Relationship Id="rId4" Type="http://schemas.openxmlformats.org/officeDocument/2006/relationships/slide" Target="slide19.xml"/><Relationship Id="rId9" Type="http://schemas.openxmlformats.org/officeDocument/2006/relationships/slide" Target="slide52.xml"/></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6.xml"/><Relationship Id="rId6" Type="http://schemas.openxmlformats.org/officeDocument/2006/relationships/slide" Target="slide31.xml"/><Relationship Id="rId5" Type="http://schemas.openxmlformats.org/officeDocument/2006/relationships/slide" Target="slide3.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slide" Target="slide31.xml"/><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slide" Target="slide31.xml"/><Relationship Id="rId5" Type="http://schemas.openxmlformats.org/officeDocument/2006/relationships/slide" Target="slide3.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9.xml"/><Relationship Id="rId1" Type="http://schemas.openxmlformats.org/officeDocument/2006/relationships/slideLayout" Target="../slideLayouts/slideLayout6.xml"/><Relationship Id="rId5" Type="http://schemas.openxmlformats.org/officeDocument/2006/relationships/slide" Target="slide37.xml"/><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jpeg"/><Relationship Id="rId1" Type="http://schemas.openxmlformats.org/officeDocument/2006/relationships/slideLayout" Target="../slideLayouts/slideLayout8.xml"/><Relationship Id="rId4" Type="http://schemas.openxmlformats.org/officeDocument/2006/relationships/slide" Target="slide37.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tif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44.xml"/><Relationship Id="rId7" Type="http://schemas.openxmlformats.org/officeDocument/2006/relationships/slide" Target="slide48.xml"/><Relationship Id="rId2" Type="http://schemas.openxmlformats.org/officeDocument/2006/relationships/slide" Target="slide43.xml"/><Relationship Id="rId1" Type="http://schemas.openxmlformats.org/officeDocument/2006/relationships/slideLayout" Target="../slideLayouts/slideLayout6.xml"/><Relationship Id="rId6" Type="http://schemas.openxmlformats.org/officeDocument/2006/relationships/slide" Target="slide47.xml"/><Relationship Id="rId11" Type="http://schemas.openxmlformats.org/officeDocument/2006/relationships/slide" Target="slide41.xml"/><Relationship Id="rId5" Type="http://schemas.openxmlformats.org/officeDocument/2006/relationships/slide" Target="slide46.xml"/><Relationship Id="rId10" Type="http://schemas.openxmlformats.org/officeDocument/2006/relationships/slide" Target="slide3.xml"/><Relationship Id="rId4" Type="http://schemas.openxmlformats.org/officeDocument/2006/relationships/slide" Target="slide45.xml"/><Relationship Id="rId9" Type="http://schemas.openxmlformats.org/officeDocument/2006/relationships/slide" Target="slide50.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slide" Target="slide41.xml"/></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slide" Target="slide41.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slide" Target="slide41.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slide" Target="slide41.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slide" Target="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slide" Target="slide41.xml"/><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slide" Target="slide41.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slide" Target="slide9.xml"/><Relationship Id="rId4" Type="http://schemas.openxmlformats.org/officeDocument/2006/relationships/slide" Target="slide8.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slide" Target="slide41.xml"/><Relationship Id="rId4" Type="http://schemas.openxmlformats.org/officeDocument/2006/relationships/slide" Target="slide3.xml"/></Relationships>
</file>

<file path=ppt/slides/_rels/slide5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55.xml"/><Relationship Id="rId7" Type="http://schemas.openxmlformats.org/officeDocument/2006/relationships/slide" Target="slide59.xml"/><Relationship Id="rId2" Type="http://schemas.openxmlformats.org/officeDocument/2006/relationships/slide" Target="slide54.xml"/><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slide" Target="slide57.xml"/><Relationship Id="rId4" Type="http://schemas.openxmlformats.org/officeDocument/2006/relationships/slide" Target="slide56.xml"/><Relationship Id="rId9" Type="http://schemas.openxmlformats.org/officeDocument/2006/relationships/slide" Target="slide52.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slide" Target="slide52.xml"/></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slide" Target="slide52.xml"/></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slide" Target="slide52.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slide" Target="slide52.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slide" Target="slide5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slide" Target="slide52.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slide" Target="slide63.xml"/><Relationship Id="rId1" Type="http://schemas.openxmlformats.org/officeDocument/2006/relationships/slideLayout" Target="../slideLayouts/slideLayout6.xml"/><Relationship Id="rId6" Type="http://schemas.openxmlformats.org/officeDocument/2006/relationships/slide" Target="slide61.xml"/><Relationship Id="rId5" Type="http://schemas.openxmlformats.org/officeDocument/2006/relationships/slide" Target="slide3.xml"/><Relationship Id="rId4" Type="http://schemas.openxmlformats.org/officeDocument/2006/relationships/slide" Target="slide65.xml"/></Relationships>
</file>

<file path=ppt/slides/_rels/slide63.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slide" Target="slide70.xml"/><Relationship Id="rId7" Type="http://schemas.openxmlformats.org/officeDocument/2006/relationships/slide" Target="slide74.xml"/><Relationship Id="rId12" Type="http://schemas.openxmlformats.org/officeDocument/2006/relationships/slide" Target="slide67.xml"/><Relationship Id="rId2" Type="http://schemas.openxmlformats.org/officeDocument/2006/relationships/slide" Target="slide69.xml"/><Relationship Id="rId1" Type="http://schemas.openxmlformats.org/officeDocument/2006/relationships/slideLayout" Target="../slideLayouts/slideLayout6.xml"/><Relationship Id="rId6" Type="http://schemas.openxmlformats.org/officeDocument/2006/relationships/slide" Target="slide73.xml"/><Relationship Id="rId11" Type="http://schemas.openxmlformats.org/officeDocument/2006/relationships/slide" Target="slide3.xml"/><Relationship Id="rId5" Type="http://schemas.openxmlformats.org/officeDocument/2006/relationships/slide" Target="slide72.xml"/><Relationship Id="rId10" Type="http://schemas.openxmlformats.org/officeDocument/2006/relationships/slide" Target="slide77.xml"/><Relationship Id="rId4" Type="http://schemas.openxmlformats.org/officeDocument/2006/relationships/slide" Target="slide71.xml"/><Relationship Id="rId9" Type="http://schemas.openxmlformats.org/officeDocument/2006/relationships/slide" Target="slide76.xml"/></Relationships>
</file>

<file path=ppt/slides/_rels/slide69.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jpeg"/><Relationship Id="rId7"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slide" Target="slide3.xml"/></Relationships>
</file>

<file path=ppt/slides/_rels/slide80.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82.xml"/><Relationship Id="rId7" Type="http://schemas.openxmlformats.org/officeDocument/2006/relationships/slide" Target="slide3.xml"/><Relationship Id="rId2" Type="http://schemas.openxmlformats.org/officeDocument/2006/relationships/slide" Target="slide81.xml"/><Relationship Id="rId1" Type="http://schemas.openxmlformats.org/officeDocument/2006/relationships/slideLayout" Target="../slideLayouts/slideLayout6.xml"/><Relationship Id="rId6" Type="http://schemas.openxmlformats.org/officeDocument/2006/relationships/slide" Target="slide85.xml"/><Relationship Id="rId5" Type="http://schemas.openxmlformats.org/officeDocument/2006/relationships/slide" Target="slide84.xml"/><Relationship Id="rId4" Type="http://schemas.openxmlformats.org/officeDocument/2006/relationships/slide" Target="slide83.xml"/></Relationships>
</file>

<file path=ppt/slides/_rels/slide8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3.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0.jpeg"/><Relationship Id="rId1" Type="http://schemas.openxmlformats.org/officeDocument/2006/relationships/slideLayout" Target="../slideLayouts/slideLayout6.xml"/><Relationship Id="rId4" Type="http://schemas.openxmlformats.org/officeDocument/2006/relationships/slide" Target="slide79.xml"/></Relationships>
</file>

<file path=ppt/slides/_rels/slide83.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68313" y="-3352800"/>
            <a:ext cx="11377613" cy="5975350"/>
          </a:xfrm>
          <a:prstGeom prst="ellipse">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a:p>
        </p:txBody>
      </p:sp>
      <p:sp>
        <p:nvSpPr>
          <p:cNvPr id="6" name="Title 1"/>
          <p:cNvSpPr txBox="1"/>
          <p:nvPr/>
        </p:nvSpPr>
        <p:spPr bwMode="auto">
          <a:xfrm>
            <a:off x="457200" y="0"/>
            <a:ext cx="8229600" cy="2362200"/>
          </a:xfrm>
          <a:prstGeom prst="rect">
            <a:avLst/>
          </a:prstGeom>
          <a:noFill/>
          <a:ln w="9525">
            <a:noFill/>
            <a:miter lim="800000"/>
          </a:ln>
        </p:spPr>
        <p:txBody>
          <a:bodyPr vert="horz" wrap="square" lIns="91440" tIns="45720" rIns="91440" bIns="45720" numCol="1" anchor="ctr" anchorCtr="0" compatLnSpc="1">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d-ID" sz="7300" b="1" i="0" u="none" strike="noStrike" kern="1200" cap="none" spc="0" normalizeH="0" baseline="0" noProof="0" dirty="0">
                <a:ln>
                  <a:noFill/>
                </a:ln>
                <a:solidFill>
                  <a:schemeClr val="bg1"/>
                </a:solidFill>
                <a:effectLst/>
                <a:uLnTx/>
                <a:uFillTx/>
                <a:latin typeface="+mn-lt"/>
                <a:ea typeface="+mj-ea"/>
                <a:cs typeface="+mj-cs"/>
              </a:rPr>
              <a:t>FISIKA</a:t>
            </a:r>
            <a:br>
              <a:rPr kumimoji="0" lang="id-ID" sz="5400" b="1" i="0" u="none" strike="noStrike" kern="1200" cap="none" spc="0" normalizeH="0" baseline="0" noProof="0" dirty="0">
                <a:ln>
                  <a:noFill/>
                </a:ln>
                <a:solidFill>
                  <a:schemeClr val="bg1"/>
                </a:solidFill>
                <a:effectLst/>
                <a:uLnTx/>
                <a:uFillTx/>
                <a:latin typeface="+mn-lt"/>
                <a:ea typeface="+mj-ea"/>
                <a:cs typeface="+mj-cs"/>
              </a:rPr>
            </a:br>
            <a:r>
              <a:rPr kumimoji="0" lang="id-ID" sz="2200" b="1" i="0" u="none" strike="noStrike" kern="1200" cap="none" spc="0" normalizeH="0" baseline="0" noProof="0" dirty="0">
                <a:ln>
                  <a:noFill/>
                </a:ln>
                <a:solidFill>
                  <a:schemeClr val="bg1"/>
                </a:solidFill>
                <a:effectLst/>
                <a:uLnTx/>
                <a:uFillTx/>
                <a:latin typeface="+mn-lt"/>
                <a:ea typeface="+mj-ea"/>
                <a:cs typeface="+mj-cs"/>
              </a:rPr>
              <a:t>Peminatan Matematikan dan Ilmu-Ilmu Alam</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a:noFill/>
                </a:ln>
                <a:solidFill>
                  <a:schemeClr val="bg1"/>
                </a:solidFill>
                <a:effectLst/>
                <a:uLnTx/>
                <a:uFillTx/>
                <a:latin typeface="+mn-lt"/>
                <a:ea typeface="+mj-ea"/>
                <a:cs typeface="+mj-cs"/>
              </a:rPr>
              <a:t>SM</a:t>
            </a:r>
            <a:r>
              <a:rPr kumimoji="0" lang="id-ID" sz="3200" b="1" i="0" u="none" strike="noStrike" kern="1200" cap="none" spc="0" normalizeH="0" baseline="0" noProof="0" dirty="0">
                <a:ln>
                  <a:noFill/>
                </a:ln>
                <a:solidFill>
                  <a:schemeClr val="bg1"/>
                </a:solidFill>
                <a:effectLst/>
                <a:uLnTx/>
                <a:uFillTx/>
                <a:latin typeface="+mn-lt"/>
                <a:ea typeface="+mj-ea"/>
                <a:cs typeface="+mj-cs"/>
              </a:rPr>
              <a:t>A</a:t>
            </a:r>
            <a:r>
              <a:rPr kumimoji="0" lang="en-US" sz="3200" b="1" i="0" u="none" strike="noStrike" kern="1200" cap="none" spc="0" normalizeH="0" baseline="0" noProof="0" dirty="0">
                <a:ln>
                  <a:noFill/>
                </a:ln>
                <a:solidFill>
                  <a:schemeClr val="bg1"/>
                </a:solidFill>
                <a:effectLst/>
                <a:uLnTx/>
                <a:uFillTx/>
                <a:latin typeface="+mn-lt"/>
                <a:ea typeface="+mj-ea"/>
                <a:cs typeface="+mj-cs"/>
              </a:rPr>
              <a:t>/M</a:t>
            </a:r>
            <a:r>
              <a:rPr kumimoji="0" lang="id-ID" sz="3200" b="1" i="0" u="none" strike="noStrike" kern="1200" cap="none" spc="0" normalizeH="0" baseline="0" noProof="0" dirty="0">
                <a:ln>
                  <a:noFill/>
                </a:ln>
                <a:solidFill>
                  <a:schemeClr val="bg1"/>
                </a:solidFill>
                <a:effectLst/>
                <a:uLnTx/>
                <a:uFillTx/>
                <a:latin typeface="+mn-lt"/>
                <a:ea typeface="+mj-ea"/>
                <a:cs typeface="+mj-cs"/>
              </a:rPr>
              <a:t>A</a:t>
            </a:r>
            <a:r>
              <a:rPr kumimoji="0" lang="en-US" sz="3200" b="1" i="0" u="none" strike="noStrike" kern="1200" cap="none" spc="0" normalizeH="0" baseline="0" noProof="0" dirty="0">
                <a:ln>
                  <a:noFill/>
                </a:ln>
                <a:solidFill>
                  <a:schemeClr val="bg1"/>
                </a:solidFill>
                <a:effectLst/>
                <a:uLnTx/>
                <a:uFillTx/>
                <a:latin typeface="+mn-lt"/>
                <a:ea typeface="+mj-ea"/>
                <a:cs typeface="+mj-cs"/>
              </a:rPr>
              <a:t> </a:t>
            </a:r>
            <a:r>
              <a:rPr kumimoji="0" lang="en-US" sz="3200" b="1" i="0" u="none" strike="noStrike" kern="1200" cap="none" spc="0" normalizeH="0" baseline="0" noProof="0" dirty="0" err="1">
                <a:ln>
                  <a:noFill/>
                </a:ln>
                <a:solidFill>
                  <a:schemeClr val="bg1"/>
                </a:solidFill>
                <a:effectLst/>
                <a:uLnTx/>
                <a:uFillTx/>
                <a:latin typeface="+mn-lt"/>
                <a:ea typeface="+mj-ea"/>
                <a:cs typeface="+mj-cs"/>
              </a:rPr>
              <a:t>Kelas</a:t>
            </a:r>
            <a:r>
              <a:rPr kumimoji="0" lang="en-US" sz="3200" b="1" i="0" u="none" strike="noStrike" kern="1200" cap="none" spc="0" normalizeH="0" baseline="0" noProof="0" dirty="0">
                <a:ln>
                  <a:noFill/>
                </a:ln>
                <a:solidFill>
                  <a:schemeClr val="bg1"/>
                </a:solidFill>
                <a:effectLst/>
                <a:uLnTx/>
                <a:uFillTx/>
                <a:latin typeface="+mn-lt"/>
                <a:ea typeface="+mj-ea"/>
                <a:cs typeface="+mj-cs"/>
              </a:rPr>
              <a:t> </a:t>
            </a:r>
            <a:r>
              <a:rPr kumimoji="0" lang="id-ID" sz="3200" b="1" i="0" u="none" strike="noStrike" kern="1200" cap="none" spc="0" normalizeH="0" baseline="0" noProof="0" dirty="0">
                <a:ln>
                  <a:noFill/>
                </a:ln>
                <a:solidFill>
                  <a:schemeClr val="bg1"/>
                </a:solidFill>
                <a:effectLst/>
                <a:uLnTx/>
                <a:uFillTx/>
                <a:latin typeface="+mn-lt"/>
                <a:ea typeface="+mj-ea"/>
                <a:cs typeface="+mj-cs"/>
              </a:rPr>
              <a:t>XII</a:t>
            </a: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
        <p:nvSpPr>
          <p:cNvPr id="7" name="Content Placeholder 2"/>
          <p:cNvSpPr txBox="1"/>
          <p:nvPr/>
        </p:nvSpPr>
        <p:spPr bwMode="auto">
          <a:xfrm>
            <a:off x="1219200" y="3505200"/>
            <a:ext cx="8229600" cy="2372072"/>
          </a:xfrm>
          <a:prstGeom prst="rect">
            <a:avLst/>
          </a:prstGeom>
          <a:noFill/>
          <a:ln w="9525">
            <a:noFill/>
            <a:miter lim="800000"/>
          </a:ln>
        </p:spPr>
        <p:txBody>
          <a:bodyPr vert="horz" wrap="square" lIns="91440" tIns="45720" rIns="91440" bIns="45720" numCol="1" anchor="t" anchorCtr="0" compatLnSpc="1">
            <a:normAutofit/>
          </a:bodyPr>
          <a:lstStyle/>
          <a:p>
            <a:pPr marL="0" marR="0" lvl="0" indent="0"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sz="2400" b="1" i="0" u="none" strike="noStrike" kern="1200" cap="none" spc="0" normalizeH="0" baseline="0" noProof="0" dirty="0">
                <a:ln>
                  <a:noFill/>
                </a:ln>
                <a:solidFill>
                  <a:schemeClr val="accent6">
                    <a:lumMod val="50000"/>
                  </a:schemeClr>
                </a:solidFill>
                <a:effectLst/>
                <a:uLnTx/>
                <a:uFillTx/>
                <a:latin typeface="+mn-lt"/>
                <a:ea typeface="+mn-ea"/>
                <a:cs typeface="+mn-cs"/>
              </a:rPr>
              <a:t>O</a:t>
            </a:r>
            <a:r>
              <a:rPr kumimoji="0" lang="id-ID" sz="2400" b="1" i="0" u="none" strike="noStrike" kern="1200" cap="none" spc="0" normalizeH="0" baseline="0" noProof="0" dirty="0">
                <a:ln>
                  <a:noFill/>
                </a:ln>
                <a:solidFill>
                  <a:schemeClr val="accent6">
                    <a:lumMod val="50000"/>
                  </a:schemeClr>
                </a:solidFill>
                <a:effectLst/>
                <a:uLnTx/>
                <a:uFillTx/>
                <a:latin typeface="+mn-lt"/>
                <a:ea typeface="+mn-ea"/>
                <a:cs typeface="+mn-cs"/>
              </a:rPr>
              <a:t>leh :</a:t>
            </a:r>
          </a:p>
          <a:p>
            <a:pPr marL="457200" marR="0" lvl="0" indent="-457200" defTabSz="914400" rtl="0" eaLnBrk="1" fontAlgn="base" latinLnBrk="0" hangingPunct="1">
              <a:lnSpc>
                <a:spcPct val="100000"/>
              </a:lnSpc>
              <a:spcBef>
                <a:spcPct val="20000"/>
              </a:spcBef>
              <a:spcAft>
                <a:spcPct val="0"/>
              </a:spcAft>
              <a:buClrTx/>
              <a:buSzTx/>
              <a:buFont typeface="Arial" panose="020B0604020202020204" pitchFamily="34" charset="0"/>
              <a:buAutoNum type="arabicPeriod"/>
              <a:defRPr/>
            </a:pPr>
            <a:r>
              <a:rPr lang="id-ID" sz="2400" b="1" dirty="0">
                <a:solidFill>
                  <a:schemeClr val="accent6">
                    <a:lumMod val="50000"/>
                  </a:schemeClr>
                </a:solidFill>
              </a:rPr>
              <a:t>Risdiyani Chasanah</a:t>
            </a:r>
          </a:p>
          <a:p>
            <a:pPr marL="457200" marR="0" lvl="0" indent="-457200" defTabSz="914400" rtl="0" eaLnBrk="1" fontAlgn="base" latinLnBrk="0" hangingPunct="1">
              <a:lnSpc>
                <a:spcPct val="100000"/>
              </a:lnSpc>
              <a:spcBef>
                <a:spcPct val="20000"/>
              </a:spcBef>
              <a:spcAft>
                <a:spcPct val="0"/>
              </a:spcAft>
              <a:buClrTx/>
              <a:buSzTx/>
              <a:buFont typeface="Arial" panose="020B0604020202020204" pitchFamily="34" charset="0"/>
              <a:buAutoNum type="arabicPeriod"/>
              <a:defRPr/>
            </a:pPr>
            <a:r>
              <a:rPr kumimoji="0" lang="id-ID" sz="2400" b="1" i="0" u="none" strike="noStrike" kern="1200" cap="none" spc="0" normalizeH="0" baseline="0" noProof="0" dirty="0">
                <a:ln>
                  <a:noFill/>
                </a:ln>
                <a:solidFill>
                  <a:schemeClr val="accent6">
                    <a:lumMod val="50000"/>
                  </a:schemeClr>
                </a:solidFill>
                <a:effectLst/>
                <a:uLnTx/>
                <a:uFillTx/>
                <a:latin typeface="+mn-lt"/>
                <a:ea typeface="+mn-ea"/>
                <a:cs typeface="+mn-cs"/>
              </a:rPr>
              <a:t>Fery Widiyanto</a:t>
            </a:r>
          </a:p>
          <a:p>
            <a:pPr marL="457200" marR="0" lvl="0" indent="-457200" defTabSz="914400" rtl="0" eaLnBrk="1" fontAlgn="base" latinLnBrk="0" hangingPunct="1">
              <a:lnSpc>
                <a:spcPct val="100000"/>
              </a:lnSpc>
              <a:spcBef>
                <a:spcPct val="20000"/>
              </a:spcBef>
              <a:spcAft>
                <a:spcPct val="0"/>
              </a:spcAft>
              <a:buClrTx/>
              <a:buSzTx/>
              <a:buFont typeface="Arial" panose="020B0604020202020204" pitchFamily="34" charset="0"/>
              <a:buAutoNum type="arabicPeriod"/>
              <a:defRPr/>
            </a:pPr>
            <a:r>
              <a:rPr lang="id-ID" sz="2400" b="1" dirty="0">
                <a:solidFill>
                  <a:schemeClr val="accent6">
                    <a:lumMod val="50000"/>
                  </a:schemeClr>
                </a:solidFill>
              </a:rPr>
              <a:t>Adip Ma’rifu Sururi</a:t>
            </a:r>
            <a:endParaRPr kumimoji="0" lang="en-US" sz="2400" b="1" i="0" u="none" strike="noStrike" kern="1200" cap="none" spc="0" normalizeH="0" baseline="0" noProof="0" dirty="0">
              <a:ln>
                <a:noFill/>
              </a:ln>
              <a:solidFill>
                <a:schemeClr val="accent6">
                  <a:lumMod val="50000"/>
                </a:schemeClr>
              </a:solidFill>
              <a:effectLst/>
              <a:uLnTx/>
              <a:uFillTx/>
              <a:latin typeface="+mn-lt"/>
              <a:ea typeface="+mn-ea"/>
              <a:cs typeface="+mn-cs"/>
            </a:endParaRPr>
          </a:p>
        </p:txBody>
      </p:sp>
      <p:sp>
        <p:nvSpPr>
          <p:cNvPr id="8" name="Rounded Rectangle 7">
            <a:hlinkClick r:id="" action="ppaction://noaction"/>
          </p:cNvPr>
          <p:cNvSpPr/>
          <p:nvPr/>
        </p:nvSpPr>
        <p:spPr>
          <a:xfrm>
            <a:off x="2916238" y="6381750"/>
            <a:ext cx="1511300" cy="287338"/>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id-ID" sz="1400" dirty="0">
                <a:sym typeface="Arial" panose="020B0604020202020204" pitchFamily="34" charset="0"/>
                <a:hlinkClick r:id="rId2" action="ppaction://hlinksldjump"/>
              </a:rPr>
              <a:t>Disklaimer</a:t>
            </a:r>
            <a:endParaRPr lang="en-US" sz="1400" dirty="0">
              <a:sym typeface="Arial" panose="020B0604020202020204" pitchFamily="34" charset="0"/>
            </a:endParaRPr>
          </a:p>
        </p:txBody>
      </p:sp>
      <p:sp>
        <p:nvSpPr>
          <p:cNvPr id="9" name="Rounded Rectangle 8">
            <a:hlinkClick r:id="" action="ppaction://noaction"/>
          </p:cNvPr>
          <p:cNvSpPr/>
          <p:nvPr/>
        </p:nvSpPr>
        <p:spPr>
          <a:xfrm>
            <a:off x="4572000" y="6381750"/>
            <a:ext cx="1511300" cy="287338"/>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id-ID" sz="1400" dirty="0">
                <a:sym typeface="Arial" panose="020B0604020202020204" pitchFamily="34" charset="0"/>
                <a:hlinkClick r:id="rId3" action="ppaction://hlinksldjump"/>
              </a:rPr>
              <a:t>Daftar isi</a:t>
            </a:r>
            <a:endParaRPr lang="en-US" sz="1400" dirty="0">
              <a:sym typeface="Arial" panose="020B0604020202020204" pitchFamily="34" charset="0"/>
            </a:endParaRPr>
          </a:p>
        </p:txBody>
      </p:sp>
      <p:pic>
        <p:nvPicPr>
          <p:cNvPr id="10" name="Picture 9" descr="COVER PR IPA SMP VIII B 2017 TERPILIH REVISI 2.jpg"/>
          <p:cNvPicPr>
            <a:picLocks noChangeAspect="1"/>
          </p:cNvPicPr>
          <p:nvPr/>
        </p:nvPicPr>
        <p:blipFill>
          <a:blip r:embed="rId4" cstate="print"/>
          <a:stretch>
            <a:fillRect/>
          </a:stretch>
        </p:blipFill>
        <p:spPr bwMode="auto">
          <a:xfrm rot="1249253">
            <a:off x="5254938" y="2549149"/>
            <a:ext cx="2531436" cy="3559926"/>
          </a:xfrm>
          <a:prstGeom prst="rect">
            <a:avLst/>
          </a:prstGeom>
          <a:noFill/>
          <a:ln w="9525">
            <a:noFill/>
            <a:miter lim="800000"/>
            <a:headEnd/>
            <a:tailEnd/>
          </a:ln>
        </p:spPr>
      </p:pic>
      <p:pic>
        <p:nvPicPr>
          <p:cNvPr id="11" name="Picture 10"/>
          <p:cNvPicPr>
            <a:picLocks noChangeAspect="1"/>
          </p:cNvPicPr>
          <p:nvPr/>
        </p:nvPicPr>
        <p:blipFill>
          <a:blip r:embed="rId5" cstate="print"/>
          <a:srcRect l="22966" t="39387" r="55996" b="40924"/>
          <a:stretch>
            <a:fillRect/>
          </a:stretch>
        </p:blipFill>
        <p:spPr>
          <a:xfrm>
            <a:off x="7236296" y="173896"/>
            <a:ext cx="1670685" cy="878840"/>
          </a:xfrm>
          <a:prstGeom prst="ellipse">
            <a:avLst/>
          </a:prstGeom>
        </p:spPr>
      </p:pic>
    </p:spTree>
  </p:cSld>
  <p:clrMapOvr>
    <a:masterClrMapping/>
  </p:clrMapOvr>
  <p:transition advClick="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1.15017 -0.07362 C -1.15017 -0.21922 -1.01788 -0.33079 -0.85712 -0.33079 C -0.69184 -0.33079 -0.55972 -0.21922 -0.55972 -0.07362 C -0.55972 0.07175 -0.4276 0.18356 -0.26198 0.18356 C -0.10121 0.18356 0.03108 0.07175 0.03108 -0.07362 " pathEditMode="relative" rAng="0" ptsTypes="fffff">
                                      <p:cBhvr>
                                        <p:cTn id="6" dur="2000" fill="hold"/>
                                        <p:tgtEl>
                                          <p:spTgt spid="10"/>
                                        </p:tgtEl>
                                        <p:attrNameLst>
                                          <p:attrName>ppt_x</p:attrName>
                                          <p:attrName>ppt_y</p:attrName>
                                        </p:attrNameLst>
                                      </p:cBhvr>
                                      <p:rCtr x="5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685800"/>
            <a:ext cx="1331262" cy="369332"/>
          </a:xfrm>
          <a:prstGeom prst="rect">
            <a:avLst/>
          </a:prstGeom>
        </p:spPr>
        <p:txBody>
          <a:bodyPr wrap="none">
            <a:spAutoFit/>
          </a:bodyPr>
          <a:lstStyle/>
          <a:p>
            <a:r>
              <a:rPr lang="en-US" b="1" dirty="0" err="1"/>
              <a:t>Contoh</a:t>
            </a:r>
            <a:r>
              <a:rPr lang="en-US" b="1" dirty="0"/>
              <a:t> </a:t>
            </a:r>
            <a:r>
              <a:rPr lang="en-US" b="1" dirty="0" err="1"/>
              <a:t>Soal</a:t>
            </a:r>
            <a:endParaRPr lang="en-US" b="1" dirty="0"/>
          </a:p>
        </p:txBody>
      </p:sp>
      <p:sp>
        <p:nvSpPr>
          <p:cNvPr id="6" name="Right Arrow 5">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7" name="TextBox 6"/>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8"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2" name="Picture 1"/>
          <p:cNvPicPr>
            <a:picLocks noChangeAspect="1"/>
          </p:cNvPicPr>
          <p:nvPr/>
        </p:nvPicPr>
        <p:blipFill>
          <a:blip r:embed="rId4" cstate="print"/>
          <a:stretch>
            <a:fillRect/>
          </a:stretch>
        </p:blipFill>
        <p:spPr>
          <a:xfrm>
            <a:off x="1280795" y="1584325"/>
            <a:ext cx="6251575" cy="4010025"/>
          </a:xfrm>
          <a:prstGeom prst="rect">
            <a:avLst/>
          </a:prstGeom>
        </p:spPr>
      </p:pic>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b2.jpg"/>
          <p:cNvPicPr>
            <a:picLocks noChangeAspect="1"/>
          </p:cNvPicPr>
          <p:nvPr/>
        </p:nvPicPr>
        <p:blipFill>
          <a:blip r:embed="rId2" cstate="print"/>
          <a:stretch>
            <a:fillRect/>
          </a:stretch>
        </p:blipFill>
        <p:spPr>
          <a:xfrm>
            <a:off x="5562600" y="0"/>
            <a:ext cx="3581400" cy="2766323"/>
          </a:xfrm>
          <a:prstGeom prst="rect">
            <a:avLst/>
          </a:prstGeom>
        </p:spPr>
      </p:pic>
      <p:sp>
        <p:nvSpPr>
          <p:cNvPr id="8" name="Title 1"/>
          <p:cNvSpPr txBox="1"/>
          <p:nvPr/>
        </p:nvSpPr>
        <p:spPr>
          <a:xfrm>
            <a:off x="2057400" y="609600"/>
            <a:ext cx="4648200" cy="685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3000" b="1" i="0" u="none" strike="noStrike" kern="1200" cap="small" spc="0" normalizeH="0" baseline="0" noProof="0" dirty="0">
                <a:ln>
                  <a:noFill/>
                </a:ln>
                <a:solidFill>
                  <a:schemeClr val="bg1"/>
                </a:solidFill>
                <a:effectLst/>
                <a:uLnTx/>
                <a:uFillTx/>
                <a:latin typeface="+mj-lt"/>
                <a:ea typeface="+mj-ea"/>
                <a:cs typeface="+mj-cs"/>
              </a:rPr>
              <a:t>LISTRIK STATIS</a:t>
            </a:r>
          </a:p>
        </p:txBody>
      </p:sp>
      <p:sp>
        <p:nvSpPr>
          <p:cNvPr id="9" name="TextBox 8"/>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228600" y="2971800"/>
            <a:ext cx="8674735" cy="2308324"/>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mengevaluasi</a:t>
            </a:r>
            <a:r>
              <a:rPr lang="en-US" sz="1600" dirty="0"/>
              <a:t> </a:t>
            </a:r>
            <a:r>
              <a:rPr lang="en-US" sz="1600" dirty="0" err="1"/>
              <a:t>berbagai</a:t>
            </a:r>
            <a:r>
              <a:rPr lang="en-US" sz="1600" dirty="0"/>
              <a:t> </a:t>
            </a:r>
            <a:r>
              <a:rPr lang="en-US" sz="1600" dirty="0" err="1"/>
              <a:t>fenomena</a:t>
            </a:r>
            <a:r>
              <a:rPr lang="en-US" sz="1600" dirty="0"/>
              <a:t> </a:t>
            </a:r>
            <a:r>
              <a:rPr lang="en-US" sz="1600" dirty="0" err="1"/>
              <a:t>kelistrikan</a:t>
            </a:r>
            <a:r>
              <a:rPr lang="en-US" sz="1600" dirty="0"/>
              <a:t> </a:t>
            </a:r>
            <a:r>
              <a:rPr lang="en-US" sz="1600" dirty="0" err="1"/>
              <a:t>dalam</a:t>
            </a:r>
            <a:r>
              <a:rPr lang="en-US" sz="1600" dirty="0"/>
              <a:t> </a:t>
            </a:r>
            <a:r>
              <a:rPr lang="en-US" sz="1600" dirty="0" err="1"/>
              <a:t>kehidupan</a:t>
            </a:r>
            <a:r>
              <a:rPr lang="en-US" sz="1600" dirty="0"/>
              <a:t> </a:t>
            </a:r>
            <a:r>
              <a:rPr lang="en-US" sz="1600" dirty="0" err="1"/>
              <a:t>sehari-hari</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id-ID" sz="1600" dirty="0"/>
              <a:t> </a:t>
            </a:r>
            <a:r>
              <a:rPr lang="en-US" sz="1600" dirty="0" err="1"/>
              <a:t>percobaan</a:t>
            </a:r>
            <a:r>
              <a:rPr lang="en-US" sz="1600" dirty="0"/>
              <a:t> </a:t>
            </a:r>
            <a:r>
              <a:rPr lang="en-US" sz="1600" dirty="0" err="1"/>
              <a:t>konsep</a:t>
            </a:r>
            <a:r>
              <a:rPr lang="en-US" sz="1600" dirty="0"/>
              <a:t> </a:t>
            </a:r>
            <a:r>
              <a:rPr lang="en-US" sz="1600" dirty="0" err="1"/>
              <a:t>listrik</a:t>
            </a:r>
            <a:r>
              <a:rPr lang="en-US" sz="1600" dirty="0"/>
              <a:t> </a:t>
            </a:r>
            <a:r>
              <a:rPr lang="en-US" sz="1600" dirty="0" err="1"/>
              <a:t>statis</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menerapkan</a:t>
            </a:r>
            <a:r>
              <a:rPr lang="en-US" sz="1600" dirty="0"/>
              <a:t> </a:t>
            </a:r>
            <a:r>
              <a:rPr lang="en-US" sz="1600" dirty="0" err="1"/>
              <a:t>konsep</a:t>
            </a:r>
            <a:r>
              <a:rPr lang="en-US" sz="1600" dirty="0"/>
              <a:t> </a:t>
            </a:r>
            <a:r>
              <a:rPr lang="en-US" sz="1600" dirty="0" err="1"/>
              <a:t>gaya</a:t>
            </a:r>
            <a:r>
              <a:rPr lang="en-US" sz="1600" dirty="0"/>
              <a:t> Coulomb </a:t>
            </a:r>
            <a:r>
              <a:rPr lang="en-US" sz="1600" dirty="0" err="1"/>
              <a:t>dan</a:t>
            </a:r>
            <a:r>
              <a:rPr lang="en-US" sz="1600" dirty="0"/>
              <a:t> </a:t>
            </a:r>
            <a:r>
              <a:rPr lang="en-US" sz="1600" dirty="0" err="1"/>
              <a:t>kuat</a:t>
            </a:r>
            <a:r>
              <a:rPr lang="en-US" sz="1600" dirty="0"/>
              <a:t> </a:t>
            </a:r>
            <a:r>
              <a:rPr lang="en-US" sz="1600" dirty="0" err="1"/>
              <a:t>medan</a:t>
            </a:r>
            <a:r>
              <a:rPr lang="en-US" sz="1600" dirty="0"/>
              <a:t> </a:t>
            </a:r>
            <a:r>
              <a:rPr lang="en-US" sz="1600" dirty="0" err="1"/>
              <a:t>listrik</a:t>
            </a:r>
            <a:r>
              <a:rPr lang="en-US" sz="1600" dirty="0"/>
              <a:t> </a:t>
            </a:r>
            <a:r>
              <a:rPr lang="en-US" sz="1600" dirty="0" err="1"/>
              <a:t>dalam</a:t>
            </a:r>
            <a:r>
              <a:rPr lang="en-US" sz="1600" dirty="0"/>
              <a:t> </a:t>
            </a:r>
            <a:r>
              <a:rPr lang="en-US" sz="1600" dirty="0" err="1"/>
              <a:t>pemecahan</a:t>
            </a:r>
            <a:r>
              <a:rPr lang="en-US" sz="1600" dirty="0"/>
              <a:t> </a:t>
            </a:r>
            <a:r>
              <a:rPr lang="en-US" sz="1600" dirty="0" err="1"/>
              <a:t>masalah</a:t>
            </a:r>
            <a:r>
              <a:rPr lang="en-US" sz="1600" dirty="0"/>
              <a:t> </a:t>
            </a:r>
            <a:r>
              <a:rPr lang="en-US" sz="1600" dirty="0" err="1"/>
              <a:t>listrik</a:t>
            </a:r>
            <a:r>
              <a:rPr lang="en-US" sz="1600" dirty="0"/>
              <a:t> </a:t>
            </a:r>
            <a:r>
              <a:rPr lang="en-US" sz="1600" dirty="0" err="1"/>
              <a:t>dengan</a:t>
            </a:r>
            <a:r>
              <a:rPr lang="id-ID" sz="1600" dirty="0"/>
              <a:t> </a:t>
            </a:r>
            <a:r>
              <a:rPr lang="en-US" sz="1600" dirty="0" err="1"/>
              <a:t>benar</a:t>
            </a:r>
            <a:r>
              <a:rPr lang="en-US" sz="1600" dirty="0"/>
              <a:t> </a:t>
            </a:r>
            <a:r>
              <a:rPr lang="en-US" sz="1600" dirty="0" err="1"/>
              <a:t>setelah</a:t>
            </a:r>
            <a:r>
              <a:rPr lang="en-US" sz="1600" dirty="0"/>
              <a:t> </a:t>
            </a:r>
            <a:r>
              <a:rPr lang="en-US" sz="1600" dirty="0" err="1"/>
              <a:t>berdiskusi</a:t>
            </a:r>
            <a:r>
              <a:rPr lang="en-US" sz="1600" dirty="0"/>
              <a:t> </a:t>
            </a:r>
            <a:r>
              <a:rPr lang="en-US" sz="1600" dirty="0" err="1"/>
              <a:t>tentang</a:t>
            </a:r>
            <a:r>
              <a:rPr lang="en-US" sz="1600" dirty="0"/>
              <a:t> </a:t>
            </a:r>
            <a:r>
              <a:rPr lang="en-US" sz="1600" dirty="0" err="1"/>
              <a:t>konsep</a:t>
            </a:r>
            <a:r>
              <a:rPr lang="en-US" sz="1600" dirty="0"/>
              <a:t> </a:t>
            </a:r>
            <a:r>
              <a:rPr lang="en-US" sz="1600" dirty="0" err="1"/>
              <a:t>gaya</a:t>
            </a:r>
            <a:r>
              <a:rPr lang="en-US" sz="1600" dirty="0"/>
              <a:t> Coulomb </a:t>
            </a:r>
            <a:r>
              <a:rPr lang="en-US" sz="1600" dirty="0" err="1"/>
              <a:t>dan</a:t>
            </a:r>
            <a:r>
              <a:rPr lang="en-US" sz="1600" dirty="0"/>
              <a:t> </a:t>
            </a:r>
            <a:r>
              <a:rPr lang="en-US" sz="1600" dirty="0" err="1"/>
              <a:t>kuat</a:t>
            </a:r>
            <a:r>
              <a:rPr lang="en-US" sz="1600" dirty="0"/>
              <a:t> </a:t>
            </a:r>
            <a:r>
              <a:rPr lang="en-US" sz="1600" dirty="0" err="1"/>
              <a:t>medan</a:t>
            </a:r>
            <a:r>
              <a:rPr lang="en-US" sz="1600" dirty="0"/>
              <a:t> </a:t>
            </a:r>
            <a:r>
              <a:rPr lang="en-US" sz="1600" dirty="0" err="1"/>
              <a:t>listrik</a:t>
            </a:r>
            <a:r>
              <a:rPr lang="en-US" sz="1600" dirty="0"/>
              <a:t>.</a:t>
            </a:r>
          </a:p>
          <a:p>
            <a:pPr marL="355600" indent="-355600" algn="l"/>
            <a:r>
              <a:rPr lang="en-US" sz="1600" dirty="0"/>
              <a:t>3.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menerapkan</a:t>
            </a:r>
            <a:r>
              <a:rPr lang="en-US" sz="1600" dirty="0"/>
              <a:t> </a:t>
            </a:r>
            <a:r>
              <a:rPr lang="en-US" sz="1600" dirty="0" err="1"/>
              <a:t>konsep</a:t>
            </a:r>
            <a:r>
              <a:rPr lang="en-US" sz="1600" dirty="0"/>
              <a:t> </a:t>
            </a:r>
            <a:r>
              <a:rPr lang="en-US" sz="1600" dirty="0" err="1"/>
              <a:t>energi</a:t>
            </a:r>
            <a:r>
              <a:rPr lang="en-US" sz="1600" dirty="0"/>
              <a:t> </a:t>
            </a:r>
            <a:r>
              <a:rPr lang="en-US" sz="1600" dirty="0" err="1"/>
              <a:t>potensial</a:t>
            </a:r>
            <a:r>
              <a:rPr lang="en-US" sz="1600" dirty="0"/>
              <a:t> </a:t>
            </a:r>
            <a:r>
              <a:rPr lang="en-US" sz="1600" dirty="0" err="1"/>
              <a:t>dan</a:t>
            </a:r>
            <a:r>
              <a:rPr lang="en-US" sz="1600" dirty="0"/>
              <a:t> </a:t>
            </a:r>
            <a:r>
              <a:rPr lang="en-US" sz="1600" dirty="0" err="1"/>
              <a:t>potensial</a:t>
            </a:r>
            <a:r>
              <a:rPr lang="en-US" sz="1600" dirty="0"/>
              <a:t> </a:t>
            </a:r>
            <a:r>
              <a:rPr lang="en-US" sz="1600" dirty="0" err="1"/>
              <a:t>listrik</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mempelajari</a:t>
            </a:r>
            <a:r>
              <a:rPr lang="en-US" sz="1600" dirty="0"/>
              <a:t> </a:t>
            </a:r>
            <a:r>
              <a:rPr lang="en-US" sz="1600" dirty="0" err="1"/>
              <a:t>energi</a:t>
            </a:r>
            <a:r>
              <a:rPr lang="id-ID" sz="1600" dirty="0"/>
              <a:t> </a:t>
            </a:r>
            <a:r>
              <a:rPr lang="en-US" sz="1600" dirty="0" err="1"/>
              <a:t>potensial</a:t>
            </a:r>
            <a:r>
              <a:rPr lang="en-US" sz="1600" dirty="0"/>
              <a:t> </a:t>
            </a:r>
            <a:r>
              <a:rPr lang="en-US" sz="1600" dirty="0" err="1"/>
              <a:t>dan</a:t>
            </a:r>
            <a:r>
              <a:rPr lang="en-US" sz="1600" dirty="0"/>
              <a:t> </a:t>
            </a:r>
            <a:r>
              <a:rPr lang="en-US" sz="1600" dirty="0" err="1"/>
              <a:t>potensial</a:t>
            </a:r>
            <a:r>
              <a:rPr lang="en-US" sz="1600" dirty="0"/>
              <a:t> </a:t>
            </a:r>
            <a:r>
              <a:rPr lang="en-US" sz="1600" dirty="0" err="1"/>
              <a:t>listrik</a:t>
            </a:r>
            <a:r>
              <a:rPr lang="en-US" sz="1600" dirty="0"/>
              <a:t>.</a:t>
            </a:r>
          </a:p>
          <a:p>
            <a:pPr marL="355600" indent="-355600" algn="l"/>
            <a:r>
              <a:rPr lang="en-US" sz="1600" dirty="0"/>
              <a:t>4.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menerapkan</a:t>
            </a:r>
            <a:r>
              <a:rPr lang="en-US" sz="1600" dirty="0"/>
              <a:t> </a:t>
            </a:r>
            <a:r>
              <a:rPr lang="en-US" sz="1600" dirty="0" err="1"/>
              <a:t>nilai</a:t>
            </a:r>
            <a:r>
              <a:rPr lang="en-US" sz="1600" dirty="0"/>
              <a:t> </a:t>
            </a:r>
            <a:r>
              <a:rPr lang="en-US" sz="1600" dirty="0" err="1"/>
              <a:t>muatan</a:t>
            </a:r>
            <a:r>
              <a:rPr lang="en-US" sz="1600" dirty="0"/>
              <a:t> </a:t>
            </a:r>
            <a:r>
              <a:rPr lang="en-US" sz="1600" dirty="0" err="1"/>
              <a:t>dan</a:t>
            </a:r>
            <a:r>
              <a:rPr lang="en-US" sz="1600" dirty="0"/>
              <a:t> </a:t>
            </a:r>
            <a:r>
              <a:rPr lang="en-US" sz="1600" dirty="0" err="1"/>
              <a:t>tegangan</a:t>
            </a:r>
            <a:r>
              <a:rPr lang="en-US" sz="1600" dirty="0"/>
              <a:t> </a:t>
            </a:r>
            <a:r>
              <a:rPr lang="en-US" sz="1600" dirty="0" err="1"/>
              <a:t>listrik</a:t>
            </a:r>
            <a:r>
              <a:rPr lang="en-US" sz="1600" dirty="0"/>
              <a:t> </a:t>
            </a:r>
            <a:r>
              <a:rPr lang="en-US" sz="1600" dirty="0" err="1"/>
              <a:t>pada</a:t>
            </a:r>
            <a:r>
              <a:rPr lang="en-US" sz="1600" dirty="0"/>
              <a:t> </a:t>
            </a:r>
            <a:r>
              <a:rPr lang="en-US" sz="1600" dirty="0" err="1"/>
              <a:t>rangkaian</a:t>
            </a:r>
            <a:r>
              <a:rPr lang="en-US" sz="1600" dirty="0"/>
              <a:t> </a:t>
            </a:r>
            <a:r>
              <a:rPr lang="en-US" sz="1600" dirty="0" err="1"/>
              <a:t>seri</a:t>
            </a:r>
            <a:r>
              <a:rPr lang="en-US" sz="1600" dirty="0"/>
              <a:t> </a:t>
            </a:r>
            <a:r>
              <a:rPr lang="en-US" sz="1600" dirty="0" err="1"/>
              <a:t>dan</a:t>
            </a:r>
            <a:r>
              <a:rPr lang="en-US" sz="1600" dirty="0"/>
              <a:t> </a:t>
            </a:r>
            <a:r>
              <a:rPr lang="en-US" sz="1600" dirty="0" err="1"/>
              <a:t>paralel</a:t>
            </a:r>
            <a:r>
              <a:rPr lang="en-US" sz="1600" dirty="0"/>
              <a:t> </a:t>
            </a:r>
            <a:r>
              <a:rPr lang="en-US" sz="1600" dirty="0" err="1"/>
              <a:t>kapasitor</a:t>
            </a:r>
            <a:r>
              <a:rPr lang="en-US" sz="1600" dirty="0"/>
              <a:t> </a:t>
            </a:r>
            <a:r>
              <a:rPr lang="en-US" sz="1600" dirty="0" err="1"/>
              <a:t>dengan</a:t>
            </a:r>
            <a:r>
              <a:rPr lang="en-US" sz="1600" dirty="0"/>
              <a:t> </a:t>
            </a:r>
            <a:r>
              <a:rPr lang="en-US" sz="1600" dirty="0" err="1"/>
              <a:t>benar</a:t>
            </a:r>
            <a:r>
              <a:rPr lang="id-ID" sz="1600" dirty="0"/>
              <a:t> </a:t>
            </a:r>
            <a:r>
              <a:rPr lang="en-US" sz="1600" dirty="0" err="1"/>
              <a:t>setelah</a:t>
            </a:r>
            <a:r>
              <a:rPr lang="en-US" sz="1600" dirty="0"/>
              <a:t> </a:t>
            </a:r>
            <a:r>
              <a:rPr lang="en-US" sz="1600" dirty="0" err="1"/>
              <a:t>memahami</a:t>
            </a:r>
            <a:r>
              <a:rPr lang="en-US" sz="1600" dirty="0"/>
              <a:t> </a:t>
            </a:r>
            <a:r>
              <a:rPr lang="en-US" sz="1600" dirty="0" err="1"/>
              <a:t>konsep</a:t>
            </a:r>
            <a:r>
              <a:rPr lang="en-US" sz="1600" dirty="0"/>
              <a:t> </a:t>
            </a:r>
            <a:r>
              <a:rPr lang="en-US" sz="1600" dirty="0" err="1"/>
              <a:t>kapasitor</a:t>
            </a:r>
            <a:r>
              <a:rPr lang="en-US" sz="1600" dirty="0"/>
              <a:t>.</a:t>
            </a:r>
          </a:p>
        </p:txBody>
      </p:sp>
      <p:sp>
        <p:nvSpPr>
          <p:cNvPr id="7" name="Title 6"/>
          <p:cNvSpPr>
            <a:spLocks noGrp="1"/>
          </p:cNvSpPr>
          <p:nvPr>
            <p:ph type="title"/>
          </p:nvPr>
        </p:nvSpPr>
        <p:spPr>
          <a:xfrm>
            <a:off x="1094928" y="476672"/>
            <a:ext cx="8229600" cy="1143000"/>
          </a:xfrm>
        </p:spPr>
        <p:txBody>
          <a:bodyPr>
            <a:normAutofit/>
          </a:bodyPr>
          <a:lstStyle/>
          <a:p>
            <a:r>
              <a:rPr lang="id-ID" sz="4400" dirty="0">
                <a:solidFill>
                  <a:schemeClr val="accent2">
                    <a:lumMod val="75000"/>
                  </a:schemeClr>
                </a:solidFill>
              </a:rPr>
              <a:t>II</a:t>
            </a:r>
          </a:p>
        </p:txBody>
      </p:sp>
      <p:sp>
        <p:nvSpPr>
          <p:cNvPr id="11"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2" name="Right Arrow 11">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0" y="6858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Listrik</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Statis</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6" name="TextBox 5"/>
          <p:cNvSpPr txBox="1"/>
          <p:nvPr/>
        </p:nvSpPr>
        <p:spPr>
          <a:xfrm>
            <a:off x="762000" y="1676400"/>
            <a:ext cx="3504229" cy="1477328"/>
          </a:xfrm>
          <a:prstGeom prst="rect">
            <a:avLst/>
          </a:prstGeom>
          <a:noFill/>
        </p:spPr>
        <p:txBody>
          <a:bodyPr wrap="none" rtlCol="0">
            <a:spAutoFit/>
          </a:bodyPr>
          <a:lstStyle/>
          <a:p>
            <a:r>
              <a:rPr lang="en-US" dirty="0" err="1">
                <a:hlinkClick r:id="rId2" action="ppaction://hlinksldjump"/>
              </a:rPr>
              <a:t>Muatan</a:t>
            </a:r>
            <a:r>
              <a:rPr lang="en-US" dirty="0">
                <a:hlinkClick r:id="rId2" action="ppaction://hlinksldjump"/>
              </a:rPr>
              <a:t> </a:t>
            </a:r>
            <a:r>
              <a:rPr lang="en-US" dirty="0" err="1">
                <a:hlinkClick r:id="rId2" action="ppaction://hlinksldjump"/>
              </a:rPr>
              <a:t>Listrik</a:t>
            </a:r>
            <a:endParaRPr lang="en-US" dirty="0">
              <a:hlinkClick r:id="rId2" action="ppaction://hlinksldjump"/>
            </a:endParaRPr>
          </a:p>
          <a:p>
            <a:r>
              <a:rPr lang="en-US" dirty="0">
                <a:hlinkClick r:id="rId2" action="ppaction://hlinksldjump"/>
              </a:rPr>
              <a:t>Gaya </a:t>
            </a:r>
            <a:r>
              <a:rPr lang="en-US" dirty="0" err="1">
                <a:hlinkClick r:id="rId2" action="ppaction://hlinksldjump"/>
              </a:rPr>
              <a:t>Listrik</a:t>
            </a:r>
            <a:endParaRPr lang="en-US" dirty="0">
              <a:hlinkClick r:id="rId2" action="ppaction://hlinksldjump"/>
            </a:endParaRPr>
          </a:p>
          <a:p>
            <a:r>
              <a:rPr lang="en-US" dirty="0" err="1">
                <a:hlinkClick r:id="rId2" action="ppaction://hlinksldjump"/>
              </a:rPr>
              <a:t>Kuat</a:t>
            </a:r>
            <a:r>
              <a:rPr lang="en-US" dirty="0">
                <a:hlinkClick r:id="rId2" action="ppaction://hlinksldjump"/>
              </a:rPr>
              <a:t> Medan </a:t>
            </a:r>
            <a:r>
              <a:rPr lang="en-US" dirty="0" err="1">
                <a:hlinkClick r:id="rId2" action="ppaction://hlinksldjump"/>
              </a:rPr>
              <a:t>Listrik</a:t>
            </a:r>
            <a:endParaRPr lang="en-US" dirty="0">
              <a:hlinkClick r:id="rId2" action="ppaction://hlinksldjump"/>
            </a:endParaRPr>
          </a:p>
          <a:p>
            <a:r>
              <a:rPr lang="en-US" dirty="0" err="1">
                <a:hlinkClick r:id="rId2" action="ppaction://hlinksldjump"/>
              </a:rPr>
              <a:t>Hukum</a:t>
            </a:r>
            <a:r>
              <a:rPr lang="en-US" dirty="0">
                <a:hlinkClick r:id="rId2" action="ppaction://hlinksldjump"/>
              </a:rPr>
              <a:t> Gauss</a:t>
            </a:r>
            <a:endParaRPr lang="en-US" dirty="0"/>
          </a:p>
          <a:p>
            <a:r>
              <a:rPr lang="en-US" dirty="0" err="1">
                <a:hlinkClick r:id="rId3" action="ppaction://hlinksldjump"/>
              </a:rPr>
              <a:t>Kuat</a:t>
            </a:r>
            <a:r>
              <a:rPr lang="en-US" dirty="0">
                <a:hlinkClick r:id="rId3" action="ppaction://hlinksldjump"/>
              </a:rPr>
              <a:t> Medan </a:t>
            </a:r>
            <a:r>
              <a:rPr lang="en-US" dirty="0" err="1">
                <a:hlinkClick r:id="rId3" action="ppaction://hlinksldjump"/>
              </a:rPr>
              <a:t>Listrik</a:t>
            </a:r>
            <a:r>
              <a:rPr lang="en-US" dirty="0">
                <a:hlinkClick r:id="rId3" action="ppaction://hlinksldjump"/>
              </a:rPr>
              <a:t> </a:t>
            </a:r>
            <a:r>
              <a:rPr lang="en-US" dirty="0" err="1">
                <a:hlinkClick r:id="rId3" action="ppaction://hlinksldjump"/>
              </a:rPr>
              <a:t>Muatan</a:t>
            </a:r>
            <a:r>
              <a:rPr lang="en-US" dirty="0">
                <a:hlinkClick r:id="rId3" action="ppaction://hlinksldjump"/>
              </a:rPr>
              <a:t> </a:t>
            </a:r>
            <a:r>
              <a:rPr lang="en-US" dirty="0" err="1">
                <a:hlinkClick r:id="rId3" action="ppaction://hlinksldjump"/>
              </a:rPr>
              <a:t>Kontinu</a:t>
            </a:r>
            <a:endParaRPr lang="en-US" dirty="0"/>
          </a:p>
        </p:txBody>
      </p:sp>
      <p:sp>
        <p:nvSpPr>
          <p:cNvPr id="7" name="TextBox 6"/>
          <p:cNvSpPr txBox="1"/>
          <p:nvPr/>
        </p:nvSpPr>
        <p:spPr>
          <a:xfrm>
            <a:off x="762000" y="3733800"/>
            <a:ext cx="5915850" cy="923330"/>
          </a:xfrm>
          <a:prstGeom prst="rect">
            <a:avLst/>
          </a:prstGeom>
          <a:noFill/>
        </p:spPr>
        <p:txBody>
          <a:bodyPr wrap="none" rtlCol="0">
            <a:spAutoFit/>
          </a:bodyPr>
          <a:lstStyle/>
          <a:p>
            <a:r>
              <a:rPr lang="en-US" dirty="0" err="1">
                <a:hlinkClick r:id="rId4" action="ppaction://hlinksldjump"/>
              </a:rPr>
              <a:t>Energi</a:t>
            </a:r>
            <a:r>
              <a:rPr lang="en-US" dirty="0">
                <a:hlinkClick r:id="rId4" action="ppaction://hlinksldjump"/>
              </a:rPr>
              <a:t> </a:t>
            </a:r>
            <a:r>
              <a:rPr lang="en-US" dirty="0" err="1">
                <a:hlinkClick r:id="rId4" action="ppaction://hlinksldjump"/>
              </a:rPr>
              <a:t>Potensial</a:t>
            </a:r>
            <a:r>
              <a:rPr lang="en-US" dirty="0">
                <a:hlinkClick r:id="rId4" action="ppaction://hlinksldjump"/>
              </a:rPr>
              <a:t> </a:t>
            </a:r>
            <a:r>
              <a:rPr lang="en-US" dirty="0" err="1">
                <a:hlinkClick r:id="rId4" action="ppaction://hlinksldjump"/>
              </a:rPr>
              <a:t>Listrik</a:t>
            </a:r>
            <a:endParaRPr lang="en-US" dirty="0">
              <a:hlinkClick r:id="rId4" action="ppaction://hlinksldjump"/>
            </a:endParaRPr>
          </a:p>
          <a:p>
            <a:r>
              <a:rPr lang="en-US" dirty="0" err="1">
                <a:hlinkClick r:id="rId4" action="ppaction://hlinksldjump"/>
              </a:rPr>
              <a:t>Potensial</a:t>
            </a:r>
            <a:r>
              <a:rPr lang="en-US" dirty="0">
                <a:hlinkClick r:id="rId4" action="ppaction://hlinksldjump"/>
              </a:rPr>
              <a:t> </a:t>
            </a:r>
            <a:r>
              <a:rPr lang="en-US" dirty="0" err="1">
                <a:hlinkClick r:id="rId4" action="ppaction://hlinksldjump"/>
              </a:rPr>
              <a:t>Listrik</a:t>
            </a:r>
            <a:endParaRPr lang="en-US" dirty="0">
              <a:hlinkClick r:id="rId4" action="ppaction://hlinksldjump"/>
            </a:endParaRPr>
          </a:p>
          <a:p>
            <a:r>
              <a:rPr lang="sv-SE" dirty="0">
                <a:hlinkClick r:id="rId4" action="ppaction://hlinksldjump"/>
              </a:rPr>
              <a:t>Hukum Kekekalan Energi Mekanik dalam Medan Elektrostatik</a:t>
            </a:r>
            <a:endParaRPr lang="en-US" dirty="0"/>
          </a:p>
        </p:txBody>
      </p:sp>
      <p:sp>
        <p:nvSpPr>
          <p:cNvPr id="8" name="TextBox 7"/>
          <p:cNvSpPr txBox="1"/>
          <p:nvPr/>
        </p:nvSpPr>
        <p:spPr>
          <a:xfrm>
            <a:off x="762000" y="5105400"/>
            <a:ext cx="2078967" cy="646331"/>
          </a:xfrm>
          <a:prstGeom prst="rect">
            <a:avLst/>
          </a:prstGeom>
          <a:noFill/>
        </p:spPr>
        <p:txBody>
          <a:bodyPr wrap="none" rtlCol="0">
            <a:spAutoFit/>
          </a:bodyPr>
          <a:lstStyle/>
          <a:p>
            <a:r>
              <a:rPr lang="en-US" dirty="0" err="1">
                <a:hlinkClick r:id="rId5" action="ppaction://hlinksldjump"/>
              </a:rPr>
              <a:t>Kapasitas</a:t>
            </a:r>
            <a:r>
              <a:rPr lang="en-US" dirty="0">
                <a:hlinkClick r:id="rId5" action="ppaction://hlinksldjump"/>
              </a:rPr>
              <a:t> </a:t>
            </a:r>
            <a:r>
              <a:rPr lang="en-US" dirty="0" err="1">
                <a:hlinkClick r:id="rId5" action="ppaction://hlinksldjump"/>
              </a:rPr>
              <a:t>Kapasitor</a:t>
            </a:r>
            <a:endParaRPr lang="en-US" dirty="0"/>
          </a:p>
          <a:p>
            <a:r>
              <a:rPr lang="en-US" dirty="0" err="1">
                <a:hlinkClick r:id="rId6" action="ppaction://hlinksldjump"/>
              </a:rPr>
              <a:t>Rangkaian</a:t>
            </a:r>
            <a:r>
              <a:rPr lang="en-US" dirty="0">
                <a:hlinkClick r:id="rId6" action="ppaction://hlinksldjump"/>
              </a:rPr>
              <a:t> </a:t>
            </a:r>
            <a:r>
              <a:rPr lang="en-US" dirty="0" err="1">
                <a:hlinkClick r:id="rId6" action="ppaction://hlinksldjump"/>
              </a:rPr>
              <a:t>Kapasitor</a:t>
            </a:r>
            <a:endParaRPr lang="en-US" dirty="0"/>
          </a:p>
        </p:txBody>
      </p:sp>
      <p:sp>
        <p:nvSpPr>
          <p:cNvPr id="9" name="Content Placeholder 2"/>
          <p:cNvSpPr txBox="1"/>
          <p:nvPr/>
        </p:nvSpPr>
        <p:spPr>
          <a:xfrm>
            <a:off x="457200" y="32004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Energi</a:t>
            </a:r>
            <a:r>
              <a:rPr lang="en-US" sz="2400" dirty="0"/>
              <a:t> </a:t>
            </a:r>
            <a:r>
              <a:rPr lang="en-US" sz="2400" dirty="0" err="1"/>
              <a:t>Potensial</a:t>
            </a:r>
            <a:r>
              <a:rPr lang="en-US" sz="2400" dirty="0"/>
              <a:t> </a:t>
            </a:r>
            <a:r>
              <a:rPr lang="en-US" sz="2400" dirty="0" err="1"/>
              <a:t>dan</a:t>
            </a:r>
            <a:r>
              <a:rPr lang="en-US" sz="2400" dirty="0"/>
              <a:t> </a:t>
            </a:r>
            <a:r>
              <a:rPr lang="en-US" sz="2400" dirty="0" err="1"/>
              <a:t>Potensial</a:t>
            </a:r>
            <a:r>
              <a:rPr lang="en-US" sz="2400" dirty="0"/>
              <a:t> </a:t>
            </a:r>
            <a:r>
              <a:rPr lang="en-US" sz="2400" dirty="0" err="1"/>
              <a:t>Listrik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p:nvPr/>
        </p:nvSpPr>
        <p:spPr>
          <a:xfrm>
            <a:off x="381000" y="46482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Kapasitor</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Right Arrow 10">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2" name="TextBox 11"/>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7" action="ppaction://hlinksldjump"/>
              </a:rPr>
              <a:t>Kembali ke daftar isi</a:t>
            </a:r>
            <a:endParaRPr lang="en-US" sz="1200" dirty="0">
              <a:solidFill>
                <a:srgbClr val="92D050"/>
              </a:solidFill>
            </a:endParaRPr>
          </a:p>
        </p:txBody>
      </p:sp>
      <p:sp>
        <p:nvSpPr>
          <p:cNvPr id="13"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8" action="ppaction://hlinksldjump"/>
              </a:rPr>
              <a:t>Kembali ke awal bab</a:t>
            </a:r>
            <a:endParaRPr lang="en-US" sz="1200" dirty="0">
              <a:solidFill>
                <a:srgbClr val="92D050"/>
              </a:solidFill>
            </a:endParaRPr>
          </a:p>
        </p:txBody>
      </p:sp>
      <p:sp>
        <p:nvSpPr>
          <p:cNvPr id="14" name="Content Placeholder 2"/>
          <p:cNvSpPr txBox="1"/>
          <p:nvPr/>
        </p:nvSpPr>
        <p:spPr>
          <a:xfrm>
            <a:off x="457200" y="1143000"/>
            <a:ext cx="7467600" cy="533400"/>
          </a:xfrm>
          <a:prstGeom prst="rect">
            <a:avLst/>
          </a:prstGeom>
        </p:spPr>
        <p:txBody>
          <a:bodyPr vert="horz">
            <a:normAutofit/>
          </a:bodyPr>
          <a:lstStyle/>
          <a:p>
            <a:pPr marL="274320" indent="-274320">
              <a:spcBef>
                <a:spcPts val="600"/>
              </a:spcBef>
              <a:buClr>
                <a:schemeClr val="accent1"/>
              </a:buClr>
              <a:buSzPct val="70000"/>
              <a:buFont typeface="Wingdings" panose="05000000000000000000"/>
              <a:buChar char=""/>
            </a:pPr>
            <a:r>
              <a:rPr lang="en-US" sz="2400" dirty="0" err="1"/>
              <a:t>Muatan</a:t>
            </a:r>
            <a:r>
              <a:rPr lang="en-US" sz="2400" dirty="0"/>
              <a:t> </a:t>
            </a:r>
            <a:r>
              <a:rPr lang="en-US" sz="2400" dirty="0" err="1"/>
              <a:t>Listrik</a:t>
            </a:r>
            <a:r>
              <a:rPr lang="en-US" sz="2400" dirty="0"/>
              <a:t>, Gaya Coulomb, </a:t>
            </a:r>
            <a:r>
              <a:rPr lang="en-US" sz="2400" dirty="0" err="1"/>
              <a:t>dan</a:t>
            </a:r>
            <a:r>
              <a:rPr lang="en-US" sz="2400" dirty="0"/>
              <a:t> </a:t>
            </a:r>
            <a:r>
              <a:rPr lang="en-US" sz="2400" dirty="0" err="1"/>
              <a:t>Kuat</a:t>
            </a:r>
            <a:r>
              <a:rPr lang="en-US" sz="2400" dirty="0"/>
              <a:t> Medan </a:t>
            </a:r>
            <a:r>
              <a:rPr lang="en-US" sz="2400" dirty="0" err="1"/>
              <a:t>Listrik</a:t>
            </a:r>
            <a:endParaRPr lang="en-US" sz="2400" dirty="0"/>
          </a:p>
          <a:p>
            <a:pPr marL="274320" lvl="0" indent="-274320">
              <a:spcBef>
                <a:spcPts val="600"/>
              </a:spcBef>
              <a:buClr>
                <a:schemeClr val="accent1"/>
              </a:buClr>
              <a:buSzPct val="70000"/>
              <a:buFont typeface="Wingdings" panose="05000000000000000000"/>
              <a:buChar cha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Right Arrow 14">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jpg"/>
          <p:cNvPicPr>
            <a:picLocks noChangeAspect="1"/>
          </p:cNvPicPr>
          <p:nvPr/>
        </p:nvPicPr>
        <p:blipFill>
          <a:blip r:embed="rId2" cstate="print"/>
          <a:stretch>
            <a:fillRect/>
          </a:stretch>
        </p:blipFill>
        <p:spPr>
          <a:xfrm>
            <a:off x="3886200" y="609600"/>
            <a:ext cx="3619500" cy="1419225"/>
          </a:xfrm>
          <a:prstGeom prst="rect">
            <a:avLst/>
          </a:prstGeom>
        </p:spPr>
      </p:pic>
      <p:pic>
        <p:nvPicPr>
          <p:cNvPr id="4" name="Picture 3" descr="17.jpg"/>
          <p:cNvPicPr>
            <a:picLocks noChangeAspect="1"/>
          </p:cNvPicPr>
          <p:nvPr/>
        </p:nvPicPr>
        <p:blipFill>
          <a:blip r:embed="rId3" cstate="print"/>
          <a:stretch>
            <a:fillRect/>
          </a:stretch>
        </p:blipFill>
        <p:spPr>
          <a:xfrm>
            <a:off x="3886200" y="2438400"/>
            <a:ext cx="4305300" cy="1714500"/>
          </a:xfrm>
          <a:prstGeom prst="rect">
            <a:avLst/>
          </a:prstGeom>
        </p:spPr>
      </p:pic>
      <p:pic>
        <p:nvPicPr>
          <p:cNvPr id="5" name="Picture 4" descr="18.jpg"/>
          <p:cNvPicPr>
            <a:picLocks noChangeAspect="1"/>
          </p:cNvPicPr>
          <p:nvPr/>
        </p:nvPicPr>
        <p:blipFill>
          <a:blip r:embed="rId4" cstate="print"/>
          <a:stretch>
            <a:fillRect/>
          </a:stretch>
        </p:blipFill>
        <p:spPr>
          <a:xfrm>
            <a:off x="4038600" y="4724400"/>
            <a:ext cx="3467100" cy="1581150"/>
          </a:xfrm>
          <a:prstGeom prst="rect">
            <a:avLst/>
          </a:prstGeom>
        </p:spPr>
      </p:pic>
      <p:sp>
        <p:nvSpPr>
          <p:cNvPr id="6" name="TextBox 5"/>
          <p:cNvSpPr txBox="1"/>
          <p:nvPr/>
        </p:nvSpPr>
        <p:spPr>
          <a:xfrm>
            <a:off x="685800" y="609600"/>
            <a:ext cx="2392322" cy="369332"/>
          </a:xfrm>
          <a:prstGeom prst="rect">
            <a:avLst/>
          </a:prstGeom>
          <a:noFill/>
        </p:spPr>
        <p:txBody>
          <a:bodyPr wrap="none" rtlCol="0">
            <a:spAutoFit/>
          </a:bodyPr>
          <a:lstStyle/>
          <a:p>
            <a:r>
              <a:rPr lang="en-US" dirty="0" err="1"/>
              <a:t>Persamaan</a:t>
            </a:r>
            <a:r>
              <a:rPr lang="en-US" dirty="0"/>
              <a:t> Gaya </a:t>
            </a:r>
            <a:r>
              <a:rPr lang="en-US" dirty="0" err="1"/>
              <a:t>Listrik</a:t>
            </a:r>
            <a:r>
              <a:rPr lang="en-US" dirty="0"/>
              <a:t> </a:t>
            </a:r>
          </a:p>
        </p:txBody>
      </p:sp>
      <p:sp>
        <p:nvSpPr>
          <p:cNvPr id="7" name="TextBox 6"/>
          <p:cNvSpPr txBox="1"/>
          <p:nvPr/>
        </p:nvSpPr>
        <p:spPr>
          <a:xfrm>
            <a:off x="685800" y="2590800"/>
            <a:ext cx="3019545" cy="369332"/>
          </a:xfrm>
          <a:prstGeom prst="rect">
            <a:avLst/>
          </a:prstGeom>
          <a:noFill/>
        </p:spPr>
        <p:txBody>
          <a:bodyPr wrap="none" rtlCol="0">
            <a:spAutoFit/>
          </a:bodyPr>
          <a:lstStyle/>
          <a:p>
            <a:r>
              <a:rPr lang="en-US" dirty="0" err="1"/>
              <a:t>Persamaan</a:t>
            </a:r>
            <a:r>
              <a:rPr lang="en-US" dirty="0"/>
              <a:t> </a:t>
            </a:r>
            <a:r>
              <a:rPr lang="en-US" dirty="0" err="1"/>
              <a:t>Kuat</a:t>
            </a:r>
            <a:r>
              <a:rPr lang="en-US" dirty="0"/>
              <a:t> Medan </a:t>
            </a:r>
            <a:r>
              <a:rPr lang="en-US" dirty="0" err="1"/>
              <a:t>Listrik</a:t>
            </a:r>
            <a:endParaRPr lang="en-US" dirty="0"/>
          </a:p>
        </p:txBody>
      </p:sp>
      <p:sp>
        <p:nvSpPr>
          <p:cNvPr id="8" name="TextBox 7"/>
          <p:cNvSpPr txBox="1"/>
          <p:nvPr/>
        </p:nvSpPr>
        <p:spPr>
          <a:xfrm>
            <a:off x="685800" y="4724400"/>
            <a:ext cx="2555187" cy="369332"/>
          </a:xfrm>
          <a:prstGeom prst="rect">
            <a:avLst/>
          </a:prstGeom>
          <a:noFill/>
        </p:spPr>
        <p:txBody>
          <a:bodyPr wrap="none" rtlCol="0">
            <a:spAutoFit/>
          </a:bodyPr>
          <a:lstStyle/>
          <a:p>
            <a:r>
              <a:rPr lang="en-US" dirty="0" err="1"/>
              <a:t>Persamaan</a:t>
            </a:r>
            <a:r>
              <a:rPr lang="en-US" dirty="0"/>
              <a:t> </a:t>
            </a:r>
            <a:r>
              <a:rPr lang="en-US" dirty="0" err="1"/>
              <a:t>Hukum</a:t>
            </a:r>
            <a:r>
              <a:rPr lang="en-US" dirty="0"/>
              <a:t> Gauss</a:t>
            </a:r>
          </a:p>
        </p:txBody>
      </p:sp>
      <p:sp>
        <p:nvSpPr>
          <p:cNvPr id="9" name="Right Arrow 8">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1" name="TextBox 10"/>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2" name="Right Arrow 11">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jpg"/>
          <p:cNvPicPr>
            <a:picLocks noChangeAspect="1"/>
          </p:cNvPicPr>
          <p:nvPr/>
        </p:nvPicPr>
        <p:blipFill>
          <a:blip r:embed="rId2" cstate="print"/>
          <a:stretch>
            <a:fillRect/>
          </a:stretch>
        </p:blipFill>
        <p:spPr>
          <a:xfrm>
            <a:off x="533400" y="1600200"/>
            <a:ext cx="2571750" cy="1219200"/>
          </a:xfrm>
          <a:prstGeom prst="rect">
            <a:avLst/>
          </a:prstGeom>
        </p:spPr>
      </p:pic>
      <p:pic>
        <p:nvPicPr>
          <p:cNvPr id="3" name="Picture 2" descr="20.jpg"/>
          <p:cNvPicPr>
            <a:picLocks noChangeAspect="1"/>
          </p:cNvPicPr>
          <p:nvPr/>
        </p:nvPicPr>
        <p:blipFill>
          <a:blip r:embed="rId3" cstate="print"/>
          <a:stretch>
            <a:fillRect/>
          </a:stretch>
        </p:blipFill>
        <p:spPr>
          <a:xfrm>
            <a:off x="457200" y="3124200"/>
            <a:ext cx="5695950" cy="2314575"/>
          </a:xfrm>
          <a:prstGeom prst="rect">
            <a:avLst/>
          </a:prstGeom>
        </p:spPr>
      </p:pic>
      <p:sp>
        <p:nvSpPr>
          <p:cNvPr id="4" name="TextBox 3"/>
          <p:cNvSpPr txBox="1"/>
          <p:nvPr/>
        </p:nvSpPr>
        <p:spPr>
          <a:xfrm>
            <a:off x="381000" y="990600"/>
            <a:ext cx="4085414" cy="369332"/>
          </a:xfrm>
          <a:prstGeom prst="rect">
            <a:avLst/>
          </a:prstGeom>
          <a:noFill/>
        </p:spPr>
        <p:txBody>
          <a:bodyPr wrap="none" rtlCol="0">
            <a:spAutoFit/>
          </a:bodyPr>
          <a:lstStyle/>
          <a:p>
            <a:r>
              <a:rPr lang="en-US" dirty="0" err="1"/>
              <a:t>Persamaan</a:t>
            </a:r>
            <a:r>
              <a:rPr lang="en-US" dirty="0"/>
              <a:t> </a:t>
            </a:r>
            <a:r>
              <a:rPr lang="en-US" dirty="0" err="1"/>
              <a:t>Kuat</a:t>
            </a:r>
            <a:r>
              <a:rPr lang="en-US" dirty="0"/>
              <a:t> Medan </a:t>
            </a:r>
            <a:r>
              <a:rPr lang="en-US" dirty="0" err="1"/>
              <a:t>Muatan</a:t>
            </a:r>
            <a:r>
              <a:rPr lang="en-US" dirty="0"/>
              <a:t> </a:t>
            </a:r>
            <a:r>
              <a:rPr lang="en-US" dirty="0" err="1"/>
              <a:t>Kontinu</a:t>
            </a:r>
            <a:endParaRPr lang="en-US" dirty="0"/>
          </a:p>
        </p:txBody>
      </p:sp>
      <p:sp>
        <p:nvSpPr>
          <p:cNvPr id="5" name="Right Arrow 4">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6" name="TextBox 5"/>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7" name="TextBox 6"/>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8" name="Right Arrow 7">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jpg"/>
          <p:cNvPicPr>
            <a:picLocks noChangeAspect="1"/>
          </p:cNvPicPr>
          <p:nvPr/>
        </p:nvPicPr>
        <p:blipFill>
          <a:blip r:embed="rId2" cstate="print"/>
          <a:stretch>
            <a:fillRect/>
          </a:stretch>
        </p:blipFill>
        <p:spPr>
          <a:xfrm>
            <a:off x="4495800" y="609600"/>
            <a:ext cx="3399583" cy="1676400"/>
          </a:xfrm>
          <a:prstGeom prst="rect">
            <a:avLst/>
          </a:prstGeom>
        </p:spPr>
      </p:pic>
      <p:pic>
        <p:nvPicPr>
          <p:cNvPr id="3" name="Picture 2" descr="22.jpg"/>
          <p:cNvPicPr>
            <a:picLocks noChangeAspect="1"/>
          </p:cNvPicPr>
          <p:nvPr/>
        </p:nvPicPr>
        <p:blipFill>
          <a:blip r:embed="rId3" cstate="print"/>
          <a:stretch>
            <a:fillRect/>
          </a:stretch>
        </p:blipFill>
        <p:spPr>
          <a:xfrm>
            <a:off x="4495800" y="2362200"/>
            <a:ext cx="3388426" cy="1828800"/>
          </a:xfrm>
          <a:prstGeom prst="rect">
            <a:avLst/>
          </a:prstGeom>
        </p:spPr>
      </p:pic>
      <p:pic>
        <p:nvPicPr>
          <p:cNvPr id="4" name="Picture 3" descr="23.jpg"/>
          <p:cNvPicPr>
            <a:picLocks noChangeAspect="1"/>
          </p:cNvPicPr>
          <p:nvPr/>
        </p:nvPicPr>
        <p:blipFill>
          <a:blip r:embed="rId4" cstate="print"/>
          <a:stretch>
            <a:fillRect/>
          </a:stretch>
        </p:blipFill>
        <p:spPr>
          <a:xfrm>
            <a:off x="4572000" y="4495800"/>
            <a:ext cx="2848013" cy="1754959"/>
          </a:xfrm>
          <a:prstGeom prst="rect">
            <a:avLst/>
          </a:prstGeom>
        </p:spPr>
      </p:pic>
      <p:sp>
        <p:nvSpPr>
          <p:cNvPr id="5" name="Rectangle 4"/>
          <p:cNvSpPr/>
          <p:nvPr/>
        </p:nvSpPr>
        <p:spPr>
          <a:xfrm>
            <a:off x="304800" y="1295400"/>
            <a:ext cx="3733800" cy="369332"/>
          </a:xfrm>
          <a:prstGeom prst="rect">
            <a:avLst/>
          </a:prstGeom>
        </p:spPr>
        <p:txBody>
          <a:bodyPr wrap="square">
            <a:spAutoFit/>
          </a:bodyPr>
          <a:lstStyle/>
          <a:p>
            <a:r>
              <a:rPr lang="en-US" dirty="0" err="1"/>
              <a:t>Persamaan</a:t>
            </a:r>
            <a:r>
              <a:rPr lang="en-US" dirty="0"/>
              <a:t> </a:t>
            </a:r>
            <a:r>
              <a:rPr lang="en-US" dirty="0" err="1"/>
              <a:t>Energi</a:t>
            </a:r>
            <a:r>
              <a:rPr lang="en-US" dirty="0"/>
              <a:t> </a:t>
            </a:r>
            <a:r>
              <a:rPr lang="en-US" dirty="0" err="1"/>
              <a:t>Potensial</a:t>
            </a:r>
            <a:r>
              <a:rPr lang="en-US" dirty="0"/>
              <a:t> </a:t>
            </a:r>
            <a:r>
              <a:rPr lang="en-US" dirty="0" err="1"/>
              <a:t>Listrik</a:t>
            </a:r>
            <a:endParaRPr lang="en-US" dirty="0"/>
          </a:p>
        </p:txBody>
      </p:sp>
      <p:sp>
        <p:nvSpPr>
          <p:cNvPr id="6" name="Rectangle 5"/>
          <p:cNvSpPr/>
          <p:nvPr/>
        </p:nvSpPr>
        <p:spPr>
          <a:xfrm>
            <a:off x="228600" y="3124200"/>
            <a:ext cx="3429000" cy="369332"/>
          </a:xfrm>
          <a:prstGeom prst="rect">
            <a:avLst/>
          </a:prstGeom>
        </p:spPr>
        <p:txBody>
          <a:bodyPr wrap="square">
            <a:spAutoFit/>
          </a:bodyPr>
          <a:lstStyle/>
          <a:p>
            <a:r>
              <a:rPr lang="en-US" dirty="0" err="1"/>
              <a:t>Persamaan</a:t>
            </a:r>
            <a:r>
              <a:rPr lang="en-US" dirty="0"/>
              <a:t> </a:t>
            </a:r>
            <a:r>
              <a:rPr lang="en-US" dirty="0" err="1"/>
              <a:t>Potensial</a:t>
            </a:r>
            <a:r>
              <a:rPr lang="en-US" dirty="0"/>
              <a:t> </a:t>
            </a:r>
            <a:r>
              <a:rPr lang="en-US" dirty="0" err="1"/>
              <a:t>Listrik</a:t>
            </a:r>
            <a:endParaRPr lang="en-US" dirty="0"/>
          </a:p>
        </p:txBody>
      </p:sp>
      <p:sp>
        <p:nvSpPr>
          <p:cNvPr id="7" name="Rectangle 6"/>
          <p:cNvSpPr/>
          <p:nvPr/>
        </p:nvSpPr>
        <p:spPr>
          <a:xfrm>
            <a:off x="152400" y="5181600"/>
            <a:ext cx="3962400" cy="646331"/>
          </a:xfrm>
          <a:prstGeom prst="rect">
            <a:avLst/>
          </a:prstGeom>
        </p:spPr>
        <p:txBody>
          <a:bodyPr wrap="square">
            <a:spAutoFit/>
          </a:bodyPr>
          <a:lstStyle/>
          <a:p>
            <a:r>
              <a:rPr lang="sv-SE" dirty="0"/>
              <a:t>Persamaan Hukum Kekekalan Energi Mekanik dalam Medan Elektrostatik</a:t>
            </a:r>
            <a:endParaRPr lang="en-US" dirty="0"/>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9" name="TextBox 8"/>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0" name="TextBox 9"/>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jpg"/>
          <p:cNvPicPr>
            <a:picLocks noChangeAspect="1"/>
          </p:cNvPicPr>
          <p:nvPr/>
        </p:nvPicPr>
        <p:blipFill>
          <a:blip r:embed="rId2" cstate="print"/>
          <a:stretch>
            <a:fillRect/>
          </a:stretch>
        </p:blipFill>
        <p:spPr>
          <a:xfrm>
            <a:off x="4648200" y="990600"/>
            <a:ext cx="2406289" cy="1333977"/>
          </a:xfrm>
          <a:prstGeom prst="rect">
            <a:avLst/>
          </a:prstGeom>
        </p:spPr>
      </p:pic>
      <p:pic>
        <p:nvPicPr>
          <p:cNvPr id="3" name="Picture 2" descr="25.jpg"/>
          <p:cNvPicPr>
            <a:picLocks noChangeAspect="1"/>
          </p:cNvPicPr>
          <p:nvPr/>
        </p:nvPicPr>
        <p:blipFill>
          <a:blip r:embed="rId3" cstate="print"/>
          <a:stretch>
            <a:fillRect/>
          </a:stretch>
        </p:blipFill>
        <p:spPr>
          <a:xfrm>
            <a:off x="4648200" y="2819400"/>
            <a:ext cx="2231846" cy="1092835"/>
          </a:xfrm>
          <a:prstGeom prst="rect">
            <a:avLst/>
          </a:prstGeom>
        </p:spPr>
      </p:pic>
      <p:pic>
        <p:nvPicPr>
          <p:cNvPr id="4" name="Picture 3" descr="26.jpg"/>
          <p:cNvPicPr>
            <a:picLocks noChangeAspect="1"/>
          </p:cNvPicPr>
          <p:nvPr/>
        </p:nvPicPr>
        <p:blipFill>
          <a:blip r:embed="rId4" cstate="print"/>
          <a:stretch>
            <a:fillRect/>
          </a:stretch>
        </p:blipFill>
        <p:spPr>
          <a:xfrm>
            <a:off x="4648200" y="4419600"/>
            <a:ext cx="2201063" cy="1128750"/>
          </a:xfrm>
          <a:prstGeom prst="rect">
            <a:avLst/>
          </a:prstGeom>
        </p:spPr>
      </p:pic>
      <p:sp>
        <p:nvSpPr>
          <p:cNvPr id="5" name="TextBox 4"/>
          <p:cNvSpPr txBox="1"/>
          <p:nvPr/>
        </p:nvSpPr>
        <p:spPr>
          <a:xfrm>
            <a:off x="381000" y="1066800"/>
            <a:ext cx="3367332" cy="369332"/>
          </a:xfrm>
          <a:prstGeom prst="rect">
            <a:avLst/>
          </a:prstGeom>
          <a:noFill/>
        </p:spPr>
        <p:txBody>
          <a:bodyPr wrap="none" rtlCol="0">
            <a:spAutoFit/>
          </a:bodyPr>
          <a:lstStyle/>
          <a:p>
            <a:r>
              <a:rPr lang="en-US" dirty="0" err="1"/>
              <a:t>Kapasitas</a:t>
            </a:r>
            <a:r>
              <a:rPr lang="en-US" dirty="0"/>
              <a:t> </a:t>
            </a:r>
            <a:r>
              <a:rPr lang="en-US" dirty="0" err="1"/>
              <a:t>Kapasitor</a:t>
            </a:r>
            <a:r>
              <a:rPr lang="en-US" dirty="0"/>
              <a:t> </a:t>
            </a:r>
            <a:r>
              <a:rPr lang="en-US" dirty="0" err="1"/>
              <a:t>Keping</a:t>
            </a:r>
            <a:r>
              <a:rPr lang="en-US" dirty="0"/>
              <a:t> </a:t>
            </a:r>
            <a:r>
              <a:rPr lang="en-US" dirty="0" err="1"/>
              <a:t>Sejajar</a:t>
            </a:r>
            <a:endParaRPr lang="en-US" dirty="0"/>
          </a:p>
        </p:txBody>
      </p:sp>
      <p:sp>
        <p:nvSpPr>
          <p:cNvPr id="6" name="TextBox 5"/>
          <p:cNvSpPr txBox="1"/>
          <p:nvPr/>
        </p:nvSpPr>
        <p:spPr>
          <a:xfrm>
            <a:off x="381000" y="2819400"/>
            <a:ext cx="2456185" cy="369332"/>
          </a:xfrm>
          <a:prstGeom prst="rect">
            <a:avLst/>
          </a:prstGeom>
          <a:noFill/>
        </p:spPr>
        <p:txBody>
          <a:bodyPr wrap="none" rtlCol="0">
            <a:spAutoFit/>
          </a:bodyPr>
          <a:lstStyle/>
          <a:p>
            <a:r>
              <a:rPr lang="en-US" dirty="0" err="1"/>
              <a:t>Kapasitas</a:t>
            </a:r>
            <a:r>
              <a:rPr lang="en-US" dirty="0"/>
              <a:t> </a:t>
            </a:r>
            <a:r>
              <a:rPr lang="en-US" dirty="0" err="1"/>
              <a:t>Kapasitor</a:t>
            </a:r>
            <a:r>
              <a:rPr lang="en-US" dirty="0"/>
              <a:t> Bola</a:t>
            </a:r>
          </a:p>
        </p:txBody>
      </p:sp>
      <p:sp>
        <p:nvSpPr>
          <p:cNvPr id="7" name="TextBox 6"/>
          <p:cNvSpPr txBox="1"/>
          <p:nvPr/>
        </p:nvSpPr>
        <p:spPr>
          <a:xfrm>
            <a:off x="381000" y="4419600"/>
            <a:ext cx="2749535" cy="369332"/>
          </a:xfrm>
          <a:prstGeom prst="rect">
            <a:avLst/>
          </a:prstGeom>
          <a:noFill/>
        </p:spPr>
        <p:txBody>
          <a:bodyPr wrap="none" rtlCol="0">
            <a:spAutoFit/>
          </a:bodyPr>
          <a:lstStyle/>
          <a:p>
            <a:r>
              <a:rPr lang="en-US" dirty="0" err="1"/>
              <a:t>Kapasitas</a:t>
            </a:r>
            <a:r>
              <a:rPr lang="en-US" dirty="0"/>
              <a:t> </a:t>
            </a:r>
            <a:r>
              <a:rPr lang="en-US" dirty="0" err="1"/>
              <a:t>Kapasitor</a:t>
            </a:r>
            <a:r>
              <a:rPr lang="en-US" dirty="0"/>
              <a:t> </a:t>
            </a:r>
            <a:r>
              <a:rPr lang="en-US" dirty="0" err="1"/>
              <a:t>Silinder</a:t>
            </a:r>
            <a:endParaRPr lang="en-US" dirty="0"/>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9" name="TextBox 8"/>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0" name="TextBox 9"/>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jpg"/>
          <p:cNvPicPr>
            <a:picLocks noChangeAspect="1"/>
          </p:cNvPicPr>
          <p:nvPr/>
        </p:nvPicPr>
        <p:blipFill>
          <a:blip r:embed="rId2" cstate="print"/>
          <a:stretch>
            <a:fillRect/>
          </a:stretch>
        </p:blipFill>
        <p:spPr>
          <a:xfrm>
            <a:off x="1447800" y="533400"/>
            <a:ext cx="5046881" cy="2743200"/>
          </a:xfrm>
          <a:prstGeom prst="rect">
            <a:avLst/>
          </a:prstGeom>
        </p:spPr>
      </p:pic>
      <p:pic>
        <p:nvPicPr>
          <p:cNvPr id="3" name="Picture 2" descr="28.jpg"/>
          <p:cNvPicPr>
            <a:picLocks noChangeAspect="1"/>
          </p:cNvPicPr>
          <p:nvPr/>
        </p:nvPicPr>
        <p:blipFill>
          <a:blip r:embed="rId3" cstate="print"/>
          <a:stretch>
            <a:fillRect/>
          </a:stretch>
        </p:blipFill>
        <p:spPr>
          <a:xfrm>
            <a:off x="1447800" y="3200400"/>
            <a:ext cx="5029199" cy="1901098"/>
          </a:xfrm>
          <a:prstGeom prst="rect">
            <a:avLst/>
          </a:prstGeom>
        </p:spPr>
      </p:pic>
      <p:pic>
        <p:nvPicPr>
          <p:cNvPr id="4" name="Picture 3" descr="29.jpg"/>
          <p:cNvPicPr>
            <a:picLocks noChangeAspect="1"/>
          </p:cNvPicPr>
          <p:nvPr/>
        </p:nvPicPr>
        <p:blipFill>
          <a:blip r:embed="rId4" cstate="print"/>
          <a:stretch>
            <a:fillRect/>
          </a:stretch>
        </p:blipFill>
        <p:spPr>
          <a:xfrm>
            <a:off x="1447801" y="5181600"/>
            <a:ext cx="5562597" cy="766364"/>
          </a:xfrm>
          <a:prstGeom prst="rect">
            <a:avLst/>
          </a:prstGeom>
        </p:spPr>
      </p:pic>
      <p:sp>
        <p:nvSpPr>
          <p:cNvPr id="5" name="Right Arrow 4">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6" name="TextBox 5"/>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7" name="TextBox 6"/>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8" name="Right Arrow 7">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546100"/>
            <a:ext cx="1312026" cy="369332"/>
          </a:xfrm>
          <a:prstGeom prst="rect">
            <a:avLst/>
          </a:prstGeom>
          <a:noFill/>
        </p:spPr>
        <p:txBody>
          <a:bodyPr wrap="none" rtlCol="0">
            <a:spAutoFit/>
          </a:bodyPr>
          <a:lstStyle/>
          <a:p>
            <a:r>
              <a:rPr lang="en-US" dirty="0" err="1"/>
              <a:t>Contoh</a:t>
            </a:r>
            <a:r>
              <a:rPr lang="en-US" dirty="0"/>
              <a:t> </a:t>
            </a:r>
            <a:r>
              <a:rPr lang="en-US" dirty="0" err="1"/>
              <a:t>Soal</a:t>
            </a:r>
            <a:endParaRPr lang="en-US" dirty="0"/>
          </a:p>
        </p:txBody>
      </p:sp>
      <p:sp>
        <p:nvSpPr>
          <p:cNvPr id="5" name="Right Arrow 4">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6" name="TextBox 5"/>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7" name="TextBox 6"/>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8" name="Picture 7"/>
          <p:cNvPicPr>
            <a:picLocks noChangeAspect="1"/>
          </p:cNvPicPr>
          <p:nvPr/>
        </p:nvPicPr>
        <p:blipFill>
          <a:blip r:embed="rId4" cstate="print"/>
          <a:stretch>
            <a:fillRect/>
          </a:stretch>
        </p:blipFill>
        <p:spPr>
          <a:xfrm>
            <a:off x="1905000" y="1414145"/>
            <a:ext cx="5334000" cy="4029075"/>
          </a:xfrm>
          <a:prstGeom prst="rect">
            <a:avLst/>
          </a:prstGeom>
        </p:spPr>
      </p:pic>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266700" y="3054350"/>
            <a:ext cx="8611235" cy="1077218"/>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menganalisis</a:t>
            </a:r>
            <a:r>
              <a:rPr lang="en-US" sz="1600" dirty="0"/>
              <a:t> </a:t>
            </a:r>
            <a:r>
              <a:rPr lang="en-US" sz="1600" dirty="0" err="1"/>
              <a:t>medan</a:t>
            </a:r>
            <a:r>
              <a:rPr lang="en-US" sz="1600" dirty="0"/>
              <a:t> </a:t>
            </a:r>
            <a:r>
              <a:rPr lang="en-US" sz="1600" dirty="0" err="1"/>
              <a:t>magnetik</a:t>
            </a:r>
            <a:r>
              <a:rPr lang="en-US" sz="1600" dirty="0"/>
              <a:t>, </a:t>
            </a:r>
            <a:r>
              <a:rPr lang="en-US" sz="1600" dirty="0" err="1"/>
              <a:t>induksi</a:t>
            </a:r>
            <a:r>
              <a:rPr lang="en-US" sz="1600" dirty="0"/>
              <a:t> </a:t>
            </a:r>
            <a:r>
              <a:rPr lang="en-US" sz="1600" dirty="0" err="1"/>
              <a:t>magnetik</a:t>
            </a:r>
            <a:r>
              <a:rPr lang="en-US" sz="1600" dirty="0"/>
              <a:t>, </a:t>
            </a:r>
            <a:r>
              <a:rPr lang="en-US" sz="1600" dirty="0" err="1"/>
              <a:t>dan</a:t>
            </a:r>
            <a:r>
              <a:rPr lang="en-US" sz="1600" dirty="0"/>
              <a:t> </a:t>
            </a:r>
            <a:r>
              <a:rPr lang="en-US" sz="1600" dirty="0" err="1"/>
              <a:t>gaya</a:t>
            </a:r>
            <a:r>
              <a:rPr lang="en-US" sz="1600" dirty="0"/>
              <a:t> </a:t>
            </a:r>
            <a:r>
              <a:rPr lang="en-US" sz="1600" dirty="0" err="1"/>
              <a:t>magnetik</a:t>
            </a:r>
            <a:r>
              <a:rPr lang="en-US" sz="1600" dirty="0"/>
              <a:t> </a:t>
            </a:r>
            <a:r>
              <a:rPr lang="en-US" sz="1600" dirty="0" err="1"/>
              <a:t>pada</a:t>
            </a:r>
            <a:r>
              <a:rPr lang="en-US" sz="1600" dirty="0"/>
              <a:t> </a:t>
            </a:r>
            <a:r>
              <a:rPr lang="en-US" sz="1600" dirty="0" err="1"/>
              <a:t>berbagai</a:t>
            </a:r>
            <a:r>
              <a:rPr lang="en-US" sz="1600" dirty="0"/>
              <a:t> </a:t>
            </a:r>
            <a:r>
              <a:rPr lang="en-US" sz="1600" dirty="0" err="1"/>
              <a:t>produk</a:t>
            </a:r>
            <a:r>
              <a:rPr lang="en-US" sz="1600" dirty="0"/>
              <a:t> </a:t>
            </a:r>
            <a:r>
              <a:rPr lang="en-US" sz="1600" dirty="0" err="1"/>
              <a:t>teknolog</a:t>
            </a:r>
            <a:r>
              <a:rPr lang="id-ID" sz="1600" dirty="0"/>
              <a:t>i </a:t>
            </a:r>
            <a:r>
              <a:rPr lang="en-US" sz="1600" dirty="0" err="1"/>
              <a:t>dengan</a:t>
            </a:r>
            <a:r>
              <a:rPr lang="en-US" sz="1600" dirty="0"/>
              <a:t> </a:t>
            </a:r>
            <a:r>
              <a:rPr lang="en-US" sz="1600" dirty="0" err="1"/>
              <a:t>benar</a:t>
            </a:r>
            <a:r>
              <a:rPr lang="en-US" sz="1600" dirty="0"/>
              <a:t> </a:t>
            </a:r>
            <a:r>
              <a:rPr lang="en-US" sz="1600" dirty="0" err="1"/>
              <a:t>melalui</a:t>
            </a:r>
            <a:r>
              <a:rPr lang="en-US" sz="1600" dirty="0"/>
              <a:t> </a:t>
            </a:r>
            <a:r>
              <a:rPr lang="en-US" sz="1600" dirty="0" err="1"/>
              <a:t>kegiatan</a:t>
            </a:r>
            <a:r>
              <a:rPr lang="en-US" sz="1600" dirty="0"/>
              <a:t> </a:t>
            </a:r>
            <a:r>
              <a:rPr lang="en-US" sz="1600" dirty="0" err="1"/>
              <a:t>praktikum</a:t>
            </a:r>
            <a:r>
              <a:rPr lang="en-US" sz="1600" dirty="0"/>
              <a:t> </a:t>
            </a:r>
            <a:r>
              <a:rPr lang="en-US" sz="1600" dirty="0" err="1"/>
              <a:t>dan</a:t>
            </a:r>
            <a:r>
              <a:rPr lang="en-US" sz="1600" dirty="0"/>
              <a:t> </a:t>
            </a:r>
            <a:r>
              <a:rPr lang="en-US" sz="1600" dirty="0" err="1"/>
              <a:t>diskusi</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menyajikan</a:t>
            </a:r>
            <a:r>
              <a:rPr lang="en-US" sz="1600" dirty="0"/>
              <a:t> </a:t>
            </a:r>
            <a:r>
              <a:rPr lang="en-US" sz="1600" dirty="0" err="1"/>
              <a:t>laporan</a:t>
            </a:r>
            <a:r>
              <a:rPr lang="en-US" sz="1600" dirty="0"/>
              <a:t> </a:t>
            </a:r>
            <a:r>
              <a:rPr lang="en-US" sz="1600" dirty="0" err="1"/>
              <a:t>kegiatan</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percobaan</a:t>
            </a:r>
            <a:r>
              <a:rPr lang="en-US" sz="1600" dirty="0"/>
              <a:t> </a:t>
            </a:r>
            <a:r>
              <a:rPr lang="en-US" sz="1600" dirty="0" err="1"/>
              <a:t>induksi</a:t>
            </a:r>
            <a:r>
              <a:rPr lang="en-US" sz="1600" dirty="0"/>
              <a:t> </a:t>
            </a:r>
            <a:r>
              <a:rPr lang="en-US" sz="1600" dirty="0" err="1"/>
              <a:t>magnetik</a:t>
            </a:r>
            <a:r>
              <a:rPr lang="en-US" sz="1600" dirty="0"/>
              <a:t> </a:t>
            </a:r>
            <a:r>
              <a:rPr lang="en-US" sz="1600" dirty="0" err="1"/>
              <a:t>dan</a:t>
            </a:r>
            <a:r>
              <a:rPr lang="en-US" sz="1600" dirty="0"/>
              <a:t> </a:t>
            </a:r>
            <a:r>
              <a:rPr lang="en-US" sz="1600" dirty="0" err="1"/>
              <a:t>gaya</a:t>
            </a:r>
            <a:r>
              <a:rPr lang="id-ID" sz="1600" dirty="0"/>
              <a:t> </a:t>
            </a:r>
            <a:r>
              <a:rPr lang="en-US" sz="1600" dirty="0" err="1"/>
              <a:t>magnetik</a:t>
            </a:r>
            <a:r>
              <a:rPr lang="en-US" sz="1600" dirty="0"/>
              <a:t> </a:t>
            </a:r>
            <a:r>
              <a:rPr lang="en-US" sz="1600" dirty="0" err="1"/>
              <a:t>di</a:t>
            </a:r>
            <a:r>
              <a:rPr lang="en-US" sz="1600" dirty="0"/>
              <a:t> </a:t>
            </a:r>
            <a:r>
              <a:rPr lang="en-US" sz="1600" dirty="0" err="1"/>
              <a:t>sekitar</a:t>
            </a:r>
            <a:r>
              <a:rPr lang="en-US" sz="1600" dirty="0"/>
              <a:t> </a:t>
            </a:r>
            <a:r>
              <a:rPr lang="en-US" sz="1600" dirty="0" err="1"/>
              <a:t>kawat</a:t>
            </a:r>
            <a:r>
              <a:rPr lang="en-US" sz="1600" dirty="0"/>
              <a:t> </a:t>
            </a:r>
            <a:r>
              <a:rPr lang="en-US" sz="1600" dirty="0" err="1"/>
              <a:t>berarus</a:t>
            </a:r>
            <a:r>
              <a:rPr lang="en-US" sz="1600" dirty="0"/>
              <a:t> </a:t>
            </a:r>
            <a:r>
              <a:rPr lang="en-US" sz="1600" dirty="0" err="1"/>
              <a:t>listrik</a:t>
            </a:r>
            <a:r>
              <a:rPr lang="en-US" sz="1600" dirty="0"/>
              <a:t>.</a:t>
            </a:r>
          </a:p>
        </p:txBody>
      </p:sp>
      <p:sp>
        <p:nvSpPr>
          <p:cNvPr id="7" name="Title 1"/>
          <p:cNvSpPr txBox="1"/>
          <p:nvPr/>
        </p:nvSpPr>
        <p:spPr>
          <a:xfrm>
            <a:off x="2209800" y="609600"/>
            <a:ext cx="4648200" cy="685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3000" b="1" i="0" u="none" strike="noStrike" kern="1200" cap="small" spc="0" normalizeH="0" baseline="0" noProof="0" dirty="0">
                <a:ln>
                  <a:noFill/>
                </a:ln>
                <a:solidFill>
                  <a:schemeClr val="bg1"/>
                </a:solidFill>
                <a:effectLst/>
                <a:uLnTx/>
                <a:uFillTx/>
                <a:latin typeface="+mj-lt"/>
                <a:ea typeface="+mj-ea"/>
                <a:cs typeface="+mj-cs"/>
              </a:rPr>
              <a:t>MEDAN</a:t>
            </a:r>
            <a:r>
              <a:rPr kumimoji="0" lang="en-US" sz="3000" b="1" i="0" u="none" strike="noStrike" kern="1200" cap="small" spc="0" normalizeH="0" noProof="0" dirty="0">
                <a:ln>
                  <a:noFill/>
                </a:ln>
                <a:solidFill>
                  <a:schemeClr val="bg1"/>
                </a:solidFill>
                <a:effectLst/>
                <a:uLnTx/>
                <a:uFillTx/>
                <a:latin typeface="+mj-lt"/>
                <a:ea typeface="+mj-ea"/>
                <a:cs typeface="+mj-cs"/>
              </a:rPr>
              <a:t> MAGNETIK</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8" name="Picture 7" descr="bab3.jpg"/>
          <p:cNvPicPr>
            <a:picLocks noChangeAspect="1"/>
          </p:cNvPicPr>
          <p:nvPr/>
        </p:nvPicPr>
        <p:blipFill>
          <a:blip r:embed="rId2" cstate="print"/>
          <a:stretch>
            <a:fillRect/>
          </a:stretch>
        </p:blipFill>
        <p:spPr>
          <a:xfrm>
            <a:off x="5715000" y="1"/>
            <a:ext cx="3429000" cy="2554490"/>
          </a:xfrm>
          <a:prstGeom prst="rect">
            <a:avLst/>
          </a:prstGeom>
        </p:spPr>
      </p:pic>
      <p:sp>
        <p:nvSpPr>
          <p:cNvPr id="6" name="Title 5"/>
          <p:cNvSpPr>
            <a:spLocks noGrp="1"/>
          </p:cNvSpPr>
          <p:nvPr>
            <p:ph type="title"/>
          </p:nvPr>
        </p:nvSpPr>
        <p:spPr>
          <a:xfrm>
            <a:off x="1022920" y="476672"/>
            <a:ext cx="8229600" cy="1143000"/>
          </a:xfrm>
        </p:spPr>
        <p:txBody>
          <a:bodyPr>
            <a:normAutofit/>
          </a:bodyPr>
          <a:lstStyle/>
          <a:p>
            <a:r>
              <a:rPr lang="id-ID" sz="4400" dirty="0">
                <a:solidFill>
                  <a:schemeClr val="accent6"/>
                </a:solidFill>
              </a:rPr>
              <a:t>III</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214313"/>
            <a:ext cx="6572250" cy="1000125"/>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id-ID" sz="4000" b="1" dirty="0">
                <a:solidFill>
                  <a:schemeClr val="bg1"/>
                </a:solidFill>
              </a:rPr>
              <a:t>Disklaimer</a:t>
            </a:r>
            <a:endParaRPr lang="en-US" sz="4000" dirty="0">
              <a:solidFill>
                <a:schemeClr val="bg1"/>
              </a:solidFill>
            </a:endParaRPr>
          </a:p>
        </p:txBody>
      </p:sp>
      <p:sp>
        <p:nvSpPr>
          <p:cNvPr id="5" name="Folded Corner 4"/>
          <p:cNvSpPr/>
          <p:nvPr/>
        </p:nvSpPr>
        <p:spPr>
          <a:xfrm>
            <a:off x="1187450" y="1773238"/>
            <a:ext cx="6697663" cy="4248150"/>
          </a:xfrm>
          <a:prstGeom prst="foldedCorner">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sp>
        <p:nvSpPr>
          <p:cNvPr id="6" name="Subtitle 2"/>
          <p:cNvSpPr txBox="1"/>
          <p:nvPr/>
        </p:nvSpPr>
        <p:spPr>
          <a:xfrm>
            <a:off x="1581150" y="1908175"/>
            <a:ext cx="6237288" cy="3849688"/>
          </a:xfrm>
          <a:prstGeom prst="rect">
            <a:avLst/>
          </a:prstGeom>
        </p:spPr>
        <p:txBody>
          <a:bodyPr>
            <a:normAutofit fontScale="90000" lnSpcReduction="10000"/>
          </a:bodyPr>
          <a:lstStyle/>
          <a:p>
            <a:pPr marL="342900" indent="-342900" fontAlgn="auto">
              <a:spcBef>
                <a:spcPct val="20000"/>
              </a:spcBef>
              <a:spcAft>
                <a:spcPts val="0"/>
              </a:spcAft>
              <a:buClr>
                <a:srgbClr val="8EC641"/>
              </a:buClr>
              <a:buFont typeface="Roboto Slab"/>
              <a:buChar char="•"/>
              <a:defRPr/>
            </a:pPr>
            <a:r>
              <a:rPr lang="en-US" i="1" dirty="0">
                <a:effectLst>
                  <a:outerShdw blurRad="38100" dist="19050" dir="2700000" algn="tl" rotWithShape="0">
                    <a:schemeClr val="dk1">
                      <a:alpha val="40000"/>
                    </a:schemeClr>
                  </a:outerShdw>
                </a:effectLst>
                <a:latin typeface="+mj-lt"/>
                <a:ea typeface="Roboto Slab"/>
                <a:cs typeface="+mj-lt"/>
              </a:rPr>
              <a:t>Power</a:t>
            </a:r>
            <a:r>
              <a:rPr lang="id-ID" i="1" dirty="0">
                <a:effectLst>
                  <a:outerShdw blurRad="38100" dist="19050" dir="2700000" algn="tl" rotWithShape="0">
                    <a:schemeClr val="dk1">
                      <a:alpha val="40000"/>
                    </a:schemeClr>
                  </a:outerShdw>
                </a:effectLst>
                <a:latin typeface="+mj-lt"/>
                <a:ea typeface="Roboto Slab"/>
                <a:cs typeface="+mj-lt"/>
              </a:rPr>
              <a:t>P</a:t>
            </a:r>
            <a:r>
              <a:rPr lang="en-US" i="1" dirty="0">
                <a:effectLst>
                  <a:outerShdw blurRad="38100" dist="19050" dir="2700000" algn="tl" rotWithShape="0">
                    <a:schemeClr val="dk1">
                      <a:alpha val="40000"/>
                    </a:schemeClr>
                  </a:outerShdw>
                </a:effectLst>
                <a:latin typeface="+mj-lt"/>
                <a:ea typeface="Roboto Slab"/>
                <a:cs typeface="+mj-lt"/>
              </a:rPr>
              <a:t>oint </a:t>
            </a:r>
            <a:r>
              <a:rPr lang="en-US" dirty="0">
                <a:effectLst>
                  <a:outerShdw blurRad="38100" dist="19050" dir="2700000" algn="tl" rotWithShape="0">
                    <a:schemeClr val="dk1">
                      <a:alpha val="40000"/>
                    </a:schemeClr>
                  </a:outerShdw>
                </a:effectLst>
                <a:latin typeface="+mj-lt"/>
                <a:ea typeface="Roboto Slab"/>
                <a:cs typeface="+mj-lt"/>
              </a:rPr>
              <a:t>pembelajaran ini dibuat sebagai alternatif guna membantu </a:t>
            </a:r>
            <a:r>
              <a:rPr lang="en-US" dirty="0">
                <a:effectLst>
                  <a:outerShdw blurRad="38100" dist="19050" dir="2700000" algn="tl" rotWithShape="0">
                    <a:schemeClr val="dk1">
                      <a:alpha val="40000"/>
                    </a:schemeClr>
                  </a:outerShdw>
                </a:effectLst>
                <a:latin typeface="+mj-lt"/>
                <a:ea typeface="Roboto Slab"/>
                <a:cs typeface="+mj-lt"/>
                <a:sym typeface="+mn-ea"/>
              </a:rPr>
              <a:t>Bapak/Ibu Guru </a:t>
            </a:r>
            <a:r>
              <a:rPr lang="en-US" dirty="0">
                <a:effectLst>
                  <a:outerShdw blurRad="38100" dist="19050" dir="2700000" algn="tl" rotWithShape="0">
                    <a:schemeClr val="dk1">
                      <a:alpha val="40000"/>
                    </a:schemeClr>
                  </a:outerShdw>
                </a:effectLst>
                <a:latin typeface="+mj-lt"/>
                <a:ea typeface="Roboto Slab"/>
                <a:cs typeface="+mj-lt"/>
              </a:rPr>
              <a:t>melaksanakan pembelajaran. </a:t>
            </a:r>
          </a:p>
          <a:p>
            <a:pPr marL="342900" indent="-342900" fontAlgn="auto">
              <a:spcBef>
                <a:spcPct val="20000"/>
              </a:spcBef>
              <a:spcAft>
                <a:spcPts val="0"/>
              </a:spcAft>
              <a:buClr>
                <a:srgbClr val="8EC641"/>
              </a:buClr>
              <a:buFont typeface="Roboto Slab"/>
              <a:buChar char="•"/>
              <a:defRPr/>
            </a:pPr>
            <a:endParaRPr lang="en-US" dirty="0">
              <a:effectLst>
                <a:outerShdw blurRad="38100" dist="19050" dir="2700000" algn="tl" rotWithShape="0">
                  <a:schemeClr val="dk1">
                    <a:alpha val="40000"/>
                  </a:schemeClr>
                </a:outerShdw>
              </a:effectLst>
              <a:latin typeface="+mj-lt"/>
              <a:ea typeface="Roboto Slab"/>
              <a:cs typeface="+mj-lt"/>
            </a:endParaRPr>
          </a:p>
          <a:p>
            <a:pPr marL="342900" indent="-342900" fontAlgn="auto">
              <a:spcBef>
                <a:spcPct val="20000"/>
              </a:spcBef>
              <a:spcAft>
                <a:spcPts val="0"/>
              </a:spcAft>
              <a:buClr>
                <a:srgbClr val="8EC641"/>
              </a:buClr>
              <a:buFont typeface="Roboto Slab"/>
              <a:buChar char="•"/>
              <a:defRPr/>
            </a:pPr>
            <a:r>
              <a:rPr lang="en-US" dirty="0">
                <a:effectLst>
                  <a:outerShdw blurRad="38100" dist="19050" dir="2700000" algn="tl" rotWithShape="0">
                    <a:schemeClr val="dk1">
                      <a:alpha val="40000"/>
                    </a:schemeClr>
                  </a:outerShdw>
                </a:effectLst>
                <a:latin typeface="+mj-lt"/>
                <a:ea typeface="Roboto Slab"/>
                <a:cs typeface="+mj-lt"/>
              </a:rPr>
              <a:t>Materi </a:t>
            </a:r>
            <a:r>
              <a:rPr lang="id-ID" i="1" dirty="0">
                <a:effectLst>
                  <a:outerShdw blurRad="38100" dist="19050" dir="2700000" algn="tl" rotWithShape="0">
                    <a:schemeClr val="dk1">
                      <a:alpha val="40000"/>
                    </a:schemeClr>
                  </a:outerShdw>
                </a:effectLst>
                <a:latin typeface="+mj-lt"/>
                <a:ea typeface="Roboto Slab"/>
                <a:cs typeface="+mj-lt"/>
              </a:rPr>
              <a:t>P</a:t>
            </a:r>
            <a:r>
              <a:rPr lang="en-US" i="1" dirty="0">
                <a:effectLst>
                  <a:outerShdw blurRad="38100" dist="19050" dir="2700000" algn="tl" rotWithShape="0">
                    <a:schemeClr val="dk1">
                      <a:alpha val="40000"/>
                    </a:schemeClr>
                  </a:outerShdw>
                </a:effectLst>
                <a:latin typeface="+mj-lt"/>
                <a:ea typeface="Roboto Slab"/>
                <a:cs typeface="+mj-lt"/>
              </a:rPr>
              <a:t>ower</a:t>
            </a:r>
            <a:r>
              <a:rPr lang="id-ID" i="1" dirty="0">
                <a:effectLst>
                  <a:outerShdw blurRad="38100" dist="19050" dir="2700000" algn="tl" rotWithShape="0">
                    <a:schemeClr val="dk1">
                      <a:alpha val="40000"/>
                    </a:schemeClr>
                  </a:outerShdw>
                </a:effectLst>
                <a:latin typeface="+mj-lt"/>
                <a:ea typeface="Roboto Slab"/>
                <a:cs typeface="+mj-lt"/>
              </a:rPr>
              <a:t>P</a:t>
            </a:r>
            <a:r>
              <a:rPr lang="en-US" i="1" dirty="0">
                <a:effectLst>
                  <a:outerShdw blurRad="38100" dist="19050" dir="2700000" algn="tl" rotWithShape="0">
                    <a:schemeClr val="dk1">
                      <a:alpha val="40000"/>
                    </a:schemeClr>
                  </a:outerShdw>
                </a:effectLst>
                <a:latin typeface="+mj-lt"/>
                <a:ea typeface="Roboto Slab"/>
                <a:cs typeface="+mj-lt"/>
              </a:rPr>
              <a:t>oint </a:t>
            </a:r>
            <a:r>
              <a:rPr lang="en-US" dirty="0">
                <a:effectLst>
                  <a:outerShdw blurRad="38100" dist="19050" dir="2700000" algn="tl" rotWithShape="0">
                    <a:schemeClr val="dk1">
                      <a:alpha val="40000"/>
                    </a:schemeClr>
                  </a:outerShdw>
                </a:effectLst>
                <a:latin typeface="+mj-lt"/>
                <a:ea typeface="Roboto Slab"/>
                <a:cs typeface="+mj-lt"/>
              </a:rPr>
              <a:t>ini mengacu pada Kompetensi Inti (KI) dan Kompetensi Dasar (KD) Kurikulum 2013.</a:t>
            </a:r>
          </a:p>
          <a:p>
            <a:pPr marL="342900" indent="-342900" fontAlgn="auto">
              <a:spcBef>
                <a:spcPct val="20000"/>
              </a:spcBef>
              <a:spcAft>
                <a:spcPts val="0"/>
              </a:spcAft>
              <a:buClr>
                <a:srgbClr val="8EC641"/>
              </a:buClr>
              <a:buFont typeface="Roboto Slab"/>
              <a:buChar char="•"/>
              <a:defRPr/>
            </a:pPr>
            <a:endParaRPr lang="en-US" dirty="0">
              <a:effectLst>
                <a:outerShdw blurRad="38100" dist="19050" dir="2700000" algn="tl" rotWithShape="0">
                  <a:schemeClr val="dk1">
                    <a:alpha val="40000"/>
                  </a:schemeClr>
                </a:outerShdw>
              </a:effectLst>
              <a:latin typeface="+mj-lt"/>
              <a:ea typeface="Roboto Slab"/>
              <a:cs typeface="+mj-lt"/>
            </a:endParaRPr>
          </a:p>
          <a:p>
            <a:pPr marL="342900" indent="-342900" fontAlgn="auto">
              <a:spcBef>
                <a:spcPct val="20000"/>
              </a:spcBef>
              <a:spcAft>
                <a:spcPts val="0"/>
              </a:spcAft>
              <a:buClr>
                <a:srgbClr val="8EC641"/>
              </a:buClr>
              <a:buFont typeface="Roboto Slab"/>
              <a:buChar char="•"/>
              <a:defRPr/>
            </a:pPr>
            <a:r>
              <a:rPr lang="en-US" dirty="0">
                <a:effectLst>
                  <a:outerShdw blurRad="38100" dist="19050" dir="2700000" algn="tl" rotWithShape="0">
                    <a:schemeClr val="dk1">
                      <a:alpha val="40000"/>
                    </a:schemeClr>
                  </a:outerShdw>
                </a:effectLst>
                <a:latin typeface="+mj-lt"/>
                <a:ea typeface="Roboto Slab"/>
                <a:cs typeface="+mj-lt"/>
              </a:rPr>
              <a:t>Dengan berbagai alasan, materi dalam </a:t>
            </a:r>
            <a:r>
              <a:rPr lang="id-ID" i="1" dirty="0">
                <a:effectLst>
                  <a:outerShdw blurRad="38100" dist="19050" dir="2700000" algn="tl" rotWithShape="0">
                    <a:schemeClr val="dk1">
                      <a:alpha val="40000"/>
                    </a:schemeClr>
                  </a:outerShdw>
                </a:effectLst>
                <a:latin typeface="+mj-lt"/>
                <a:ea typeface="Roboto Slab"/>
                <a:cs typeface="+mj-lt"/>
              </a:rPr>
              <a:t>P</a:t>
            </a:r>
            <a:r>
              <a:rPr lang="en-US" i="1" dirty="0">
                <a:effectLst>
                  <a:outerShdw blurRad="38100" dist="19050" dir="2700000" algn="tl" rotWithShape="0">
                    <a:schemeClr val="dk1">
                      <a:alpha val="40000"/>
                    </a:schemeClr>
                  </a:outerShdw>
                </a:effectLst>
                <a:latin typeface="+mj-lt"/>
                <a:ea typeface="Roboto Slab"/>
                <a:cs typeface="+mj-lt"/>
              </a:rPr>
              <a:t>ower</a:t>
            </a:r>
            <a:r>
              <a:rPr lang="id-ID" i="1" dirty="0">
                <a:effectLst>
                  <a:outerShdw blurRad="38100" dist="19050" dir="2700000" algn="tl" rotWithShape="0">
                    <a:schemeClr val="dk1">
                      <a:alpha val="40000"/>
                    </a:schemeClr>
                  </a:outerShdw>
                </a:effectLst>
                <a:latin typeface="+mj-lt"/>
                <a:ea typeface="Roboto Slab"/>
                <a:cs typeface="+mj-lt"/>
              </a:rPr>
              <a:t>P</a:t>
            </a:r>
            <a:r>
              <a:rPr lang="en-US" i="1" dirty="0">
                <a:effectLst>
                  <a:outerShdw blurRad="38100" dist="19050" dir="2700000" algn="tl" rotWithShape="0">
                    <a:schemeClr val="dk1">
                      <a:alpha val="40000"/>
                    </a:schemeClr>
                  </a:outerShdw>
                </a:effectLst>
                <a:latin typeface="+mj-lt"/>
                <a:ea typeface="Roboto Slab"/>
                <a:cs typeface="+mj-lt"/>
              </a:rPr>
              <a:t>oint </a:t>
            </a:r>
            <a:r>
              <a:rPr lang="en-US" dirty="0">
                <a:effectLst>
                  <a:outerShdw blurRad="38100" dist="19050" dir="2700000" algn="tl" rotWithShape="0">
                    <a:schemeClr val="dk1">
                      <a:alpha val="40000"/>
                    </a:schemeClr>
                  </a:outerShdw>
                </a:effectLst>
                <a:latin typeface="+mj-lt"/>
                <a:ea typeface="Roboto Slab"/>
                <a:cs typeface="+mj-lt"/>
              </a:rPr>
              <a:t>ini disajikan secara ringkas, hanya memuat poin-poin besar saja. </a:t>
            </a:r>
          </a:p>
          <a:p>
            <a:pPr marL="342900" indent="-342900" fontAlgn="auto">
              <a:spcBef>
                <a:spcPct val="20000"/>
              </a:spcBef>
              <a:spcAft>
                <a:spcPts val="0"/>
              </a:spcAft>
              <a:buClr>
                <a:srgbClr val="8EC641"/>
              </a:buClr>
              <a:buFont typeface="Roboto Slab"/>
              <a:buChar char="•"/>
              <a:defRPr/>
            </a:pPr>
            <a:endParaRPr lang="en-US" dirty="0">
              <a:effectLst>
                <a:outerShdw blurRad="38100" dist="19050" dir="2700000" algn="tl" rotWithShape="0">
                  <a:schemeClr val="dk1">
                    <a:alpha val="40000"/>
                  </a:schemeClr>
                </a:outerShdw>
              </a:effectLst>
              <a:latin typeface="+mj-lt"/>
              <a:ea typeface="Roboto Slab"/>
              <a:cs typeface="+mj-lt"/>
            </a:endParaRPr>
          </a:p>
          <a:p>
            <a:pPr marL="342900" indent="-342900" fontAlgn="auto">
              <a:spcBef>
                <a:spcPct val="20000"/>
              </a:spcBef>
              <a:spcAft>
                <a:spcPts val="0"/>
              </a:spcAft>
              <a:buClr>
                <a:srgbClr val="8EC641"/>
              </a:buClr>
              <a:buFont typeface="Roboto Slab"/>
              <a:buChar char="•"/>
              <a:defRPr/>
            </a:pPr>
            <a:r>
              <a:rPr lang="en-US" dirty="0">
                <a:effectLst>
                  <a:outerShdw blurRad="38100" dist="19050" dir="2700000" algn="tl" rotWithShape="0">
                    <a:schemeClr val="dk1">
                      <a:alpha val="40000"/>
                    </a:schemeClr>
                  </a:outerShdw>
                </a:effectLst>
                <a:latin typeface="+mj-lt"/>
                <a:ea typeface="Roboto Slab"/>
                <a:cs typeface="+mj-lt"/>
              </a:rPr>
              <a:t>Dalam penggunaannya nanti, </a:t>
            </a:r>
            <a:r>
              <a:rPr lang="en-US" dirty="0">
                <a:effectLst>
                  <a:outerShdw blurRad="38100" dist="19050" dir="2700000" algn="tl" rotWithShape="0">
                    <a:schemeClr val="dk1">
                      <a:alpha val="40000"/>
                    </a:schemeClr>
                  </a:outerShdw>
                </a:effectLst>
                <a:latin typeface="+mj-lt"/>
                <a:ea typeface="Roboto Slab"/>
                <a:cs typeface="+mj-lt"/>
                <a:sym typeface="+mn-ea"/>
              </a:rPr>
              <a:t>Bapak/Ibu Guru </a:t>
            </a:r>
            <a:r>
              <a:rPr lang="en-US" dirty="0">
                <a:effectLst>
                  <a:outerShdw blurRad="38100" dist="19050" dir="2700000" algn="tl" rotWithShape="0">
                    <a:schemeClr val="dk1">
                      <a:alpha val="40000"/>
                    </a:schemeClr>
                  </a:outerShdw>
                </a:effectLst>
                <a:latin typeface="+mj-lt"/>
                <a:ea typeface="Roboto Slab"/>
                <a:cs typeface="+mj-lt"/>
              </a:rPr>
              <a:t>dapat mengembangkannya sesuai kebutuhan.  </a:t>
            </a:r>
          </a:p>
          <a:p>
            <a:pPr marL="342900" indent="-342900" fontAlgn="auto">
              <a:spcBef>
                <a:spcPct val="20000"/>
              </a:spcBef>
              <a:spcAft>
                <a:spcPts val="0"/>
              </a:spcAft>
              <a:buClr>
                <a:srgbClr val="8EC641"/>
              </a:buClr>
              <a:buFont typeface="Roboto Slab"/>
              <a:buChar char="•"/>
              <a:defRPr/>
            </a:pPr>
            <a:endParaRPr lang="en-US" dirty="0">
              <a:effectLst>
                <a:outerShdw blurRad="38100" dist="19050" dir="2700000" algn="tl" rotWithShape="0">
                  <a:schemeClr val="dk1">
                    <a:alpha val="40000"/>
                  </a:schemeClr>
                </a:outerShdw>
              </a:effectLst>
              <a:latin typeface="+mj-lt"/>
              <a:ea typeface="Roboto Slab"/>
              <a:cs typeface="+mj-lt"/>
            </a:endParaRPr>
          </a:p>
          <a:p>
            <a:pPr marL="342900" indent="-342900" fontAlgn="auto">
              <a:spcBef>
                <a:spcPct val="20000"/>
              </a:spcBef>
              <a:spcAft>
                <a:spcPts val="0"/>
              </a:spcAft>
              <a:buClr>
                <a:srgbClr val="8EC641"/>
              </a:buClr>
              <a:buFont typeface="Roboto Slab"/>
              <a:buChar char="•"/>
              <a:defRPr/>
            </a:pPr>
            <a:r>
              <a:rPr lang="en-US" dirty="0">
                <a:effectLst>
                  <a:outerShdw blurRad="38100" dist="19050" dir="2700000" algn="tl" rotWithShape="0">
                    <a:schemeClr val="dk1">
                      <a:alpha val="40000"/>
                    </a:schemeClr>
                  </a:outerShdw>
                </a:effectLst>
                <a:latin typeface="+mj-lt"/>
                <a:ea typeface="Roboto Slab"/>
                <a:cs typeface="+mj-lt"/>
              </a:rPr>
              <a:t>Harapan kami, dengan </a:t>
            </a:r>
            <a:r>
              <a:rPr lang="id-ID" i="1" dirty="0">
                <a:effectLst>
                  <a:outerShdw blurRad="38100" dist="19050" dir="2700000" algn="tl" rotWithShape="0">
                    <a:schemeClr val="dk1">
                      <a:alpha val="40000"/>
                    </a:schemeClr>
                  </a:outerShdw>
                </a:effectLst>
                <a:latin typeface="+mj-lt"/>
                <a:ea typeface="Roboto Slab"/>
                <a:cs typeface="+mj-lt"/>
              </a:rPr>
              <a:t>P</a:t>
            </a:r>
            <a:r>
              <a:rPr lang="en-US" i="1" dirty="0">
                <a:effectLst>
                  <a:outerShdw blurRad="38100" dist="19050" dir="2700000" algn="tl" rotWithShape="0">
                    <a:schemeClr val="dk1">
                      <a:alpha val="40000"/>
                    </a:schemeClr>
                  </a:outerShdw>
                </a:effectLst>
                <a:latin typeface="+mj-lt"/>
                <a:ea typeface="Roboto Slab"/>
                <a:cs typeface="+mj-lt"/>
              </a:rPr>
              <a:t>ower</a:t>
            </a:r>
            <a:r>
              <a:rPr lang="id-ID" i="1" dirty="0">
                <a:effectLst>
                  <a:outerShdw blurRad="38100" dist="19050" dir="2700000" algn="tl" rotWithShape="0">
                    <a:schemeClr val="dk1">
                      <a:alpha val="40000"/>
                    </a:schemeClr>
                  </a:outerShdw>
                </a:effectLst>
                <a:latin typeface="+mj-lt"/>
                <a:ea typeface="Roboto Slab"/>
                <a:cs typeface="+mj-lt"/>
              </a:rPr>
              <a:t>P</a:t>
            </a:r>
            <a:r>
              <a:rPr lang="en-US" i="1" dirty="0">
                <a:effectLst>
                  <a:outerShdw blurRad="38100" dist="19050" dir="2700000" algn="tl" rotWithShape="0">
                    <a:schemeClr val="dk1">
                      <a:alpha val="40000"/>
                    </a:schemeClr>
                  </a:outerShdw>
                </a:effectLst>
                <a:latin typeface="+mj-lt"/>
                <a:ea typeface="Roboto Slab"/>
                <a:cs typeface="+mj-lt"/>
              </a:rPr>
              <a:t>oint </a:t>
            </a:r>
            <a:r>
              <a:rPr lang="en-US" dirty="0">
                <a:effectLst>
                  <a:outerShdw blurRad="38100" dist="19050" dir="2700000" algn="tl" rotWithShape="0">
                    <a:schemeClr val="dk1">
                      <a:alpha val="40000"/>
                    </a:schemeClr>
                  </a:outerShdw>
                </a:effectLst>
                <a:latin typeface="+mj-lt"/>
                <a:ea typeface="Roboto Slab"/>
                <a:cs typeface="+mj-lt"/>
              </a:rPr>
              <a:t>ini Bapak/Ibu Guru dapat mengembangkan pembelajaran secara kreatif dan interaktif.</a:t>
            </a:r>
          </a:p>
        </p:txBody>
      </p:sp>
      <p:sp>
        <p:nvSpPr>
          <p:cNvPr id="7" name="Right Arrow 6">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rgbClr val="FFFFFF"/>
              </a:solidFill>
              <a:cs typeface="Arial" panose="020B0604020202020204" pitchFamily="34" charset="0"/>
              <a:sym typeface="Arial" panose="020B0604020202020204" pitchFamily="34" charset="0"/>
            </a:endParaRPr>
          </a:p>
        </p:txBody>
      </p:sp>
      <p:sp>
        <p:nvSpPr>
          <p:cNvPr id="8" name="Right Arrow 7">
            <a:hlinkClick r:id="" action="ppaction://hlinkshowjump?jump=nextslide"/>
          </p:cNvPr>
          <p:cNvSpPr/>
          <p:nvPr/>
        </p:nvSpPr>
        <p:spPr>
          <a:xfrm>
            <a:off x="8388350"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0" y="6858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Medan </a:t>
            </a:r>
            <a:r>
              <a:rPr lang="en-US" sz="2400" dirty="0" err="1">
                <a:solidFill>
                  <a:schemeClr val="tx1"/>
                </a:solidFill>
                <a:latin typeface="+mn-lt"/>
                <a:cs typeface="Arial" panose="020B0604020202020204" pitchFamily="34" charset="0"/>
              </a:rPr>
              <a:t>Magnetik</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membahas</a:t>
            </a:r>
            <a:r>
              <a:rPr lang="en-US" sz="2400" dirty="0">
                <a:solidFill>
                  <a:schemeClr val="tx1"/>
                </a:solidFill>
                <a:latin typeface="+mn-lt"/>
                <a:cs typeface="Arial" panose="020B0604020202020204" pitchFamily="34" charset="0"/>
              </a:rPr>
              <a:t>:</a:t>
            </a:r>
          </a:p>
        </p:txBody>
      </p:sp>
      <p:sp>
        <p:nvSpPr>
          <p:cNvPr id="6" name="TextBox 5"/>
          <p:cNvSpPr txBox="1"/>
          <p:nvPr/>
        </p:nvSpPr>
        <p:spPr>
          <a:xfrm>
            <a:off x="762000" y="1676400"/>
            <a:ext cx="1939377" cy="646331"/>
          </a:xfrm>
          <a:prstGeom prst="rect">
            <a:avLst/>
          </a:prstGeom>
          <a:noFill/>
        </p:spPr>
        <p:txBody>
          <a:bodyPr wrap="none" rtlCol="0">
            <a:spAutoFit/>
          </a:bodyPr>
          <a:lstStyle/>
          <a:p>
            <a:r>
              <a:rPr lang="en-US" dirty="0" err="1">
                <a:hlinkClick r:id="rId2" action="ppaction://hlinksldjump"/>
              </a:rPr>
              <a:t>Hukum</a:t>
            </a:r>
            <a:r>
              <a:rPr lang="en-US" dirty="0">
                <a:hlinkClick r:id="rId2" action="ppaction://hlinksldjump"/>
              </a:rPr>
              <a:t> </a:t>
            </a:r>
            <a:r>
              <a:rPr lang="en-US" dirty="0" err="1">
                <a:hlinkClick r:id="rId2" action="ppaction://hlinksldjump"/>
              </a:rPr>
              <a:t>Biot-Savart</a:t>
            </a:r>
            <a:endParaRPr lang="en-US" dirty="0">
              <a:hlinkClick r:id="rId2" action="ppaction://hlinksldjump"/>
            </a:endParaRPr>
          </a:p>
          <a:p>
            <a:r>
              <a:rPr lang="en-US" dirty="0" err="1">
                <a:hlinkClick r:id="rId2" action="ppaction://hlinksldjump"/>
              </a:rPr>
              <a:t>Hukum</a:t>
            </a:r>
            <a:r>
              <a:rPr lang="en-US" dirty="0">
                <a:hlinkClick r:id="rId2" action="ppaction://hlinksldjump"/>
              </a:rPr>
              <a:t> Ampere</a:t>
            </a:r>
            <a:endParaRPr lang="en-US" dirty="0"/>
          </a:p>
        </p:txBody>
      </p:sp>
      <p:sp>
        <p:nvSpPr>
          <p:cNvPr id="7" name="TextBox 6"/>
          <p:cNvSpPr txBox="1"/>
          <p:nvPr/>
        </p:nvSpPr>
        <p:spPr>
          <a:xfrm>
            <a:off x="838200" y="3276600"/>
            <a:ext cx="1596784" cy="646331"/>
          </a:xfrm>
          <a:prstGeom prst="rect">
            <a:avLst/>
          </a:prstGeom>
          <a:noFill/>
        </p:spPr>
        <p:txBody>
          <a:bodyPr wrap="none" rtlCol="0">
            <a:spAutoFit/>
          </a:bodyPr>
          <a:lstStyle/>
          <a:p>
            <a:r>
              <a:rPr lang="en-US" dirty="0">
                <a:hlinkClick r:id="rId3" action="ppaction://hlinksldjump"/>
              </a:rPr>
              <a:t>Gaya Lorentz</a:t>
            </a:r>
            <a:endParaRPr lang="en-US" dirty="0"/>
          </a:p>
          <a:p>
            <a:r>
              <a:rPr lang="en-US" dirty="0" err="1">
                <a:hlinkClick r:id="rId4" action="ppaction://hlinksldjump"/>
              </a:rPr>
              <a:t>Fluks</a:t>
            </a:r>
            <a:r>
              <a:rPr lang="en-US" dirty="0">
                <a:hlinkClick r:id="rId4" action="ppaction://hlinksldjump"/>
              </a:rPr>
              <a:t> </a:t>
            </a:r>
            <a:r>
              <a:rPr lang="en-US" dirty="0" err="1">
                <a:hlinkClick r:id="rId4" action="ppaction://hlinksldjump"/>
              </a:rPr>
              <a:t>Magnetik</a:t>
            </a:r>
            <a:endParaRPr lang="en-US" dirty="0"/>
          </a:p>
        </p:txBody>
      </p:sp>
      <p:sp>
        <p:nvSpPr>
          <p:cNvPr id="9" name="Content Placeholder 2"/>
          <p:cNvSpPr txBox="1"/>
          <p:nvPr/>
        </p:nvSpPr>
        <p:spPr>
          <a:xfrm>
            <a:off x="457200" y="27432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a:t>Gaya Lorentz </a:t>
            </a:r>
            <a:r>
              <a:rPr lang="en-US" sz="2400" dirty="0" err="1"/>
              <a:t>dan</a:t>
            </a:r>
            <a:r>
              <a:rPr lang="en-US" sz="2400" dirty="0"/>
              <a:t> </a:t>
            </a:r>
            <a:r>
              <a:rPr lang="en-US" sz="2400" dirty="0" err="1"/>
              <a:t>Fluks</a:t>
            </a:r>
            <a:r>
              <a:rPr lang="en-US" sz="2400" dirty="0"/>
              <a:t> </a:t>
            </a:r>
            <a:r>
              <a:rPr lang="en-US" sz="2400" dirty="0" err="1"/>
              <a:t>Magnetik</a:t>
            </a: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1" name="TextBox 10"/>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2" name="Content Placeholder 2"/>
          <p:cNvSpPr txBox="1"/>
          <p:nvPr/>
        </p:nvSpPr>
        <p:spPr>
          <a:xfrm>
            <a:off x="457200" y="11430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Induksi</a:t>
            </a:r>
            <a:r>
              <a:rPr lang="en-US" sz="2400" dirty="0"/>
              <a:t> </a:t>
            </a:r>
            <a:r>
              <a:rPr lang="en-US" sz="2400" dirty="0" err="1"/>
              <a:t>Magnetik</a:t>
            </a: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sp>
        <p:nvSpPr>
          <p:cNvPr id="13" name="Right Arrow 12">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1921745" cy="369332"/>
          </a:xfrm>
          <a:prstGeom prst="rect">
            <a:avLst/>
          </a:prstGeom>
          <a:noFill/>
        </p:spPr>
        <p:txBody>
          <a:bodyPr wrap="none" rtlCol="0">
            <a:spAutoFit/>
          </a:bodyPr>
          <a:lstStyle/>
          <a:p>
            <a:r>
              <a:rPr lang="en-US" dirty="0" err="1"/>
              <a:t>Hukum</a:t>
            </a:r>
            <a:r>
              <a:rPr lang="en-US" dirty="0"/>
              <a:t> </a:t>
            </a:r>
            <a:r>
              <a:rPr lang="en-US" dirty="0" err="1"/>
              <a:t>Biot</a:t>
            </a:r>
            <a:r>
              <a:rPr lang="en-US" dirty="0"/>
              <a:t> </a:t>
            </a:r>
            <a:r>
              <a:rPr lang="en-US" dirty="0" err="1"/>
              <a:t>Savart</a:t>
            </a:r>
            <a:endParaRPr lang="en-US" dirty="0"/>
          </a:p>
        </p:txBody>
      </p:sp>
      <p:pic>
        <p:nvPicPr>
          <p:cNvPr id="3" name="Picture 2" descr="32.jpg"/>
          <p:cNvPicPr>
            <a:picLocks noChangeAspect="1"/>
          </p:cNvPicPr>
          <p:nvPr/>
        </p:nvPicPr>
        <p:blipFill>
          <a:blip r:embed="rId2" cstate="print"/>
          <a:stretch>
            <a:fillRect/>
          </a:stretch>
        </p:blipFill>
        <p:spPr>
          <a:xfrm>
            <a:off x="304801" y="1447800"/>
            <a:ext cx="7924798" cy="1475111"/>
          </a:xfrm>
          <a:prstGeom prst="rect">
            <a:avLst/>
          </a:prstGeom>
        </p:spPr>
      </p:pic>
      <p:sp>
        <p:nvSpPr>
          <p:cNvPr id="4" name="TextBox 3"/>
          <p:cNvSpPr txBox="1"/>
          <p:nvPr/>
        </p:nvSpPr>
        <p:spPr>
          <a:xfrm>
            <a:off x="533400" y="3429000"/>
            <a:ext cx="1658274" cy="369332"/>
          </a:xfrm>
          <a:prstGeom prst="rect">
            <a:avLst/>
          </a:prstGeom>
          <a:noFill/>
        </p:spPr>
        <p:txBody>
          <a:bodyPr wrap="none" rtlCol="0">
            <a:spAutoFit/>
          </a:bodyPr>
          <a:lstStyle/>
          <a:p>
            <a:r>
              <a:rPr lang="en-US" dirty="0" err="1"/>
              <a:t>Hukum</a:t>
            </a:r>
            <a:r>
              <a:rPr lang="en-US" dirty="0"/>
              <a:t> Ampere</a:t>
            </a:r>
          </a:p>
        </p:txBody>
      </p:sp>
      <p:sp>
        <p:nvSpPr>
          <p:cNvPr id="6" name="Right Arrow 5">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7" name="TextBox 6"/>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8" name="TextBox 7"/>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9" name="Right Arrow 8">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13" name="Picture 12"/>
          <p:cNvPicPr>
            <a:picLocks noChangeAspect="1"/>
          </p:cNvPicPr>
          <p:nvPr/>
        </p:nvPicPr>
        <p:blipFill>
          <a:blip r:embed="rId5" cstate="print"/>
          <a:stretch>
            <a:fillRect/>
          </a:stretch>
        </p:blipFill>
        <p:spPr>
          <a:xfrm>
            <a:off x="533400" y="3956685"/>
            <a:ext cx="7916545" cy="1391920"/>
          </a:xfrm>
          <a:prstGeom prst="rect">
            <a:avLst/>
          </a:prstGeom>
        </p:spPr>
      </p:pic>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jpg"/>
          <p:cNvPicPr>
            <a:picLocks noChangeAspect="1"/>
          </p:cNvPicPr>
          <p:nvPr/>
        </p:nvPicPr>
        <p:blipFill>
          <a:blip r:embed="rId2" cstate="print"/>
          <a:stretch>
            <a:fillRect/>
          </a:stretch>
        </p:blipFill>
        <p:spPr>
          <a:xfrm>
            <a:off x="0" y="1181011"/>
            <a:ext cx="9144000" cy="4534005"/>
          </a:xfrm>
          <a:prstGeom prst="rect">
            <a:avLst/>
          </a:prstGeom>
        </p:spPr>
      </p:pic>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2" cstate="print"/>
          <a:stretch>
            <a:fillRect/>
          </a:stretch>
        </p:blipFill>
        <p:spPr>
          <a:xfrm>
            <a:off x="0" y="1019614"/>
            <a:ext cx="9143999" cy="4818771"/>
          </a:xfrm>
          <a:prstGeom prst="rect">
            <a:avLst/>
          </a:prstGeom>
        </p:spPr>
      </p:pic>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552450"/>
            <a:ext cx="1312026" cy="369332"/>
          </a:xfrm>
          <a:prstGeom prst="rect">
            <a:avLst/>
          </a:prstGeom>
          <a:noFill/>
        </p:spPr>
        <p:txBody>
          <a:bodyPr wrap="none" rtlCol="0">
            <a:spAutoFit/>
          </a:bodyPr>
          <a:lstStyle/>
          <a:p>
            <a:r>
              <a:rPr lang="en-US" dirty="0" err="1"/>
              <a:t>Contoh</a:t>
            </a:r>
            <a:r>
              <a:rPr lang="en-US" dirty="0"/>
              <a:t> </a:t>
            </a:r>
            <a:r>
              <a:rPr lang="en-US" dirty="0" err="1"/>
              <a:t>Soal</a:t>
            </a:r>
            <a:endParaRPr lang="en-US"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7" name="Picture 6"/>
          <p:cNvPicPr>
            <a:picLocks noChangeAspect="1"/>
          </p:cNvPicPr>
          <p:nvPr/>
        </p:nvPicPr>
        <p:blipFill>
          <a:blip r:embed="rId4" cstate="print"/>
          <a:stretch>
            <a:fillRect/>
          </a:stretch>
        </p:blipFill>
        <p:spPr>
          <a:xfrm>
            <a:off x="1438275" y="3838575"/>
            <a:ext cx="6267450" cy="1981200"/>
          </a:xfrm>
          <a:prstGeom prst="rect">
            <a:avLst/>
          </a:prstGeom>
        </p:spPr>
      </p:pic>
      <p:pic>
        <p:nvPicPr>
          <p:cNvPr id="10" name="Picture 9"/>
          <p:cNvPicPr>
            <a:picLocks noChangeAspect="1"/>
          </p:cNvPicPr>
          <p:nvPr/>
        </p:nvPicPr>
        <p:blipFill>
          <a:blip r:embed="rId5" cstate="print"/>
          <a:stretch>
            <a:fillRect/>
          </a:stretch>
        </p:blipFill>
        <p:spPr>
          <a:xfrm>
            <a:off x="1385570" y="1074420"/>
            <a:ext cx="6372225" cy="2371725"/>
          </a:xfrm>
          <a:prstGeom prst="rect">
            <a:avLst/>
          </a:prstGeom>
        </p:spPr>
      </p:pic>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285720" y="2857496"/>
            <a:ext cx="8430895" cy="1077218"/>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menganalisis</a:t>
            </a:r>
            <a:r>
              <a:rPr lang="en-US" sz="1600" dirty="0"/>
              <a:t> </a:t>
            </a:r>
            <a:r>
              <a:rPr lang="en-US" sz="1600" dirty="0" err="1"/>
              <a:t>fenomena</a:t>
            </a:r>
            <a:r>
              <a:rPr lang="en-US" sz="1600" dirty="0"/>
              <a:t> </a:t>
            </a:r>
            <a:r>
              <a:rPr lang="en-US" sz="1600" dirty="0" err="1"/>
              <a:t>induksi</a:t>
            </a:r>
            <a:r>
              <a:rPr lang="en-US" sz="1600" dirty="0"/>
              <a:t> </a:t>
            </a:r>
            <a:r>
              <a:rPr lang="en-US" sz="1600" dirty="0" err="1"/>
              <a:t>elektromagnetik</a:t>
            </a:r>
            <a:r>
              <a:rPr lang="en-US" sz="1600" dirty="0"/>
              <a:t> </a:t>
            </a:r>
            <a:r>
              <a:rPr lang="en-US" sz="1600" dirty="0" err="1"/>
              <a:t>dengan</a:t>
            </a:r>
            <a:r>
              <a:rPr lang="en-US" sz="1600" dirty="0"/>
              <a:t> </a:t>
            </a:r>
            <a:r>
              <a:rPr lang="en-US" sz="1600" dirty="0" err="1"/>
              <a:t>benar</a:t>
            </a:r>
            <a:r>
              <a:rPr lang="en-US" sz="1600" dirty="0"/>
              <a:t> </a:t>
            </a:r>
            <a:r>
              <a:rPr lang="en-US" sz="1600" dirty="0" err="1"/>
              <a:t>berdasarkan</a:t>
            </a:r>
            <a:r>
              <a:rPr lang="en-US" sz="1600" dirty="0"/>
              <a:t> </a:t>
            </a:r>
            <a:r>
              <a:rPr lang="en-US" sz="1600" dirty="0" err="1"/>
              <a:t>percobaan</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menciptakan</a:t>
            </a:r>
            <a:r>
              <a:rPr lang="en-US" sz="1600" dirty="0"/>
              <a:t> </a:t>
            </a:r>
            <a:r>
              <a:rPr lang="en-US" sz="1600" dirty="0" err="1"/>
              <a:t>karya</a:t>
            </a:r>
            <a:r>
              <a:rPr lang="en-US" sz="1600" dirty="0"/>
              <a:t> </a:t>
            </a:r>
            <a:r>
              <a:rPr lang="en-US" sz="1600" dirty="0" err="1"/>
              <a:t>sederhana</a:t>
            </a:r>
            <a:r>
              <a:rPr lang="en-US" sz="1600" dirty="0"/>
              <a:t> </a:t>
            </a:r>
            <a:r>
              <a:rPr lang="en-US" sz="1600" dirty="0" err="1"/>
              <a:t>berdasarkan</a:t>
            </a:r>
            <a:r>
              <a:rPr lang="en-US" sz="1600" dirty="0"/>
              <a:t> </a:t>
            </a:r>
            <a:r>
              <a:rPr lang="en-US" sz="1600" dirty="0" err="1"/>
              <a:t>prinsip</a:t>
            </a:r>
            <a:r>
              <a:rPr lang="en-US" sz="1600" dirty="0"/>
              <a:t> </a:t>
            </a:r>
            <a:r>
              <a:rPr lang="en-US" sz="1600" dirty="0" err="1"/>
              <a:t>induksi</a:t>
            </a:r>
            <a:r>
              <a:rPr lang="en-US" sz="1600" dirty="0"/>
              <a:t> </a:t>
            </a:r>
            <a:r>
              <a:rPr lang="en-US" sz="1600" dirty="0" err="1"/>
              <a:t>elektromagnetik</a:t>
            </a:r>
            <a:r>
              <a:rPr lang="en-US" sz="1600" dirty="0"/>
              <a:t> </a:t>
            </a:r>
            <a:r>
              <a:rPr lang="en-US" sz="1600" dirty="0" err="1"/>
              <a:t>melalui</a:t>
            </a:r>
            <a:r>
              <a:rPr lang="en-US" sz="1600" dirty="0"/>
              <a:t> </a:t>
            </a:r>
            <a:r>
              <a:rPr lang="en-US" sz="1600" dirty="0" err="1"/>
              <a:t>kegiatan</a:t>
            </a:r>
            <a:r>
              <a:rPr lang="en-US" sz="1600" dirty="0"/>
              <a:t> </a:t>
            </a:r>
            <a:r>
              <a:rPr lang="en-US" sz="1600" dirty="0" err="1"/>
              <a:t>aktivitas</a:t>
            </a:r>
            <a:r>
              <a:rPr lang="id-ID" sz="1600" dirty="0"/>
              <a:t> </a:t>
            </a:r>
            <a:r>
              <a:rPr lang="en-US" sz="1600" dirty="0" err="1"/>
              <a:t>peserta</a:t>
            </a:r>
            <a:r>
              <a:rPr lang="en-US" sz="1600" dirty="0"/>
              <a:t> </a:t>
            </a:r>
            <a:r>
              <a:rPr lang="en-US" sz="1600" dirty="0" err="1"/>
              <a:t>didik</a:t>
            </a:r>
            <a:r>
              <a:rPr lang="en-US" sz="1600" dirty="0"/>
              <a:t>.</a:t>
            </a:r>
          </a:p>
        </p:txBody>
      </p:sp>
      <p:sp>
        <p:nvSpPr>
          <p:cNvPr id="6" name="Title 1"/>
          <p:cNvSpPr txBox="1"/>
          <p:nvPr/>
        </p:nvSpPr>
        <p:spPr>
          <a:xfrm>
            <a:off x="2057400" y="609600"/>
            <a:ext cx="4648200" cy="685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dirty="0">
                <a:solidFill>
                  <a:schemeClr val="bg1"/>
                </a:solidFill>
                <a:latin typeface="+mj-lt"/>
                <a:ea typeface="+mj-ea"/>
                <a:cs typeface="+mj-cs"/>
              </a:rPr>
              <a:t>INDUKSI FARADAY</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7" name="Picture 6" descr="bab4.jpg"/>
          <p:cNvPicPr>
            <a:picLocks noChangeAspect="1"/>
          </p:cNvPicPr>
          <p:nvPr/>
        </p:nvPicPr>
        <p:blipFill>
          <a:blip r:embed="rId2" cstate="print"/>
          <a:stretch>
            <a:fillRect/>
          </a:stretch>
        </p:blipFill>
        <p:spPr>
          <a:xfrm>
            <a:off x="5525246" y="0"/>
            <a:ext cx="3618753" cy="2667000"/>
          </a:xfrm>
          <a:prstGeom prst="rect">
            <a:avLst/>
          </a:prstGeom>
        </p:spPr>
      </p:pic>
      <p:sp>
        <p:nvSpPr>
          <p:cNvPr id="8" name="Title 7"/>
          <p:cNvSpPr>
            <a:spLocks noGrp="1"/>
          </p:cNvSpPr>
          <p:nvPr>
            <p:ph type="title"/>
          </p:nvPr>
        </p:nvSpPr>
        <p:spPr>
          <a:xfrm>
            <a:off x="1022920" y="476672"/>
            <a:ext cx="8229600" cy="1143000"/>
          </a:xfrm>
        </p:spPr>
        <p:txBody>
          <a:bodyPr>
            <a:normAutofit/>
          </a:bodyPr>
          <a:lstStyle/>
          <a:p>
            <a:r>
              <a:rPr lang="id-ID" sz="4400" dirty="0">
                <a:solidFill>
                  <a:schemeClr val="accent6"/>
                </a:solidFill>
              </a:rPr>
              <a:t>IV</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0" y="6858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Induksi</a:t>
            </a:r>
            <a:r>
              <a:rPr lang="en-US" sz="2400" dirty="0">
                <a:solidFill>
                  <a:schemeClr val="tx1"/>
                </a:solidFill>
                <a:latin typeface="+mn-lt"/>
                <a:cs typeface="Arial" panose="020B0604020202020204" pitchFamily="34" charset="0"/>
              </a:rPr>
              <a:t> Faraday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6" name="TextBox 5"/>
          <p:cNvSpPr txBox="1"/>
          <p:nvPr/>
        </p:nvSpPr>
        <p:spPr>
          <a:xfrm>
            <a:off x="762000" y="1676400"/>
            <a:ext cx="3580917" cy="923330"/>
          </a:xfrm>
          <a:prstGeom prst="rect">
            <a:avLst/>
          </a:prstGeom>
          <a:noFill/>
        </p:spPr>
        <p:txBody>
          <a:bodyPr wrap="none" rtlCol="0">
            <a:spAutoFit/>
          </a:bodyPr>
          <a:lstStyle/>
          <a:p>
            <a:r>
              <a:rPr lang="en-US" dirty="0" err="1">
                <a:hlinkClick r:id="rId2" action="ppaction://hlinksldjump"/>
              </a:rPr>
              <a:t>Hukum</a:t>
            </a:r>
            <a:r>
              <a:rPr lang="en-US" dirty="0">
                <a:hlinkClick r:id="rId2" action="ppaction://hlinksldjump"/>
              </a:rPr>
              <a:t> Faraday </a:t>
            </a:r>
            <a:r>
              <a:rPr lang="en-US" dirty="0" err="1">
                <a:hlinkClick r:id="rId2" action="ppaction://hlinksldjump"/>
              </a:rPr>
              <a:t>tentang</a:t>
            </a:r>
            <a:r>
              <a:rPr lang="en-US" dirty="0">
                <a:hlinkClick r:id="rId2" action="ppaction://hlinksldjump"/>
              </a:rPr>
              <a:t> GGL </a:t>
            </a:r>
            <a:r>
              <a:rPr lang="en-US" dirty="0" err="1">
                <a:hlinkClick r:id="rId2" action="ppaction://hlinksldjump"/>
              </a:rPr>
              <a:t>Induksi</a:t>
            </a:r>
            <a:endParaRPr lang="en-US" dirty="0">
              <a:hlinkClick r:id="rId2" action="ppaction://hlinksldjump"/>
            </a:endParaRPr>
          </a:p>
          <a:p>
            <a:r>
              <a:rPr lang="en-US" dirty="0" err="1">
                <a:hlinkClick r:id="rId2" action="ppaction://hlinksldjump"/>
              </a:rPr>
              <a:t>Hukum</a:t>
            </a:r>
            <a:r>
              <a:rPr lang="en-US" dirty="0">
                <a:hlinkClick r:id="rId2" action="ppaction://hlinksldjump"/>
              </a:rPr>
              <a:t> Lenz</a:t>
            </a:r>
            <a:endParaRPr lang="en-US" dirty="0"/>
          </a:p>
          <a:p>
            <a:r>
              <a:rPr lang="en-US" dirty="0">
                <a:hlinkClick r:id="rId2" action="ppaction://hlinksldjump"/>
              </a:rPr>
              <a:t>GGL </a:t>
            </a:r>
            <a:r>
              <a:rPr lang="en-US" dirty="0" err="1">
                <a:hlinkClick r:id="rId2" action="ppaction://hlinksldjump"/>
              </a:rPr>
              <a:t>Induksi</a:t>
            </a:r>
            <a:r>
              <a:rPr lang="en-US" dirty="0">
                <a:hlinkClick r:id="rId2" action="ppaction://hlinksldjump"/>
              </a:rPr>
              <a:t> </a:t>
            </a:r>
            <a:r>
              <a:rPr lang="en-US" dirty="0" err="1">
                <a:hlinkClick r:id="rId2" action="ppaction://hlinksldjump"/>
              </a:rPr>
              <a:t>pada</a:t>
            </a:r>
            <a:r>
              <a:rPr lang="en-US" dirty="0">
                <a:hlinkClick r:id="rId2" action="ppaction://hlinksldjump"/>
              </a:rPr>
              <a:t> </a:t>
            </a:r>
            <a:r>
              <a:rPr lang="en-US" i="1" dirty="0">
                <a:hlinkClick r:id="rId2" action="ppaction://hlinksldjump"/>
              </a:rPr>
              <a:t>Loop </a:t>
            </a:r>
            <a:r>
              <a:rPr lang="en-US" i="1" dirty="0" err="1">
                <a:hlinkClick r:id="rId2" action="ppaction://hlinksldjump"/>
              </a:rPr>
              <a:t>Kawat</a:t>
            </a:r>
            <a:endParaRPr lang="en-US" dirty="0"/>
          </a:p>
        </p:txBody>
      </p:sp>
      <p:sp>
        <p:nvSpPr>
          <p:cNvPr id="7" name="TextBox 6"/>
          <p:cNvSpPr txBox="1"/>
          <p:nvPr/>
        </p:nvSpPr>
        <p:spPr>
          <a:xfrm>
            <a:off x="762000" y="3733800"/>
            <a:ext cx="1541640" cy="646331"/>
          </a:xfrm>
          <a:prstGeom prst="rect">
            <a:avLst/>
          </a:prstGeom>
          <a:noFill/>
        </p:spPr>
        <p:txBody>
          <a:bodyPr wrap="none" rtlCol="0">
            <a:spAutoFit/>
          </a:bodyPr>
          <a:lstStyle/>
          <a:p>
            <a:r>
              <a:rPr lang="en-US" dirty="0" err="1">
                <a:hlinkClick r:id="rId3" action="ppaction://hlinksldjump"/>
              </a:rPr>
              <a:t>Induktansi</a:t>
            </a:r>
            <a:r>
              <a:rPr lang="en-US" dirty="0">
                <a:hlinkClick r:id="rId3" action="ppaction://hlinksldjump"/>
              </a:rPr>
              <a:t> </a:t>
            </a:r>
            <a:r>
              <a:rPr lang="en-US" dirty="0" err="1">
                <a:hlinkClick r:id="rId3" action="ppaction://hlinksldjump"/>
              </a:rPr>
              <a:t>Diri</a:t>
            </a:r>
            <a:endParaRPr lang="en-US" dirty="0">
              <a:hlinkClick r:id="rId3" action="ppaction://hlinksldjump"/>
            </a:endParaRPr>
          </a:p>
          <a:p>
            <a:r>
              <a:rPr lang="en-US" dirty="0" err="1">
                <a:hlinkClick r:id="rId3" action="ppaction://hlinksldjump"/>
              </a:rPr>
              <a:t>Koil</a:t>
            </a:r>
            <a:r>
              <a:rPr lang="en-US" dirty="0">
                <a:hlinkClick r:id="rId3" action="ppaction://hlinksldjump"/>
              </a:rPr>
              <a:t> Tesla</a:t>
            </a:r>
            <a:endParaRPr lang="en-US" dirty="0"/>
          </a:p>
        </p:txBody>
      </p:sp>
      <p:sp>
        <p:nvSpPr>
          <p:cNvPr id="8" name="TextBox 7"/>
          <p:cNvSpPr txBox="1"/>
          <p:nvPr/>
        </p:nvSpPr>
        <p:spPr>
          <a:xfrm>
            <a:off x="762000" y="5105400"/>
            <a:ext cx="1515223" cy="646331"/>
          </a:xfrm>
          <a:prstGeom prst="rect">
            <a:avLst/>
          </a:prstGeom>
          <a:noFill/>
        </p:spPr>
        <p:txBody>
          <a:bodyPr wrap="none" rtlCol="0">
            <a:spAutoFit/>
          </a:bodyPr>
          <a:lstStyle/>
          <a:p>
            <a:r>
              <a:rPr lang="en-US" dirty="0">
                <a:hlinkClick r:id="rId4" action="ppaction://hlinksldjump"/>
              </a:rPr>
              <a:t>Generator</a:t>
            </a:r>
          </a:p>
          <a:p>
            <a:r>
              <a:rPr lang="en-US" dirty="0" err="1">
                <a:hlinkClick r:id="rId4" action="ppaction://hlinksldjump"/>
              </a:rPr>
              <a:t>Transformator</a:t>
            </a:r>
            <a:endParaRPr lang="en-US" dirty="0"/>
          </a:p>
        </p:txBody>
      </p:sp>
      <p:sp>
        <p:nvSpPr>
          <p:cNvPr id="9" name="Content Placeholder 2"/>
          <p:cNvSpPr txBox="1"/>
          <p:nvPr/>
        </p:nvSpPr>
        <p:spPr>
          <a:xfrm>
            <a:off x="457200" y="3200400"/>
            <a:ext cx="25908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Induktansi</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p:nvPr/>
        </p:nvSpPr>
        <p:spPr>
          <a:xfrm>
            <a:off x="381000" y="46482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Aplikasi</a:t>
            </a:r>
            <a:r>
              <a:rPr lang="en-US" sz="2400" dirty="0"/>
              <a:t> </a:t>
            </a:r>
            <a:r>
              <a:rPr lang="en-US" sz="2400" dirty="0" err="1"/>
              <a:t>Induksi</a:t>
            </a:r>
            <a:r>
              <a:rPr lang="en-US" sz="2400" dirty="0"/>
              <a:t> Faraday </a:t>
            </a:r>
            <a:r>
              <a:rPr lang="en-US" sz="2400" dirty="0" err="1"/>
              <a:t>dalam</a:t>
            </a:r>
            <a:r>
              <a:rPr lang="en-US" sz="2400" dirty="0"/>
              <a:t> </a:t>
            </a:r>
            <a:r>
              <a:rPr lang="en-US" sz="2400" dirty="0" err="1"/>
              <a:t>Produk</a:t>
            </a:r>
            <a:r>
              <a:rPr lang="en-US" sz="2400" dirty="0"/>
              <a:t> </a:t>
            </a:r>
            <a:r>
              <a:rPr lang="en-US" sz="2400" dirty="0" err="1"/>
              <a:t>Teknologi</a:t>
            </a:r>
            <a:r>
              <a:rPr lang="en-US" sz="2400" dirty="0"/>
              <a:t>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Right Arrow 10">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2" name="TextBox 11"/>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3"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4" name="Content Placeholder 2"/>
          <p:cNvSpPr txBox="1"/>
          <p:nvPr/>
        </p:nvSpPr>
        <p:spPr>
          <a:xfrm>
            <a:off x="457200" y="1219200"/>
            <a:ext cx="2590800" cy="533400"/>
          </a:xfrm>
          <a:prstGeom prst="rect">
            <a:avLst/>
          </a:prstGeom>
        </p:spPr>
        <p:txBody>
          <a:bodyPr vert="horz">
            <a:normAutofit fontScale="92500"/>
          </a:bodyPr>
          <a:lstStyle/>
          <a:p>
            <a:pPr marL="274320" lvl="0" indent="-274320">
              <a:spcBef>
                <a:spcPts val="600"/>
              </a:spcBef>
              <a:buClr>
                <a:schemeClr val="accent1"/>
              </a:buClr>
              <a:buSzPct val="70000"/>
              <a:buFont typeface="Wingdings" panose="05000000000000000000"/>
              <a:buChar char=""/>
            </a:pPr>
            <a:r>
              <a:rPr lang="en-US" sz="2400" dirty="0"/>
              <a:t>Gaya </a:t>
            </a:r>
            <a:r>
              <a:rPr lang="en-US" sz="2400" dirty="0" err="1"/>
              <a:t>Gerak</a:t>
            </a:r>
            <a:r>
              <a:rPr lang="en-US" sz="2400" dirty="0"/>
              <a:t> </a:t>
            </a:r>
            <a:r>
              <a:rPr lang="en-US" sz="2400" dirty="0" err="1"/>
              <a:t>Listrik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Right Arrow 14">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jpg"/>
          <p:cNvPicPr>
            <a:picLocks noChangeAspect="1"/>
          </p:cNvPicPr>
          <p:nvPr/>
        </p:nvPicPr>
        <p:blipFill>
          <a:blip r:embed="rId2" cstate="print"/>
          <a:stretch>
            <a:fillRect/>
          </a:stretch>
        </p:blipFill>
        <p:spPr>
          <a:xfrm>
            <a:off x="3429000" y="762000"/>
            <a:ext cx="3816803" cy="1683000"/>
          </a:xfrm>
          <a:prstGeom prst="rect">
            <a:avLst/>
          </a:prstGeom>
        </p:spPr>
      </p:pic>
      <p:pic>
        <p:nvPicPr>
          <p:cNvPr id="3" name="Picture 2" descr="38.jpg"/>
          <p:cNvPicPr>
            <a:picLocks noChangeAspect="1"/>
          </p:cNvPicPr>
          <p:nvPr/>
        </p:nvPicPr>
        <p:blipFill>
          <a:blip r:embed="rId3" cstate="print"/>
          <a:stretch>
            <a:fillRect/>
          </a:stretch>
        </p:blipFill>
        <p:spPr>
          <a:xfrm>
            <a:off x="2514600" y="2819399"/>
            <a:ext cx="6629400" cy="1488232"/>
          </a:xfrm>
          <a:prstGeom prst="rect">
            <a:avLst/>
          </a:prstGeom>
        </p:spPr>
      </p:pic>
      <p:pic>
        <p:nvPicPr>
          <p:cNvPr id="4" name="Picture 3" descr="39.jpg"/>
          <p:cNvPicPr>
            <a:picLocks noChangeAspect="1"/>
          </p:cNvPicPr>
          <p:nvPr/>
        </p:nvPicPr>
        <p:blipFill>
          <a:blip r:embed="rId4" cstate="print"/>
          <a:stretch>
            <a:fillRect/>
          </a:stretch>
        </p:blipFill>
        <p:spPr>
          <a:xfrm>
            <a:off x="4648200" y="4876800"/>
            <a:ext cx="3065264" cy="1447800"/>
          </a:xfrm>
          <a:prstGeom prst="rect">
            <a:avLst/>
          </a:prstGeom>
        </p:spPr>
      </p:pic>
      <p:sp>
        <p:nvSpPr>
          <p:cNvPr id="5" name="Rectangle 4"/>
          <p:cNvSpPr/>
          <p:nvPr/>
        </p:nvSpPr>
        <p:spPr>
          <a:xfrm>
            <a:off x="228600" y="914400"/>
            <a:ext cx="2971800" cy="369332"/>
          </a:xfrm>
          <a:prstGeom prst="rect">
            <a:avLst/>
          </a:prstGeom>
        </p:spPr>
        <p:txBody>
          <a:bodyPr wrap="square">
            <a:spAutoFit/>
          </a:bodyPr>
          <a:lstStyle/>
          <a:p>
            <a:r>
              <a:rPr lang="en-US" dirty="0" err="1"/>
              <a:t>Persaman</a:t>
            </a:r>
            <a:r>
              <a:rPr lang="en-US" dirty="0"/>
              <a:t> GGL </a:t>
            </a:r>
            <a:r>
              <a:rPr lang="en-US" dirty="0" err="1"/>
              <a:t>Induksi</a:t>
            </a:r>
            <a:endParaRPr lang="en-US" dirty="0"/>
          </a:p>
        </p:txBody>
      </p:sp>
      <p:sp>
        <p:nvSpPr>
          <p:cNvPr id="6" name="Rectangle 5"/>
          <p:cNvSpPr/>
          <p:nvPr/>
        </p:nvSpPr>
        <p:spPr>
          <a:xfrm>
            <a:off x="228600" y="2743200"/>
            <a:ext cx="1828800" cy="369332"/>
          </a:xfrm>
          <a:prstGeom prst="rect">
            <a:avLst/>
          </a:prstGeom>
        </p:spPr>
        <p:txBody>
          <a:bodyPr wrap="square">
            <a:spAutoFit/>
          </a:bodyPr>
          <a:lstStyle/>
          <a:p>
            <a:r>
              <a:rPr lang="en-US" dirty="0" err="1"/>
              <a:t>Hukum</a:t>
            </a:r>
            <a:r>
              <a:rPr lang="en-US" dirty="0"/>
              <a:t> Lenz</a:t>
            </a:r>
          </a:p>
        </p:txBody>
      </p:sp>
      <p:sp>
        <p:nvSpPr>
          <p:cNvPr id="7" name="Rectangle 6"/>
          <p:cNvSpPr/>
          <p:nvPr/>
        </p:nvSpPr>
        <p:spPr>
          <a:xfrm>
            <a:off x="228600" y="4876800"/>
            <a:ext cx="4191000" cy="369332"/>
          </a:xfrm>
          <a:prstGeom prst="rect">
            <a:avLst/>
          </a:prstGeom>
        </p:spPr>
        <p:txBody>
          <a:bodyPr wrap="square">
            <a:spAutoFit/>
          </a:bodyPr>
          <a:lstStyle/>
          <a:p>
            <a:r>
              <a:rPr lang="en-US" dirty="0" err="1"/>
              <a:t>Persamaan</a:t>
            </a:r>
            <a:r>
              <a:rPr lang="en-US" dirty="0"/>
              <a:t> GGL </a:t>
            </a:r>
            <a:r>
              <a:rPr lang="en-US" dirty="0" err="1"/>
              <a:t>Induksi</a:t>
            </a:r>
            <a:r>
              <a:rPr lang="en-US" dirty="0"/>
              <a:t> </a:t>
            </a:r>
            <a:r>
              <a:rPr lang="en-US" dirty="0" err="1"/>
              <a:t>pada</a:t>
            </a:r>
            <a:r>
              <a:rPr lang="en-US" dirty="0"/>
              <a:t> </a:t>
            </a:r>
            <a:r>
              <a:rPr lang="en-US" i="1" dirty="0"/>
              <a:t>Loop </a:t>
            </a:r>
            <a:r>
              <a:rPr lang="en-US" i="1" dirty="0" err="1"/>
              <a:t>Kawat</a:t>
            </a:r>
            <a:endParaRPr lang="en-US" dirty="0"/>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9" name="TextBox 8"/>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0" name="TextBox 9"/>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0.jpg"/>
          <p:cNvPicPr>
            <a:picLocks noChangeAspect="1"/>
          </p:cNvPicPr>
          <p:nvPr/>
        </p:nvPicPr>
        <p:blipFill>
          <a:blip r:embed="rId2" cstate="print"/>
          <a:stretch>
            <a:fillRect/>
          </a:stretch>
        </p:blipFill>
        <p:spPr>
          <a:xfrm>
            <a:off x="685800" y="1219200"/>
            <a:ext cx="4140437" cy="1295399"/>
          </a:xfrm>
          <a:prstGeom prst="rect">
            <a:avLst/>
          </a:prstGeom>
        </p:spPr>
      </p:pic>
      <p:pic>
        <p:nvPicPr>
          <p:cNvPr id="4" name="Picture 3" descr="41.jpg"/>
          <p:cNvPicPr>
            <a:picLocks noChangeAspect="1"/>
          </p:cNvPicPr>
          <p:nvPr/>
        </p:nvPicPr>
        <p:blipFill>
          <a:blip r:embed="rId3" cstate="print"/>
          <a:stretch>
            <a:fillRect/>
          </a:stretch>
        </p:blipFill>
        <p:spPr>
          <a:xfrm>
            <a:off x="609600" y="3581400"/>
            <a:ext cx="6857999" cy="2227624"/>
          </a:xfrm>
          <a:prstGeom prst="rect">
            <a:avLst/>
          </a:prstGeom>
        </p:spPr>
      </p:pic>
      <p:sp>
        <p:nvSpPr>
          <p:cNvPr id="5" name="TextBox 4"/>
          <p:cNvSpPr txBox="1"/>
          <p:nvPr/>
        </p:nvSpPr>
        <p:spPr>
          <a:xfrm>
            <a:off x="533400" y="685800"/>
            <a:ext cx="2376484" cy="369332"/>
          </a:xfrm>
          <a:prstGeom prst="rect">
            <a:avLst/>
          </a:prstGeom>
          <a:noFill/>
        </p:spPr>
        <p:txBody>
          <a:bodyPr wrap="none" rtlCol="0">
            <a:spAutoFit/>
          </a:bodyPr>
          <a:lstStyle/>
          <a:p>
            <a:r>
              <a:rPr lang="en-US" dirty="0" err="1"/>
              <a:t>Persamaan</a:t>
            </a:r>
            <a:r>
              <a:rPr lang="en-US" dirty="0"/>
              <a:t> GGL </a:t>
            </a:r>
            <a:r>
              <a:rPr lang="en-US" dirty="0" err="1"/>
              <a:t>induksi</a:t>
            </a:r>
            <a:endParaRPr lang="en-US" dirty="0"/>
          </a:p>
        </p:txBody>
      </p:sp>
      <p:sp>
        <p:nvSpPr>
          <p:cNvPr id="6" name="TextBox 5"/>
          <p:cNvSpPr txBox="1"/>
          <p:nvPr/>
        </p:nvSpPr>
        <p:spPr>
          <a:xfrm>
            <a:off x="533400" y="3048000"/>
            <a:ext cx="1041632" cy="369332"/>
          </a:xfrm>
          <a:prstGeom prst="rect">
            <a:avLst/>
          </a:prstGeom>
          <a:noFill/>
        </p:spPr>
        <p:txBody>
          <a:bodyPr wrap="none" rtlCol="0">
            <a:spAutoFit/>
          </a:bodyPr>
          <a:lstStyle/>
          <a:p>
            <a:r>
              <a:rPr lang="en-US" dirty="0" err="1"/>
              <a:t>Koil</a:t>
            </a:r>
            <a:r>
              <a:rPr lang="en-US" dirty="0"/>
              <a:t> Tesla</a:t>
            </a:r>
          </a:p>
        </p:txBody>
      </p:sp>
      <p:sp>
        <p:nvSpPr>
          <p:cNvPr id="7" name="Right Arrow 6">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8" name="TextBox 7"/>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9" name="TextBox 8"/>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a:blip r:embed="rId2" cstate="print"/>
          <a:stretch>
            <a:fillRect/>
          </a:stretch>
        </p:blipFill>
        <p:spPr>
          <a:xfrm>
            <a:off x="6121997" y="776006"/>
            <a:ext cx="2917228" cy="1377878"/>
          </a:xfrm>
          <a:prstGeom prst="rect">
            <a:avLst/>
          </a:prstGeom>
        </p:spPr>
      </p:pic>
      <p:sp>
        <p:nvSpPr>
          <p:cNvPr id="5" name="TextBox 4"/>
          <p:cNvSpPr txBox="1"/>
          <p:nvPr/>
        </p:nvSpPr>
        <p:spPr>
          <a:xfrm>
            <a:off x="15240" y="864870"/>
            <a:ext cx="6038215" cy="1476375"/>
          </a:xfrm>
          <a:prstGeom prst="rect">
            <a:avLst/>
          </a:prstGeom>
          <a:noFill/>
        </p:spPr>
        <p:txBody>
          <a:bodyPr wrap="square" rtlCol="0">
            <a:spAutoFit/>
          </a:bodyPr>
          <a:lstStyle/>
          <a:p>
            <a:r>
              <a:rPr lang="en-US" dirty="0"/>
              <a:t>Generator (</a:t>
            </a:r>
            <a:r>
              <a:rPr lang="en-US" dirty="0" err="1"/>
              <a:t>dinamo</a:t>
            </a:r>
            <a:r>
              <a:rPr lang="en-US" dirty="0"/>
              <a:t>) </a:t>
            </a:r>
            <a:r>
              <a:rPr lang="en-US" dirty="0" err="1"/>
              <a:t>adalah</a:t>
            </a:r>
            <a:r>
              <a:rPr lang="en-US" dirty="0"/>
              <a:t> </a:t>
            </a:r>
            <a:r>
              <a:rPr lang="en-US" dirty="0" err="1"/>
              <a:t>alat</a:t>
            </a:r>
            <a:r>
              <a:rPr lang="en-US" dirty="0"/>
              <a:t> </a:t>
            </a:r>
            <a:r>
              <a:rPr lang="en-US" dirty="0" err="1"/>
              <a:t>untuk</a:t>
            </a:r>
            <a:r>
              <a:rPr lang="en-US" dirty="0"/>
              <a:t> </a:t>
            </a:r>
            <a:r>
              <a:rPr lang="en-US" dirty="0" err="1"/>
              <a:t>mengubah</a:t>
            </a:r>
            <a:r>
              <a:rPr lang="en-US" dirty="0"/>
              <a:t> </a:t>
            </a:r>
            <a:r>
              <a:rPr lang="en-US" dirty="0" err="1"/>
              <a:t>energi</a:t>
            </a:r>
            <a:r>
              <a:rPr lang="en-US" dirty="0"/>
              <a:t> </a:t>
            </a:r>
            <a:r>
              <a:rPr lang="en-US" dirty="0" err="1"/>
              <a:t>gerak</a:t>
            </a:r>
            <a:r>
              <a:rPr lang="en-US" dirty="0"/>
              <a:t> (</a:t>
            </a:r>
            <a:r>
              <a:rPr lang="en-US" dirty="0" err="1"/>
              <a:t>mekanik</a:t>
            </a:r>
            <a:r>
              <a:rPr lang="en-US" dirty="0"/>
              <a:t>) </a:t>
            </a:r>
            <a:r>
              <a:rPr lang="en-US" dirty="0" err="1"/>
              <a:t>menjadi</a:t>
            </a:r>
            <a:r>
              <a:rPr lang="en-US" dirty="0"/>
              <a:t> </a:t>
            </a:r>
            <a:r>
              <a:rPr lang="en-US" dirty="0" err="1"/>
              <a:t>energi</a:t>
            </a:r>
            <a:r>
              <a:rPr lang="en-US" dirty="0"/>
              <a:t> </a:t>
            </a:r>
            <a:r>
              <a:rPr lang="en-US" dirty="0" err="1"/>
              <a:t>listrik</a:t>
            </a:r>
            <a:r>
              <a:rPr lang="en-US" dirty="0"/>
              <a:t>. </a:t>
            </a:r>
            <a:r>
              <a:rPr lang="en-US" dirty="0" err="1"/>
              <a:t>Prinsip</a:t>
            </a:r>
            <a:r>
              <a:rPr lang="en-US" dirty="0"/>
              <a:t> </a:t>
            </a:r>
            <a:r>
              <a:rPr lang="en-US" dirty="0" err="1"/>
              <a:t>kerja</a:t>
            </a:r>
            <a:r>
              <a:rPr lang="en-US" dirty="0"/>
              <a:t> generator </a:t>
            </a:r>
            <a:r>
              <a:rPr lang="en-US" dirty="0" err="1"/>
              <a:t>yaitu</a:t>
            </a:r>
            <a:r>
              <a:rPr lang="en-US" dirty="0"/>
              <a:t> </a:t>
            </a:r>
            <a:r>
              <a:rPr lang="en-US" dirty="0" err="1"/>
              <a:t>kumparan</a:t>
            </a:r>
            <a:r>
              <a:rPr lang="en-US" dirty="0"/>
              <a:t> </a:t>
            </a:r>
            <a:r>
              <a:rPr lang="en-US" dirty="0" err="1"/>
              <a:t>diputar</a:t>
            </a:r>
            <a:r>
              <a:rPr lang="en-US" dirty="0"/>
              <a:t> </a:t>
            </a:r>
            <a:r>
              <a:rPr lang="en-US" dirty="0" err="1"/>
              <a:t>dalam</a:t>
            </a:r>
            <a:r>
              <a:rPr lang="en-US" dirty="0"/>
              <a:t> </a:t>
            </a:r>
            <a:r>
              <a:rPr lang="en-US" dirty="0" err="1"/>
              <a:t>medan</a:t>
            </a:r>
            <a:r>
              <a:rPr lang="en-US" dirty="0"/>
              <a:t> magnet </a:t>
            </a:r>
            <a:r>
              <a:rPr lang="en-US" dirty="0" err="1"/>
              <a:t>sehingga</a:t>
            </a:r>
            <a:r>
              <a:rPr lang="en-US" dirty="0"/>
              <a:t>  </a:t>
            </a:r>
            <a:r>
              <a:rPr lang="en-US" dirty="0" err="1"/>
              <a:t>fluks</a:t>
            </a:r>
            <a:r>
              <a:rPr lang="en-US" dirty="0"/>
              <a:t> </a:t>
            </a:r>
            <a:r>
              <a:rPr lang="en-US" dirty="0" err="1"/>
              <a:t>magnetnya</a:t>
            </a:r>
            <a:r>
              <a:rPr lang="en-US" dirty="0"/>
              <a:t> </a:t>
            </a:r>
            <a:r>
              <a:rPr lang="en-US" dirty="0" err="1"/>
              <a:t>berubah-ubah</a:t>
            </a:r>
            <a:r>
              <a:rPr lang="en-US" dirty="0"/>
              <a:t> </a:t>
            </a:r>
            <a:r>
              <a:rPr lang="en-US" dirty="0" err="1"/>
              <a:t>dan</a:t>
            </a:r>
            <a:r>
              <a:rPr lang="en-US" dirty="0"/>
              <a:t> </a:t>
            </a:r>
            <a:r>
              <a:rPr lang="en-US" dirty="0" err="1"/>
              <a:t>menimbulkan</a:t>
            </a:r>
            <a:r>
              <a:rPr lang="en-US" dirty="0"/>
              <a:t> GGL </a:t>
            </a:r>
            <a:r>
              <a:rPr lang="en-US" dirty="0" err="1"/>
              <a:t>induksi</a:t>
            </a:r>
            <a:r>
              <a:rPr lang="en-US" dirty="0"/>
              <a:t>. </a:t>
            </a:r>
          </a:p>
          <a:p>
            <a:r>
              <a:rPr lang="en-US" dirty="0" err="1"/>
              <a:t>Besar</a:t>
            </a:r>
            <a:r>
              <a:rPr lang="en-US" dirty="0"/>
              <a:t> GGL </a:t>
            </a:r>
            <a:r>
              <a:rPr lang="en-US" dirty="0" err="1"/>
              <a:t>induksi</a:t>
            </a:r>
            <a:r>
              <a:rPr lang="en-US" dirty="0"/>
              <a:t> </a:t>
            </a:r>
            <a:r>
              <a:rPr lang="en-US" dirty="0" err="1"/>
              <a:t>pada</a:t>
            </a:r>
            <a:r>
              <a:rPr lang="en-US" dirty="0"/>
              <a:t> generator </a:t>
            </a:r>
            <a:r>
              <a:rPr lang="en-US" dirty="0" err="1"/>
              <a:t>dirumuskan</a:t>
            </a:r>
            <a:r>
              <a:rPr lang="en-US" dirty="0"/>
              <a:t> </a:t>
            </a:r>
            <a:r>
              <a:rPr lang="en-US" dirty="0" err="1"/>
              <a:t>sebagai</a:t>
            </a:r>
            <a:r>
              <a:rPr lang="en-US" dirty="0"/>
              <a:t> </a:t>
            </a:r>
            <a:r>
              <a:rPr lang="en-US" dirty="0" err="1"/>
              <a:t>berikut</a:t>
            </a:r>
            <a:r>
              <a:rPr lang="en-US" dirty="0"/>
              <a:t>.</a:t>
            </a:r>
          </a:p>
        </p:txBody>
      </p:sp>
      <p:sp>
        <p:nvSpPr>
          <p:cNvPr id="8" name="TextBox 7"/>
          <p:cNvSpPr txBox="1"/>
          <p:nvPr/>
        </p:nvSpPr>
        <p:spPr>
          <a:xfrm>
            <a:off x="304800" y="495300"/>
            <a:ext cx="1157881" cy="369332"/>
          </a:xfrm>
          <a:prstGeom prst="rect">
            <a:avLst/>
          </a:prstGeom>
          <a:noFill/>
        </p:spPr>
        <p:txBody>
          <a:bodyPr wrap="none" rtlCol="0">
            <a:spAutoFit/>
          </a:bodyPr>
          <a:lstStyle/>
          <a:p>
            <a:r>
              <a:rPr lang="en-US" b="1" dirty="0"/>
              <a:t>Generator</a:t>
            </a:r>
          </a:p>
        </p:txBody>
      </p:sp>
      <p:sp>
        <p:nvSpPr>
          <p:cNvPr id="9" name="TextBox 8"/>
          <p:cNvSpPr txBox="1"/>
          <p:nvPr/>
        </p:nvSpPr>
        <p:spPr>
          <a:xfrm>
            <a:off x="304800" y="3524250"/>
            <a:ext cx="1547796" cy="369332"/>
          </a:xfrm>
          <a:prstGeom prst="rect">
            <a:avLst/>
          </a:prstGeom>
          <a:noFill/>
        </p:spPr>
        <p:txBody>
          <a:bodyPr wrap="none" rtlCol="0">
            <a:spAutoFit/>
          </a:bodyPr>
          <a:lstStyle/>
          <a:p>
            <a:r>
              <a:rPr lang="en-US" b="1" dirty="0" err="1"/>
              <a:t>Transformator</a:t>
            </a:r>
            <a:endParaRPr lang="en-US" b="1" dirty="0"/>
          </a:p>
        </p:txBody>
      </p:sp>
      <p:sp>
        <p:nvSpPr>
          <p:cNvPr id="10" name="Right Arrow 9">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1" name="TextBox 10"/>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2" name="TextBox 11"/>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13" name="Right Arrow 12">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15" name="Picture 14"/>
          <p:cNvPicPr>
            <a:picLocks noChangeAspect="1"/>
          </p:cNvPicPr>
          <p:nvPr/>
        </p:nvPicPr>
        <p:blipFill>
          <a:blip r:embed="rId5" cstate="print"/>
          <a:stretch>
            <a:fillRect/>
          </a:stretch>
        </p:blipFill>
        <p:spPr>
          <a:xfrm>
            <a:off x="194945" y="2895600"/>
            <a:ext cx="8582025" cy="2876550"/>
          </a:xfrm>
          <a:prstGeom prst="rect">
            <a:avLst/>
          </a:prstGeom>
        </p:spPr>
      </p:pic>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04800"/>
            <a:ext cx="7467600" cy="1143000"/>
          </a:xfrm>
        </p:spPr>
        <p:txBody>
          <a:bodyPr/>
          <a:lstStyle/>
          <a:p>
            <a:r>
              <a:rPr lang="id-ID" b="1" dirty="0">
                <a:solidFill>
                  <a:schemeClr val="bg1"/>
                </a:solidFill>
              </a:rPr>
              <a:t>DAFTAR ISI</a:t>
            </a:r>
            <a:endParaRPr lang="en-US" b="1" dirty="0">
              <a:solidFill>
                <a:schemeClr val="bg1"/>
              </a:solidFill>
            </a:endParaRPr>
          </a:p>
        </p:txBody>
      </p:sp>
      <p:sp>
        <p:nvSpPr>
          <p:cNvPr id="3" name="Content Placeholder 2"/>
          <p:cNvSpPr>
            <a:spLocks noGrp="1"/>
          </p:cNvSpPr>
          <p:nvPr>
            <p:ph idx="4294967295"/>
          </p:nvPr>
        </p:nvSpPr>
        <p:spPr>
          <a:xfrm>
            <a:off x="762000" y="1600200"/>
            <a:ext cx="7315200" cy="4724400"/>
          </a:xfrm>
        </p:spPr>
        <p:txBody>
          <a:bodyPr>
            <a:normAutofit fontScale="77500" lnSpcReduction="20000"/>
          </a:bodyPr>
          <a:lstStyle/>
          <a:p>
            <a:r>
              <a:rPr lang="en-US" dirty="0">
                <a:hlinkClick r:id="rId2" action="ppaction://hlinksldjump"/>
              </a:rPr>
              <a:t>BAB I RANGKAIAN SEARAH</a:t>
            </a:r>
            <a:endParaRPr lang="en-US" dirty="0"/>
          </a:p>
          <a:p>
            <a:r>
              <a:rPr lang="en-US" dirty="0">
                <a:hlinkClick r:id="rId3" action="ppaction://hlinksldjump"/>
              </a:rPr>
              <a:t>BAB II LISTRIK STATIS</a:t>
            </a:r>
            <a:endParaRPr lang="en-US" dirty="0"/>
          </a:p>
          <a:p>
            <a:r>
              <a:rPr lang="en-US" dirty="0">
                <a:hlinkClick r:id="rId4" action="ppaction://hlinksldjump"/>
              </a:rPr>
              <a:t>BAB III MEDAN MAGNETIK</a:t>
            </a:r>
            <a:endParaRPr lang="en-US" dirty="0"/>
          </a:p>
          <a:p>
            <a:r>
              <a:rPr lang="en-US" dirty="0">
                <a:hlinkClick r:id="rId5" action="ppaction://hlinksldjump"/>
              </a:rPr>
              <a:t>BAB IV INDUKSI FARADAY</a:t>
            </a:r>
            <a:endParaRPr lang="en-US" dirty="0"/>
          </a:p>
          <a:p>
            <a:r>
              <a:rPr lang="en-US" dirty="0">
                <a:hlinkClick r:id="rId6" action="ppaction://hlinksldjump"/>
              </a:rPr>
              <a:t>BAB V LISTRIK BOLAK-BALIK</a:t>
            </a:r>
            <a:endParaRPr lang="en-US" dirty="0"/>
          </a:p>
          <a:p>
            <a:r>
              <a:rPr lang="en-US" dirty="0">
                <a:hlinkClick r:id="rId7" action="ppaction://hlinksldjump"/>
              </a:rPr>
              <a:t>BAB VI RADIASI GELOMBANG ELEKTROMAGETIK</a:t>
            </a:r>
            <a:endParaRPr lang="en-US" dirty="0"/>
          </a:p>
          <a:p>
            <a:r>
              <a:rPr lang="en-US" dirty="0">
                <a:hlinkClick r:id="rId8" action="ppaction://hlinksldjump"/>
              </a:rPr>
              <a:t>BAB VII RELATIVITAS</a:t>
            </a:r>
            <a:endParaRPr lang="en-US" dirty="0"/>
          </a:p>
          <a:p>
            <a:r>
              <a:rPr lang="en-US" dirty="0">
                <a:hlinkClick r:id="rId9" action="ppaction://hlinksldjump"/>
              </a:rPr>
              <a:t>BAB VIII KONSEP DAN FENOMENA KUANTUM</a:t>
            </a:r>
            <a:endParaRPr lang="en-US" dirty="0"/>
          </a:p>
          <a:p>
            <a:r>
              <a:rPr lang="en-US" dirty="0">
                <a:hlinkClick r:id="rId10" action="ppaction://hlinksldjump"/>
              </a:rPr>
              <a:t>BAB IX TEKNOLOGI DIGITAL</a:t>
            </a:r>
            <a:endParaRPr lang="en-US" dirty="0"/>
          </a:p>
          <a:p>
            <a:r>
              <a:rPr lang="en-US" dirty="0">
                <a:hlinkClick r:id="rId11" action="ppaction://hlinksldjump"/>
              </a:rPr>
              <a:t>BAB X INTI ATOM DAN IPTEK NUKLIR</a:t>
            </a:r>
            <a:endParaRPr lang="en-US" dirty="0"/>
          </a:p>
          <a:p>
            <a:r>
              <a:rPr lang="en-US" dirty="0">
                <a:hlinkClick r:id="rId12" action="ppaction://hlinksldjump"/>
              </a:rPr>
              <a:t>BAB XI KETERBATASAN ENERG</a:t>
            </a:r>
            <a:r>
              <a:rPr lang="id-ID" altLang="en-US" dirty="0">
                <a:hlinkClick r:id="rId12" action="ppaction://hlinksldjump"/>
              </a:rPr>
              <a:t>I DAN DAMPAKNYA BAGI KEHIDUPAN</a:t>
            </a:r>
            <a:endParaRPr lang="id-ID" altLang="en-US" dirty="0"/>
          </a:p>
        </p:txBody>
      </p:sp>
      <p:sp>
        <p:nvSpPr>
          <p:cNvPr id="4" name="Oval 3">
            <a:hlinkClick r:id="rId13" action="ppaction://hlinksldjump"/>
          </p:cNvPr>
          <p:cNvSpPr/>
          <p:nvPr/>
        </p:nvSpPr>
        <p:spPr>
          <a:xfrm>
            <a:off x="8316416" y="6237312"/>
            <a:ext cx="504056" cy="504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U-Turn Arrow 4">
            <a:hlinkClick r:id="rId13" action="ppaction://hlinksldjump"/>
          </p:cNvPr>
          <p:cNvSpPr/>
          <p:nvPr/>
        </p:nvSpPr>
        <p:spPr>
          <a:xfrm flipV="1">
            <a:off x="8459788" y="6381750"/>
            <a:ext cx="292100" cy="287338"/>
          </a:xfrm>
          <a:prstGeom prst="uturn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solidFill>
                <a:schemeClr val="tx1"/>
              </a:solidFill>
              <a:sym typeface="Arial" panose="020B0604020202020204" pitchFamily="34" charset="0"/>
            </a:endParaRPr>
          </a:p>
        </p:txBody>
      </p:sp>
    </p:spTree>
  </p:cSld>
  <p:clrMapOvr>
    <a:masterClrMapping/>
  </p:clrMapOvr>
  <p:transition advClick="0">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514350"/>
            <a:ext cx="1331262" cy="369332"/>
          </a:xfrm>
          <a:prstGeom prst="rect">
            <a:avLst/>
          </a:prstGeom>
          <a:noFill/>
        </p:spPr>
        <p:txBody>
          <a:bodyPr wrap="none" rtlCol="0">
            <a:spAutoFit/>
          </a:bodyPr>
          <a:lstStyle/>
          <a:p>
            <a:r>
              <a:rPr lang="en-US" b="1" dirty="0" err="1"/>
              <a:t>Contoh</a:t>
            </a:r>
            <a:r>
              <a:rPr lang="en-US" b="1" dirty="0"/>
              <a:t> </a:t>
            </a:r>
            <a:r>
              <a:rPr lang="en-US" b="1" dirty="0" err="1"/>
              <a:t>Soal</a:t>
            </a:r>
            <a:endParaRPr lang="en-US" b="1"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7" name="Picture 6"/>
          <p:cNvPicPr>
            <a:picLocks noChangeAspect="1"/>
          </p:cNvPicPr>
          <p:nvPr/>
        </p:nvPicPr>
        <p:blipFill>
          <a:blip r:embed="rId4" cstate="print"/>
          <a:stretch>
            <a:fillRect/>
          </a:stretch>
        </p:blipFill>
        <p:spPr>
          <a:xfrm>
            <a:off x="1495425" y="1038225"/>
            <a:ext cx="6153150" cy="4781550"/>
          </a:xfrm>
          <a:prstGeom prst="rect">
            <a:avLst/>
          </a:prstGeom>
        </p:spPr>
      </p:pic>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09245" y="2819400"/>
            <a:ext cx="8521700" cy="1323439"/>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melakukan</a:t>
            </a:r>
            <a:r>
              <a:rPr lang="en-US" sz="1600" dirty="0"/>
              <a:t> </a:t>
            </a:r>
            <a:r>
              <a:rPr lang="en-US" sz="1600" dirty="0" err="1"/>
              <a:t>pengukuran</a:t>
            </a:r>
            <a:r>
              <a:rPr lang="en-US" sz="1600" dirty="0"/>
              <a:t> </a:t>
            </a:r>
            <a:r>
              <a:rPr lang="en-US" sz="1600" dirty="0" err="1"/>
              <a:t>besaran-besaran</a:t>
            </a:r>
            <a:r>
              <a:rPr lang="en-US" sz="1600" dirty="0"/>
              <a:t> </a:t>
            </a:r>
            <a:r>
              <a:rPr lang="en-US" sz="1600" dirty="0" err="1"/>
              <a:t>listrik</a:t>
            </a:r>
            <a:r>
              <a:rPr lang="en-US" sz="1600" dirty="0"/>
              <a:t> </a:t>
            </a:r>
            <a:r>
              <a:rPr lang="en-US" sz="1600" dirty="0" err="1"/>
              <a:t>bolak-balik</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berdiskusi</a:t>
            </a:r>
            <a:r>
              <a:rPr lang="en-US" sz="1600" dirty="0"/>
              <a:t> </a:t>
            </a:r>
            <a:r>
              <a:rPr lang="en-US" sz="1600" dirty="0" err="1"/>
              <a:t>tentang</a:t>
            </a:r>
            <a:r>
              <a:rPr lang="en-US" sz="1600" dirty="0"/>
              <a:t> </a:t>
            </a:r>
            <a:r>
              <a:rPr lang="en-US" sz="1600" dirty="0" err="1"/>
              <a:t>tegangan</a:t>
            </a:r>
            <a:r>
              <a:rPr lang="en-US" sz="1600" dirty="0"/>
              <a:t>,</a:t>
            </a:r>
            <a:r>
              <a:rPr lang="id-ID" sz="1600" dirty="0"/>
              <a:t> </a:t>
            </a:r>
            <a:r>
              <a:rPr lang="en-US" sz="1600" dirty="0" err="1"/>
              <a:t>arus</a:t>
            </a:r>
            <a:r>
              <a:rPr lang="en-US" sz="1600" dirty="0"/>
              <a:t>, </a:t>
            </a:r>
            <a:r>
              <a:rPr lang="en-US" sz="1600" dirty="0" err="1"/>
              <a:t>dan</a:t>
            </a:r>
            <a:r>
              <a:rPr lang="en-US" sz="1600" dirty="0"/>
              <a:t> </a:t>
            </a:r>
            <a:r>
              <a:rPr lang="en-US" sz="1600" dirty="0" err="1"/>
              <a:t>impedansi</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memecahkan</a:t>
            </a:r>
            <a:r>
              <a:rPr lang="en-US" sz="1600" dirty="0"/>
              <a:t> </a:t>
            </a:r>
            <a:r>
              <a:rPr lang="en-US" sz="1600" dirty="0" err="1"/>
              <a:t>masalah</a:t>
            </a:r>
            <a:r>
              <a:rPr lang="en-US" sz="1600" dirty="0"/>
              <a:t> </a:t>
            </a:r>
            <a:r>
              <a:rPr lang="en-US" sz="1600" dirty="0" err="1"/>
              <a:t>dalam</a:t>
            </a:r>
            <a:r>
              <a:rPr lang="en-US" sz="1600" dirty="0"/>
              <a:t> </a:t>
            </a:r>
            <a:r>
              <a:rPr lang="en-US" sz="1600" dirty="0" err="1"/>
              <a:t>kehidupan</a:t>
            </a:r>
            <a:r>
              <a:rPr lang="en-US" sz="1600" dirty="0"/>
              <a:t> </a:t>
            </a:r>
            <a:r>
              <a:rPr lang="en-US" sz="1600" dirty="0" err="1"/>
              <a:t>sehari-hari</a:t>
            </a:r>
            <a:r>
              <a:rPr lang="en-US" sz="1600" dirty="0"/>
              <a:t> yang </a:t>
            </a:r>
            <a:r>
              <a:rPr lang="en-US" sz="1600" dirty="0" err="1"/>
              <a:t>berhubungan</a:t>
            </a:r>
            <a:r>
              <a:rPr lang="en-US" sz="1600" dirty="0"/>
              <a:t> </a:t>
            </a:r>
            <a:r>
              <a:rPr lang="en-US" sz="1600" dirty="0" err="1"/>
              <a:t>dengan</a:t>
            </a:r>
            <a:r>
              <a:rPr lang="en-US" sz="1600" dirty="0"/>
              <a:t> </a:t>
            </a:r>
            <a:r>
              <a:rPr lang="en-US" sz="1600" dirty="0" err="1"/>
              <a:t>rangkaian</a:t>
            </a:r>
            <a:r>
              <a:rPr lang="en-US" sz="1600" dirty="0"/>
              <a:t> </a:t>
            </a:r>
            <a:r>
              <a:rPr lang="en-US" sz="1600" dirty="0" err="1"/>
              <a:t>listrik</a:t>
            </a:r>
            <a:r>
              <a:rPr lang="en-US" sz="1600" dirty="0"/>
              <a:t> </a:t>
            </a:r>
            <a:r>
              <a:rPr lang="en-US" sz="1600" dirty="0" err="1"/>
              <a:t>bolak-balik</a:t>
            </a:r>
            <a:r>
              <a:rPr lang="id-ID"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mempelajari</a:t>
            </a:r>
            <a:r>
              <a:rPr lang="en-US" sz="1600" dirty="0"/>
              <a:t> </a:t>
            </a:r>
            <a:r>
              <a:rPr lang="en-US" sz="1600" dirty="0" err="1"/>
              <a:t>penerapan</a:t>
            </a:r>
            <a:r>
              <a:rPr lang="en-US" sz="1600" dirty="0"/>
              <a:t> </a:t>
            </a:r>
            <a:r>
              <a:rPr lang="en-US" sz="1600" dirty="0" err="1"/>
              <a:t>rangkaian</a:t>
            </a:r>
            <a:r>
              <a:rPr lang="en-US" sz="1600" dirty="0"/>
              <a:t> </a:t>
            </a:r>
            <a:r>
              <a:rPr lang="en-US" sz="1600" dirty="0" err="1"/>
              <a:t>listrik</a:t>
            </a:r>
            <a:r>
              <a:rPr lang="en-US" sz="1600" dirty="0"/>
              <a:t> </a:t>
            </a:r>
            <a:r>
              <a:rPr lang="en-US" sz="1600" dirty="0" err="1"/>
              <a:t>bolak-balik</a:t>
            </a:r>
            <a:r>
              <a:rPr lang="en-US" sz="1600" dirty="0"/>
              <a:t>.</a:t>
            </a:r>
          </a:p>
        </p:txBody>
      </p:sp>
      <p:sp>
        <p:nvSpPr>
          <p:cNvPr id="6" name="Title 1"/>
          <p:cNvSpPr txBox="1"/>
          <p:nvPr/>
        </p:nvSpPr>
        <p:spPr>
          <a:xfrm>
            <a:off x="1981200" y="609600"/>
            <a:ext cx="4648200" cy="685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noProof="0" dirty="0">
                <a:solidFill>
                  <a:schemeClr val="bg1"/>
                </a:solidFill>
                <a:latin typeface="+mj-lt"/>
                <a:ea typeface="+mj-ea"/>
                <a:cs typeface="+mj-cs"/>
              </a:rPr>
              <a:t>LISTRIK BOLAK BALIK</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7" name="Picture 6" descr="bab5.jpg"/>
          <p:cNvPicPr>
            <a:picLocks noChangeAspect="1"/>
          </p:cNvPicPr>
          <p:nvPr/>
        </p:nvPicPr>
        <p:blipFill>
          <a:blip r:embed="rId2" cstate="print"/>
          <a:stretch>
            <a:fillRect/>
          </a:stretch>
        </p:blipFill>
        <p:spPr>
          <a:xfrm>
            <a:off x="5664784" y="0"/>
            <a:ext cx="3479216" cy="2590800"/>
          </a:xfrm>
          <a:prstGeom prst="rect">
            <a:avLst/>
          </a:prstGeom>
        </p:spPr>
      </p:pic>
      <p:sp>
        <p:nvSpPr>
          <p:cNvPr id="8" name="Title 7"/>
          <p:cNvSpPr>
            <a:spLocks noGrp="1"/>
          </p:cNvSpPr>
          <p:nvPr>
            <p:ph type="title"/>
          </p:nvPr>
        </p:nvSpPr>
        <p:spPr>
          <a:xfrm>
            <a:off x="1094928" y="476672"/>
            <a:ext cx="8229600" cy="1143000"/>
          </a:xfrm>
        </p:spPr>
        <p:txBody>
          <a:bodyPr>
            <a:normAutofit/>
          </a:bodyPr>
          <a:lstStyle/>
          <a:p>
            <a:r>
              <a:rPr lang="id-ID" sz="4400" dirty="0">
                <a:solidFill>
                  <a:schemeClr val="accent6"/>
                </a:solidFill>
              </a:rPr>
              <a:t>V</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0" y="6858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Listrik</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Bolak-Balik</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7" name="TextBox 6"/>
          <p:cNvSpPr txBox="1"/>
          <p:nvPr/>
        </p:nvSpPr>
        <p:spPr>
          <a:xfrm>
            <a:off x="228600" y="3733800"/>
            <a:ext cx="4357411" cy="1200329"/>
          </a:xfrm>
          <a:prstGeom prst="rect">
            <a:avLst/>
          </a:prstGeom>
          <a:noFill/>
        </p:spPr>
        <p:txBody>
          <a:bodyPr wrap="none" rtlCol="0">
            <a:spAutoFit/>
          </a:bodyPr>
          <a:lstStyle/>
          <a:p>
            <a:pPr lvl="1"/>
            <a:r>
              <a:rPr lang="en-US" dirty="0" err="1">
                <a:hlinkClick r:id="rId2" action="ppaction://hlinksldjump"/>
              </a:rPr>
              <a:t>Rangkaian</a:t>
            </a:r>
            <a:r>
              <a:rPr lang="en-US" dirty="0">
                <a:hlinkClick r:id="rId2" action="ppaction://hlinksldjump"/>
              </a:rPr>
              <a:t> </a:t>
            </a:r>
            <a:r>
              <a:rPr lang="en-US" dirty="0" err="1">
                <a:hlinkClick r:id="rId2" action="ppaction://hlinksldjump"/>
              </a:rPr>
              <a:t>Murni</a:t>
            </a:r>
            <a:r>
              <a:rPr lang="en-US" dirty="0">
                <a:hlinkClick r:id="rId2" action="ppaction://hlinksldjump"/>
              </a:rPr>
              <a:t> </a:t>
            </a:r>
            <a:r>
              <a:rPr lang="en-US" dirty="0" err="1">
                <a:hlinkClick r:id="rId2" action="ppaction://hlinksldjump"/>
              </a:rPr>
              <a:t>dan</a:t>
            </a:r>
            <a:r>
              <a:rPr lang="en-US" dirty="0">
                <a:hlinkClick r:id="rId2" action="ppaction://hlinksldjump"/>
              </a:rPr>
              <a:t> </a:t>
            </a:r>
            <a:r>
              <a:rPr lang="en-US" dirty="0" err="1">
                <a:hlinkClick r:id="rId2" action="ppaction://hlinksldjump"/>
              </a:rPr>
              <a:t>Kombinasi</a:t>
            </a:r>
            <a:endParaRPr lang="en-US" dirty="0">
              <a:hlinkClick r:id="rId2" action="ppaction://hlinksldjump"/>
            </a:endParaRPr>
          </a:p>
          <a:p>
            <a:pPr lvl="1"/>
            <a:r>
              <a:rPr lang="en-US" dirty="0" err="1">
                <a:hlinkClick r:id="rId2" action="ppaction://hlinksldjump"/>
              </a:rPr>
              <a:t>Rangkaian</a:t>
            </a:r>
            <a:r>
              <a:rPr lang="en-US" dirty="0">
                <a:hlinkClick r:id="rId2" action="ppaction://hlinksldjump"/>
              </a:rPr>
              <a:t> </a:t>
            </a:r>
            <a:r>
              <a:rPr lang="en-US" dirty="0" err="1">
                <a:hlinkClick r:id="rId2" action="ppaction://hlinksldjump"/>
              </a:rPr>
              <a:t>Resonansi</a:t>
            </a:r>
            <a:endParaRPr lang="en-US" dirty="0">
              <a:hlinkClick r:id="rId2" action="ppaction://hlinksldjump"/>
            </a:endParaRPr>
          </a:p>
          <a:p>
            <a:pPr lvl="1"/>
            <a:r>
              <a:rPr lang="en-US" dirty="0" err="1">
                <a:hlinkClick r:id="rId2" action="ppaction://hlinksldjump"/>
              </a:rPr>
              <a:t>Daya</a:t>
            </a:r>
            <a:r>
              <a:rPr lang="en-US" dirty="0">
                <a:hlinkClick r:id="rId2" action="ppaction://hlinksldjump"/>
              </a:rPr>
              <a:t> </a:t>
            </a:r>
            <a:r>
              <a:rPr lang="en-US" dirty="0" err="1">
                <a:hlinkClick r:id="rId2" action="ppaction://hlinksldjump"/>
              </a:rPr>
              <a:t>pada</a:t>
            </a:r>
            <a:r>
              <a:rPr lang="en-US" dirty="0">
                <a:hlinkClick r:id="rId2" action="ppaction://hlinksldjump"/>
              </a:rPr>
              <a:t> </a:t>
            </a:r>
            <a:r>
              <a:rPr lang="en-US" dirty="0" err="1">
                <a:hlinkClick r:id="rId2" action="ppaction://hlinksldjump"/>
              </a:rPr>
              <a:t>Rangkaian</a:t>
            </a:r>
            <a:r>
              <a:rPr lang="en-US" dirty="0">
                <a:hlinkClick r:id="rId2" action="ppaction://hlinksldjump"/>
              </a:rPr>
              <a:t> </a:t>
            </a:r>
            <a:r>
              <a:rPr lang="en-US" dirty="0" err="1">
                <a:hlinkClick r:id="rId2" action="ppaction://hlinksldjump"/>
              </a:rPr>
              <a:t>Bolak-Balik</a:t>
            </a:r>
            <a:endParaRPr lang="en-US" dirty="0"/>
          </a:p>
          <a:p>
            <a:pPr lvl="1"/>
            <a:r>
              <a:rPr lang="en-US" dirty="0" err="1">
                <a:hlinkClick r:id="rId3" action="ppaction://hlinksldjump"/>
              </a:rPr>
              <a:t>Penerapan</a:t>
            </a:r>
            <a:r>
              <a:rPr lang="en-US" dirty="0">
                <a:hlinkClick r:id="rId3" action="ppaction://hlinksldjump"/>
              </a:rPr>
              <a:t> </a:t>
            </a:r>
            <a:r>
              <a:rPr lang="en-US" dirty="0" err="1">
                <a:hlinkClick r:id="rId3" action="ppaction://hlinksldjump"/>
              </a:rPr>
              <a:t>Rangkaian</a:t>
            </a:r>
            <a:r>
              <a:rPr lang="en-US" dirty="0">
                <a:hlinkClick r:id="rId3" action="ppaction://hlinksldjump"/>
              </a:rPr>
              <a:t> </a:t>
            </a:r>
            <a:r>
              <a:rPr lang="en-US" dirty="0" err="1">
                <a:hlinkClick r:id="rId3" action="ppaction://hlinksldjump"/>
              </a:rPr>
              <a:t>Listrik</a:t>
            </a:r>
            <a:r>
              <a:rPr lang="en-US" dirty="0">
                <a:hlinkClick r:id="rId3" action="ppaction://hlinksldjump"/>
              </a:rPr>
              <a:t> </a:t>
            </a:r>
            <a:r>
              <a:rPr lang="en-US" dirty="0" err="1">
                <a:hlinkClick r:id="rId3" action="ppaction://hlinksldjump"/>
              </a:rPr>
              <a:t>Bolak-Balik</a:t>
            </a:r>
            <a:endParaRPr lang="en-US" dirty="0"/>
          </a:p>
        </p:txBody>
      </p:sp>
      <p:sp>
        <p:nvSpPr>
          <p:cNvPr id="9" name="Content Placeholder 2"/>
          <p:cNvSpPr txBox="1"/>
          <p:nvPr/>
        </p:nvSpPr>
        <p:spPr>
          <a:xfrm>
            <a:off x="457200" y="32004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Rangkaian</a:t>
            </a:r>
            <a:r>
              <a:rPr lang="en-US" sz="2400" dirty="0"/>
              <a:t> </a:t>
            </a:r>
            <a:r>
              <a:rPr lang="en-US" sz="2400" dirty="0" err="1"/>
              <a:t>Listrik</a:t>
            </a:r>
            <a:r>
              <a:rPr lang="en-US" sz="2400" dirty="0"/>
              <a:t> </a:t>
            </a:r>
            <a:r>
              <a:rPr lang="en-US" sz="2400" dirty="0" err="1"/>
              <a:t>Bolak-Balik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762000" y="1752600"/>
            <a:ext cx="1950919" cy="646331"/>
          </a:xfrm>
          <a:prstGeom prst="rect">
            <a:avLst/>
          </a:prstGeom>
          <a:noFill/>
        </p:spPr>
        <p:txBody>
          <a:bodyPr wrap="none" rtlCol="0">
            <a:spAutoFit/>
          </a:bodyPr>
          <a:lstStyle/>
          <a:p>
            <a:r>
              <a:rPr lang="en-US" dirty="0" err="1">
                <a:hlinkClick r:id="rId4" action="ppaction://hlinksldjump"/>
              </a:rPr>
              <a:t>Tegangan</a:t>
            </a:r>
            <a:r>
              <a:rPr lang="en-US" dirty="0">
                <a:hlinkClick r:id="rId4" action="ppaction://hlinksldjump"/>
              </a:rPr>
              <a:t> </a:t>
            </a:r>
            <a:r>
              <a:rPr lang="en-US" dirty="0" err="1">
                <a:hlinkClick r:id="rId4" action="ppaction://hlinksldjump"/>
              </a:rPr>
              <a:t>dan</a:t>
            </a:r>
            <a:r>
              <a:rPr lang="en-US" dirty="0">
                <a:hlinkClick r:id="rId4" action="ppaction://hlinksldjump"/>
              </a:rPr>
              <a:t> </a:t>
            </a:r>
            <a:r>
              <a:rPr lang="en-US" dirty="0" err="1">
                <a:hlinkClick r:id="rId4" action="ppaction://hlinksldjump"/>
              </a:rPr>
              <a:t>Arus</a:t>
            </a:r>
            <a:endParaRPr lang="en-US" dirty="0">
              <a:hlinkClick r:id="rId4" action="ppaction://hlinksldjump"/>
            </a:endParaRPr>
          </a:p>
          <a:p>
            <a:r>
              <a:rPr lang="en-US" dirty="0" err="1">
                <a:hlinkClick r:id="rId4" action="ppaction://hlinksldjump"/>
              </a:rPr>
              <a:t>Impedansi</a:t>
            </a:r>
            <a:endParaRPr lang="en-US" dirty="0"/>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2" name="TextBox 11"/>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3" name="Content Placeholder 2"/>
          <p:cNvSpPr txBox="1"/>
          <p:nvPr/>
        </p:nvSpPr>
        <p:spPr>
          <a:xfrm>
            <a:off x="457200" y="12954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Besaran</a:t>
            </a:r>
            <a:r>
              <a:rPr lang="en-US" sz="2400" dirty="0"/>
              <a:t> </a:t>
            </a:r>
            <a:r>
              <a:rPr lang="en-US" sz="2400" dirty="0" err="1"/>
              <a:t>dalam</a:t>
            </a:r>
            <a:r>
              <a:rPr lang="en-US" sz="2400" dirty="0"/>
              <a:t> </a:t>
            </a:r>
            <a:r>
              <a:rPr lang="en-US" sz="2400" dirty="0" err="1"/>
              <a:t>Listrik</a:t>
            </a:r>
            <a:r>
              <a:rPr lang="en-US" sz="2400" dirty="0"/>
              <a:t> </a:t>
            </a:r>
            <a:r>
              <a:rPr lang="en-US" sz="2400" dirty="0" err="1"/>
              <a:t>Bolak-Balik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Right Arrow 13">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jpg"/>
          <p:cNvPicPr>
            <a:picLocks noChangeAspect="1"/>
          </p:cNvPicPr>
          <p:nvPr/>
        </p:nvPicPr>
        <p:blipFill>
          <a:blip r:embed="rId2" cstate="print"/>
          <a:stretch>
            <a:fillRect/>
          </a:stretch>
        </p:blipFill>
        <p:spPr>
          <a:xfrm>
            <a:off x="2895600" y="533400"/>
            <a:ext cx="5105400" cy="4291042"/>
          </a:xfrm>
          <a:prstGeom prst="rect">
            <a:avLst/>
          </a:prstGeom>
        </p:spPr>
      </p:pic>
      <p:pic>
        <p:nvPicPr>
          <p:cNvPr id="3" name="Picture 2" descr="47.jpg"/>
          <p:cNvPicPr>
            <a:picLocks noChangeAspect="1"/>
          </p:cNvPicPr>
          <p:nvPr/>
        </p:nvPicPr>
        <p:blipFill>
          <a:blip r:embed="rId3" cstate="print"/>
          <a:stretch>
            <a:fillRect/>
          </a:stretch>
        </p:blipFill>
        <p:spPr>
          <a:xfrm>
            <a:off x="2514601" y="4876800"/>
            <a:ext cx="5867398" cy="1261166"/>
          </a:xfrm>
          <a:prstGeom prst="rect">
            <a:avLst/>
          </a:prstGeom>
        </p:spPr>
      </p:pic>
      <p:sp>
        <p:nvSpPr>
          <p:cNvPr id="4" name="TextBox 3"/>
          <p:cNvSpPr txBox="1"/>
          <p:nvPr/>
        </p:nvSpPr>
        <p:spPr>
          <a:xfrm>
            <a:off x="381000" y="2286000"/>
            <a:ext cx="2003818" cy="369332"/>
          </a:xfrm>
          <a:prstGeom prst="rect">
            <a:avLst/>
          </a:prstGeom>
          <a:noFill/>
        </p:spPr>
        <p:txBody>
          <a:bodyPr wrap="none" rtlCol="0">
            <a:spAutoFit/>
          </a:bodyPr>
          <a:lstStyle/>
          <a:p>
            <a:r>
              <a:rPr lang="en-US" dirty="0" err="1"/>
              <a:t>Arus</a:t>
            </a:r>
            <a:r>
              <a:rPr lang="en-US" dirty="0"/>
              <a:t> </a:t>
            </a:r>
            <a:r>
              <a:rPr lang="en-US" dirty="0" err="1"/>
              <a:t>dan</a:t>
            </a:r>
            <a:r>
              <a:rPr lang="en-US" dirty="0"/>
              <a:t> </a:t>
            </a:r>
            <a:r>
              <a:rPr lang="en-US" dirty="0" err="1"/>
              <a:t>Tegangan</a:t>
            </a:r>
            <a:r>
              <a:rPr lang="en-US" dirty="0"/>
              <a:t> </a:t>
            </a:r>
          </a:p>
        </p:txBody>
      </p:sp>
      <p:sp>
        <p:nvSpPr>
          <p:cNvPr id="5" name="TextBox 4"/>
          <p:cNvSpPr txBox="1"/>
          <p:nvPr/>
        </p:nvSpPr>
        <p:spPr>
          <a:xfrm>
            <a:off x="914400" y="5334000"/>
            <a:ext cx="1160895" cy="369332"/>
          </a:xfrm>
          <a:prstGeom prst="rect">
            <a:avLst/>
          </a:prstGeom>
          <a:noFill/>
        </p:spPr>
        <p:txBody>
          <a:bodyPr wrap="none" rtlCol="0">
            <a:spAutoFit/>
          </a:bodyPr>
          <a:lstStyle/>
          <a:p>
            <a:r>
              <a:rPr lang="en-US" dirty="0" err="1"/>
              <a:t>Impedansi</a:t>
            </a:r>
            <a:endParaRPr lang="en-US" dirty="0"/>
          </a:p>
        </p:txBody>
      </p:sp>
      <p:sp>
        <p:nvSpPr>
          <p:cNvPr id="6" name="Right Arrow 5">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7" name="TextBox 6"/>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8" name="TextBox 7"/>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9" name="Right Arrow 8">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jpg"/>
          <p:cNvPicPr>
            <a:picLocks noChangeAspect="1"/>
          </p:cNvPicPr>
          <p:nvPr/>
        </p:nvPicPr>
        <p:blipFill>
          <a:blip r:embed="rId2" cstate="print"/>
          <a:stretch>
            <a:fillRect/>
          </a:stretch>
        </p:blipFill>
        <p:spPr>
          <a:xfrm>
            <a:off x="4267200" y="1143000"/>
            <a:ext cx="3386138" cy="1409260"/>
          </a:xfrm>
          <a:prstGeom prst="rect">
            <a:avLst/>
          </a:prstGeom>
        </p:spPr>
      </p:pic>
      <p:pic>
        <p:nvPicPr>
          <p:cNvPr id="3" name="Picture 2" descr="49.jpg"/>
          <p:cNvPicPr>
            <a:picLocks noChangeAspect="1"/>
          </p:cNvPicPr>
          <p:nvPr/>
        </p:nvPicPr>
        <p:blipFill>
          <a:blip r:embed="rId3" cstate="print"/>
          <a:stretch>
            <a:fillRect/>
          </a:stretch>
        </p:blipFill>
        <p:spPr>
          <a:xfrm>
            <a:off x="3048000" y="2819400"/>
            <a:ext cx="5142279" cy="1600200"/>
          </a:xfrm>
          <a:prstGeom prst="rect">
            <a:avLst/>
          </a:prstGeom>
        </p:spPr>
      </p:pic>
      <p:pic>
        <p:nvPicPr>
          <p:cNvPr id="4" name="Picture 3" descr="50.jpg"/>
          <p:cNvPicPr>
            <a:picLocks noChangeAspect="1"/>
          </p:cNvPicPr>
          <p:nvPr/>
        </p:nvPicPr>
        <p:blipFill>
          <a:blip r:embed="rId4" cstate="print"/>
          <a:stretch>
            <a:fillRect/>
          </a:stretch>
        </p:blipFill>
        <p:spPr>
          <a:xfrm>
            <a:off x="4343400" y="4876800"/>
            <a:ext cx="2971800" cy="1287925"/>
          </a:xfrm>
          <a:prstGeom prst="rect">
            <a:avLst/>
          </a:prstGeom>
        </p:spPr>
      </p:pic>
      <p:sp>
        <p:nvSpPr>
          <p:cNvPr id="5" name="Rectangle 4"/>
          <p:cNvSpPr/>
          <p:nvPr/>
        </p:nvSpPr>
        <p:spPr>
          <a:xfrm>
            <a:off x="0" y="609600"/>
            <a:ext cx="4572000" cy="369332"/>
          </a:xfrm>
          <a:prstGeom prst="rect">
            <a:avLst/>
          </a:prstGeom>
        </p:spPr>
        <p:txBody>
          <a:bodyPr>
            <a:spAutoFit/>
          </a:bodyPr>
          <a:lstStyle/>
          <a:p>
            <a:pPr lvl="1"/>
            <a:r>
              <a:rPr lang="en-US" b="1" dirty="0" err="1"/>
              <a:t>Rangkaian</a:t>
            </a:r>
            <a:r>
              <a:rPr lang="en-US" b="1" dirty="0"/>
              <a:t> </a:t>
            </a:r>
            <a:r>
              <a:rPr lang="en-US" b="1" dirty="0" err="1"/>
              <a:t>Murni</a:t>
            </a:r>
            <a:r>
              <a:rPr lang="en-US" b="1" dirty="0"/>
              <a:t> </a:t>
            </a:r>
            <a:r>
              <a:rPr lang="en-US" b="1" dirty="0" err="1"/>
              <a:t>dan</a:t>
            </a:r>
            <a:r>
              <a:rPr lang="en-US" b="1" dirty="0"/>
              <a:t> </a:t>
            </a:r>
            <a:r>
              <a:rPr lang="en-US" b="1" dirty="0" err="1"/>
              <a:t>Kombinasi</a:t>
            </a:r>
            <a:endParaRPr lang="en-US" b="1" dirty="0"/>
          </a:p>
        </p:txBody>
      </p:sp>
      <p:sp>
        <p:nvSpPr>
          <p:cNvPr id="6" name="Rectangle 5"/>
          <p:cNvSpPr/>
          <p:nvPr/>
        </p:nvSpPr>
        <p:spPr>
          <a:xfrm>
            <a:off x="0" y="2819400"/>
            <a:ext cx="4572000" cy="369332"/>
          </a:xfrm>
          <a:prstGeom prst="rect">
            <a:avLst/>
          </a:prstGeom>
        </p:spPr>
        <p:txBody>
          <a:bodyPr>
            <a:spAutoFit/>
          </a:bodyPr>
          <a:lstStyle/>
          <a:p>
            <a:pPr lvl="1"/>
            <a:r>
              <a:rPr lang="en-US" b="1" dirty="0" err="1"/>
              <a:t>Rangkaian</a:t>
            </a:r>
            <a:r>
              <a:rPr lang="en-US" b="1" dirty="0"/>
              <a:t> </a:t>
            </a:r>
            <a:r>
              <a:rPr lang="en-US" b="1" dirty="0" err="1"/>
              <a:t>Resonansi</a:t>
            </a:r>
            <a:endParaRPr lang="en-US" b="1" dirty="0"/>
          </a:p>
        </p:txBody>
      </p:sp>
      <p:sp>
        <p:nvSpPr>
          <p:cNvPr id="7" name="Rectangle 6"/>
          <p:cNvSpPr/>
          <p:nvPr/>
        </p:nvSpPr>
        <p:spPr>
          <a:xfrm>
            <a:off x="0" y="4800600"/>
            <a:ext cx="4267200" cy="646331"/>
          </a:xfrm>
          <a:prstGeom prst="rect">
            <a:avLst/>
          </a:prstGeom>
        </p:spPr>
        <p:txBody>
          <a:bodyPr wrap="square">
            <a:spAutoFit/>
          </a:bodyPr>
          <a:lstStyle/>
          <a:p>
            <a:pPr lvl="1"/>
            <a:endParaRPr lang="en-US" b="1" dirty="0"/>
          </a:p>
          <a:p>
            <a:pPr lvl="1"/>
            <a:r>
              <a:rPr lang="en-US" b="1" dirty="0" err="1"/>
              <a:t>Daya</a:t>
            </a:r>
            <a:r>
              <a:rPr lang="en-US" b="1" dirty="0"/>
              <a:t> </a:t>
            </a:r>
            <a:r>
              <a:rPr lang="en-US" b="1" dirty="0" err="1"/>
              <a:t>pada</a:t>
            </a:r>
            <a:r>
              <a:rPr lang="en-US" b="1" dirty="0"/>
              <a:t> </a:t>
            </a:r>
            <a:r>
              <a:rPr lang="en-US" b="1" dirty="0" err="1"/>
              <a:t>Rangkaian</a:t>
            </a:r>
            <a:r>
              <a:rPr lang="en-US" b="1" dirty="0"/>
              <a:t> </a:t>
            </a:r>
            <a:r>
              <a:rPr lang="en-US" b="1" dirty="0" err="1"/>
              <a:t>Bolak-Balik</a:t>
            </a:r>
            <a:endParaRPr lang="en-US" b="1" dirty="0"/>
          </a:p>
        </p:txBody>
      </p:sp>
      <p:sp>
        <p:nvSpPr>
          <p:cNvPr id="8" name="Rectangle 7"/>
          <p:cNvSpPr/>
          <p:nvPr/>
        </p:nvSpPr>
        <p:spPr>
          <a:xfrm>
            <a:off x="381000" y="1143000"/>
            <a:ext cx="3733800" cy="369332"/>
          </a:xfrm>
          <a:prstGeom prst="rect">
            <a:avLst/>
          </a:prstGeom>
        </p:spPr>
        <p:txBody>
          <a:bodyPr wrap="square">
            <a:spAutoFit/>
          </a:bodyPr>
          <a:lstStyle/>
          <a:p>
            <a:pPr lvl="1"/>
            <a:r>
              <a:rPr lang="en-US" i="1" dirty="0"/>
              <a:t>Diagram </a:t>
            </a:r>
            <a:r>
              <a:rPr lang="en-US" i="1" dirty="0" err="1"/>
              <a:t>Fasor</a:t>
            </a:r>
            <a:r>
              <a:rPr lang="en-US" i="1" dirty="0"/>
              <a:t> </a:t>
            </a:r>
            <a:r>
              <a:rPr lang="en-US" i="1" dirty="0" err="1"/>
              <a:t>rangkaian</a:t>
            </a:r>
            <a:r>
              <a:rPr lang="en-US" i="1" dirty="0"/>
              <a:t> R-L-C</a:t>
            </a:r>
          </a:p>
        </p:txBody>
      </p:sp>
      <p:sp>
        <p:nvSpPr>
          <p:cNvPr id="9" name="Right Arrow 8">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1" name="TextBox 10"/>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2" name="Right Arrow 11">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9600"/>
            <a:ext cx="4572000" cy="368300"/>
          </a:xfrm>
          <a:prstGeom prst="rect">
            <a:avLst/>
          </a:prstGeom>
        </p:spPr>
        <p:txBody>
          <a:bodyPr>
            <a:spAutoFit/>
          </a:bodyPr>
          <a:lstStyle/>
          <a:p>
            <a:pPr lvl="1"/>
            <a:r>
              <a:rPr lang="en-US" b="1" dirty="0" err="1">
                <a:sym typeface="+mn-ea"/>
              </a:rPr>
              <a:t>Penerapan</a:t>
            </a:r>
            <a:r>
              <a:rPr lang="en-US" b="1" dirty="0">
                <a:sym typeface="+mn-ea"/>
              </a:rPr>
              <a:t> </a:t>
            </a:r>
            <a:r>
              <a:rPr lang="en-US" b="1" dirty="0" err="1">
                <a:sym typeface="+mn-ea"/>
              </a:rPr>
              <a:t>Rangkaian</a:t>
            </a:r>
            <a:r>
              <a:rPr lang="en-US" b="1" dirty="0">
                <a:sym typeface="+mn-ea"/>
              </a:rPr>
              <a:t> </a:t>
            </a:r>
            <a:r>
              <a:rPr lang="en-US" b="1" dirty="0" err="1">
                <a:sym typeface="+mn-ea"/>
              </a:rPr>
              <a:t>Listrik</a:t>
            </a:r>
            <a:r>
              <a:rPr lang="en-US" b="1" dirty="0">
                <a:sym typeface="+mn-ea"/>
              </a:rPr>
              <a:t> </a:t>
            </a:r>
            <a:r>
              <a:rPr lang="en-US" b="1" dirty="0" err="1">
                <a:sym typeface="+mn-ea"/>
              </a:rPr>
              <a:t>Bolak-Balik</a:t>
            </a:r>
            <a:endParaRPr lang="en-US" b="1" dirty="0"/>
          </a:p>
        </p:txBody>
      </p:sp>
      <p:sp>
        <p:nvSpPr>
          <p:cNvPr id="6" name="Rectangle 5"/>
          <p:cNvSpPr/>
          <p:nvPr/>
        </p:nvSpPr>
        <p:spPr>
          <a:xfrm>
            <a:off x="215900" y="1098550"/>
            <a:ext cx="7714615" cy="4523105"/>
          </a:xfrm>
          <a:prstGeom prst="rect">
            <a:avLst/>
          </a:prstGeom>
        </p:spPr>
        <p:txBody>
          <a:bodyPr wrap="square">
            <a:spAutoFit/>
          </a:bodyPr>
          <a:lstStyle/>
          <a:p>
            <a:pPr lvl="1"/>
            <a:r>
              <a:rPr lang="en-US" sz="1600" b="1"/>
              <a:t>a. Tuning</a:t>
            </a:r>
            <a:endParaRPr lang="en-US" sz="1600"/>
          </a:p>
          <a:p>
            <a:pPr lvl="1"/>
            <a:r>
              <a:rPr lang="en-US" sz="1600"/>
              <a:t>Tuning telah banyak dibahas pada subpokok bahasan sebelumnya. Kapasitor atau kondensator variabel menjadi komponen penting dalam rangkaian ini. Antena menerima sinyal dari stasiun transmitter dengan frekuensi bersesuaian dengan frekuensi yang dikeluarkan stasiun tersebut. Supaya stasiun receiver mampu menerjemahkan informasi dalam sinyal yang ditangkap, kondensator variabel harus diputar sehingga terjadi resonansi.</a:t>
            </a:r>
          </a:p>
          <a:p>
            <a:pPr lvl="1"/>
            <a:endParaRPr lang="en-US" sz="1600"/>
          </a:p>
          <a:p>
            <a:pPr lvl="1"/>
            <a:r>
              <a:rPr lang="en-US" sz="1600" b="1"/>
              <a:t>b. Filter</a:t>
            </a:r>
            <a:endParaRPr lang="en-US" sz="1600"/>
          </a:p>
          <a:p>
            <a:pPr lvl="1"/>
            <a:r>
              <a:rPr lang="en-US" sz="1600"/>
              <a:t>Filter adalah rangkaian penyaring frekuensi. Filter mampu meloloskan frekuensi tertentu dan memblokir frekuensi lain. Filter ada dua macam yaitu filter aktif dan pasif. Hal yang membedakan keduanya adalah filter pasif mampu melakukan</a:t>
            </a:r>
          </a:p>
          <a:p>
            <a:pPr lvl="1"/>
            <a:r>
              <a:rPr lang="en-US" sz="1600"/>
              <a:t>filter terhadap sinyal masukan sekaligus melakukan atenuasi atau penguatan terhadap sinyal output. Filter aktif memanfaatkan komponen aktif seperti transistor dan penguat operasional (Op-Amp). Sementara filter pasif hanya melakukan penyaringan tanpa memperkuat sinyal output. Filter pasif cenderung memperlemah sinyal masukan karena adanya energi yang terdisipasi saat proses filtering atau</a:t>
            </a:r>
          </a:p>
          <a:p>
            <a:pPr lvl="1"/>
            <a:r>
              <a:rPr lang="en-US" sz="1600"/>
              <a:t>penyaringan berlangsung.</a:t>
            </a:r>
          </a:p>
        </p:txBody>
      </p:sp>
      <p:sp>
        <p:nvSpPr>
          <p:cNvPr id="9" name="Right Arrow 8">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1" name="TextBox 10"/>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12" name="Right Arrow 11">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581025"/>
            <a:ext cx="1331262" cy="369332"/>
          </a:xfrm>
          <a:prstGeom prst="rect">
            <a:avLst/>
          </a:prstGeom>
          <a:noFill/>
        </p:spPr>
        <p:txBody>
          <a:bodyPr wrap="none" rtlCol="0">
            <a:spAutoFit/>
          </a:bodyPr>
          <a:lstStyle/>
          <a:p>
            <a:r>
              <a:rPr lang="en-US" b="1" dirty="0" err="1"/>
              <a:t>Contoh</a:t>
            </a:r>
            <a:r>
              <a:rPr lang="en-US" b="1" dirty="0"/>
              <a:t> </a:t>
            </a:r>
            <a:r>
              <a:rPr lang="en-US" b="1" dirty="0" err="1"/>
              <a:t>Soal</a:t>
            </a:r>
            <a:endParaRPr lang="en-US" b="1"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7" name="Picture 6"/>
          <p:cNvPicPr>
            <a:picLocks noChangeAspect="1"/>
          </p:cNvPicPr>
          <p:nvPr/>
        </p:nvPicPr>
        <p:blipFill>
          <a:blip r:embed="rId4" cstate="print"/>
          <a:stretch>
            <a:fillRect/>
          </a:stretch>
        </p:blipFill>
        <p:spPr>
          <a:xfrm>
            <a:off x="1019175" y="1114425"/>
            <a:ext cx="7105650" cy="4629150"/>
          </a:xfrm>
          <a:prstGeom prst="rect">
            <a:avLst/>
          </a:prstGeom>
        </p:spPr>
      </p:pic>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309531" y="2859472"/>
            <a:ext cx="8620188" cy="1077218"/>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sifat-sifat</a:t>
            </a:r>
            <a:r>
              <a:rPr lang="en-US" sz="1600" dirty="0"/>
              <a:t> </a:t>
            </a:r>
            <a:r>
              <a:rPr lang="en-US" sz="1600" dirty="0" err="1"/>
              <a:t>gelombang</a:t>
            </a:r>
            <a:r>
              <a:rPr lang="en-US" sz="1600" dirty="0"/>
              <a:t> </a:t>
            </a:r>
            <a:r>
              <a:rPr lang="en-US" sz="1600" dirty="0" err="1"/>
              <a:t>elektromagnetik</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id-ID" sz="1600" dirty="0"/>
              <a:t> </a:t>
            </a:r>
            <a:r>
              <a:rPr lang="en-US" sz="1600" dirty="0" err="1"/>
              <a:t>praktikum</a:t>
            </a:r>
            <a:r>
              <a:rPr lang="en-US" sz="1600" dirty="0"/>
              <a:t> </a:t>
            </a:r>
            <a:r>
              <a:rPr lang="en-US" sz="1600" dirty="0" err="1"/>
              <a:t>dan</a:t>
            </a:r>
            <a:r>
              <a:rPr lang="en-US" sz="1600" dirty="0"/>
              <a:t> </a:t>
            </a:r>
            <a:r>
              <a:rPr lang="en-US" sz="1600" dirty="0" err="1"/>
              <a:t>diskusi</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manfaat</a:t>
            </a:r>
            <a:r>
              <a:rPr lang="en-US" sz="1600" dirty="0"/>
              <a:t> </a:t>
            </a:r>
            <a:r>
              <a:rPr lang="en-US" sz="1600" dirty="0" err="1"/>
              <a:t>dan</a:t>
            </a:r>
            <a:r>
              <a:rPr lang="en-US" sz="1600" dirty="0"/>
              <a:t> </a:t>
            </a:r>
            <a:r>
              <a:rPr lang="en-US" sz="1600" dirty="0" err="1"/>
              <a:t>bahaya</a:t>
            </a:r>
            <a:r>
              <a:rPr lang="en-US" sz="1600" dirty="0"/>
              <a:t> </a:t>
            </a:r>
            <a:r>
              <a:rPr lang="en-US" sz="1600" dirty="0" err="1"/>
              <a:t>radiasi</a:t>
            </a:r>
            <a:r>
              <a:rPr lang="en-US" sz="1600" dirty="0"/>
              <a:t> </a:t>
            </a:r>
            <a:r>
              <a:rPr lang="en-US" sz="1600" dirty="0" err="1"/>
              <a:t>gelombang</a:t>
            </a:r>
            <a:r>
              <a:rPr lang="en-US" sz="1600" dirty="0"/>
              <a:t> </a:t>
            </a:r>
            <a:r>
              <a:rPr lang="en-US" sz="1600" dirty="0" err="1"/>
              <a:t>elektromagnetik</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id-ID" sz="1600" dirty="0"/>
              <a:t> </a:t>
            </a:r>
            <a:r>
              <a:rPr lang="en-US" sz="1600" dirty="0" err="1"/>
              <a:t>kegiatan</a:t>
            </a:r>
            <a:r>
              <a:rPr lang="en-US" sz="1600" dirty="0"/>
              <a:t> </a:t>
            </a:r>
            <a:r>
              <a:rPr lang="en-US" sz="1600" dirty="0" err="1"/>
              <a:t>praktikum</a:t>
            </a:r>
            <a:r>
              <a:rPr lang="en-US" sz="1600" dirty="0"/>
              <a:t> </a:t>
            </a:r>
            <a:r>
              <a:rPr lang="en-US" sz="1600" dirty="0" err="1"/>
              <a:t>dan</a:t>
            </a:r>
            <a:r>
              <a:rPr lang="en-US" sz="1600" dirty="0"/>
              <a:t> </a:t>
            </a:r>
            <a:r>
              <a:rPr lang="en-US" sz="1600" dirty="0" err="1"/>
              <a:t>diskusi</a:t>
            </a:r>
            <a:r>
              <a:rPr lang="en-US" sz="1600" dirty="0"/>
              <a:t>.</a:t>
            </a:r>
          </a:p>
        </p:txBody>
      </p:sp>
      <p:sp>
        <p:nvSpPr>
          <p:cNvPr id="8" name="Title 1"/>
          <p:cNvSpPr txBox="1"/>
          <p:nvPr/>
        </p:nvSpPr>
        <p:spPr>
          <a:xfrm>
            <a:off x="2057400" y="76200"/>
            <a:ext cx="5410200" cy="1447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dirty="0">
                <a:solidFill>
                  <a:schemeClr val="bg1"/>
                </a:solidFill>
                <a:latin typeface="+mj-lt"/>
                <a:ea typeface="+mj-ea"/>
                <a:cs typeface="+mj-cs"/>
              </a:rPr>
              <a:t>RADIASI GELOMBANG </a:t>
            </a:r>
          </a:p>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dirty="0">
                <a:solidFill>
                  <a:schemeClr val="bg1"/>
                </a:solidFill>
                <a:latin typeface="+mj-lt"/>
                <a:ea typeface="+mj-ea"/>
                <a:cs typeface="+mj-cs"/>
              </a:rPr>
              <a:t>ELEKTROMAGNETIK</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9" name="Picture 8" descr="bab6.jpg"/>
          <p:cNvPicPr>
            <a:picLocks noChangeAspect="1"/>
          </p:cNvPicPr>
          <p:nvPr/>
        </p:nvPicPr>
        <p:blipFill>
          <a:blip r:embed="rId2" cstate="print"/>
          <a:stretch>
            <a:fillRect/>
          </a:stretch>
        </p:blipFill>
        <p:spPr>
          <a:xfrm>
            <a:off x="5677929" y="-1"/>
            <a:ext cx="3466071" cy="2590801"/>
          </a:xfrm>
          <a:prstGeom prst="rect">
            <a:avLst/>
          </a:prstGeom>
        </p:spPr>
      </p:pic>
      <p:sp>
        <p:nvSpPr>
          <p:cNvPr id="10" name="Title 9"/>
          <p:cNvSpPr>
            <a:spLocks noGrp="1"/>
          </p:cNvSpPr>
          <p:nvPr>
            <p:ph type="title"/>
          </p:nvPr>
        </p:nvSpPr>
        <p:spPr>
          <a:xfrm>
            <a:off x="971600" y="476672"/>
            <a:ext cx="8229600" cy="1143000"/>
          </a:xfrm>
        </p:spPr>
        <p:txBody>
          <a:bodyPr>
            <a:normAutofit/>
          </a:bodyPr>
          <a:lstStyle/>
          <a:p>
            <a:r>
              <a:rPr lang="id-ID" sz="4400" dirty="0">
                <a:solidFill>
                  <a:schemeClr val="accent6"/>
                </a:solidFill>
              </a:rPr>
              <a:t>VI</a:t>
            </a:r>
          </a:p>
        </p:txBody>
      </p:sp>
      <p:sp>
        <p:nvSpPr>
          <p:cNvPr id="11"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2" name="Right Arrow 11">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noGrp="1"/>
          </p:cNvSpPr>
          <p:nvPr>
            <p:ph type="title" idx="4294967295"/>
          </p:nvPr>
        </p:nvSpPr>
        <p:spPr>
          <a:xfrm>
            <a:off x="250190" y="696278"/>
            <a:ext cx="7858760" cy="460375"/>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Radiasi</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Gelombang</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Elektromagnetik</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9" name="Content Placeholder 2"/>
          <p:cNvSpPr>
            <a:spLocks noGrp="1"/>
          </p:cNvSpPr>
          <p:nvPr>
            <p:ph idx="4294967295"/>
          </p:nvPr>
        </p:nvSpPr>
        <p:spPr>
          <a:xfrm>
            <a:off x="361950" y="1524000"/>
            <a:ext cx="8153400" cy="428625"/>
          </a:xfrm>
        </p:spPr>
        <p:txBody>
          <a:bodyPr>
            <a:normAutofit/>
          </a:bodyPr>
          <a:lstStyle/>
          <a:p>
            <a:r>
              <a:rPr lang="en-US" sz="2000" dirty="0" err="1"/>
              <a:t>Sifat</a:t>
            </a:r>
            <a:r>
              <a:rPr lang="en-US" sz="2000" dirty="0"/>
              <a:t>, </a:t>
            </a:r>
            <a:r>
              <a:rPr lang="en-US" sz="2000" dirty="0" err="1"/>
              <a:t>Manfaat</a:t>
            </a:r>
            <a:r>
              <a:rPr lang="en-US" sz="2000" dirty="0"/>
              <a:t>, </a:t>
            </a:r>
            <a:r>
              <a:rPr lang="en-US" sz="2000" dirty="0" err="1"/>
              <a:t>dan</a:t>
            </a:r>
            <a:r>
              <a:rPr lang="en-US" sz="2000" dirty="0"/>
              <a:t> </a:t>
            </a:r>
            <a:r>
              <a:rPr lang="en-US" sz="2000" dirty="0" err="1"/>
              <a:t>Bahaya</a:t>
            </a:r>
            <a:r>
              <a:rPr lang="en-US" sz="2000" dirty="0"/>
              <a:t> </a:t>
            </a:r>
            <a:r>
              <a:rPr lang="en-US" sz="2000" dirty="0" err="1"/>
              <a:t>Radiasi</a:t>
            </a:r>
            <a:r>
              <a:rPr lang="en-US" sz="2000" dirty="0"/>
              <a:t> </a:t>
            </a:r>
            <a:r>
              <a:rPr lang="en-US" sz="2000" dirty="0" err="1"/>
              <a:t>Gelombang</a:t>
            </a:r>
            <a:r>
              <a:rPr lang="en-US" sz="2000" dirty="0"/>
              <a:t> </a:t>
            </a:r>
            <a:r>
              <a:rPr lang="en-US" sz="2000" dirty="0" err="1"/>
              <a:t>Elektromagnetik</a:t>
            </a:r>
            <a:endParaRPr lang="en-US" sz="2000" dirty="0"/>
          </a:p>
        </p:txBody>
      </p:sp>
      <p:sp>
        <p:nvSpPr>
          <p:cNvPr id="13" name="TextBox 12"/>
          <p:cNvSpPr txBox="1"/>
          <p:nvPr/>
        </p:nvSpPr>
        <p:spPr>
          <a:xfrm>
            <a:off x="755650" y="2105025"/>
            <a:ext cx="7353295" cy="646331"/>
          </a:xfrm>
          <a:prstGeom prst="rect">
            <a:avLst/>
          </a:prstGeom>
          <a:noFill/>
        </p:spPr>
        <p:txBody>
          <a:bodyPr wrap="none" rtlCol="0">
            <a:spAutoFit/>
          </a:bodyPr>
          <a:lstStyle/>
          <a:p>
            <a:r>
              <a:rPr lang="en-US" dirty="0" err="1">
                <a:hlinkClick r:id="rId2" action="ppaction://hlinksldjump"/>
              </a:rPr>
              <a:t>Sifat</a:t>
            </a:r>
            <a:r>
              <a:rPr lang="en-US" dirty="0">
                <a:hlinkClick r:id="rId2" action="ppaction://hlinksldjump"/>
              </a:rPr>
              <a:t> </a:t>
            </a:r>
            <a:r>
              <a:rPr lang="en-US" dirty="0" err="1">
                <a:hlinkClick r:id="rId2" action="ppaction://hlinksldjump"/>
              </a:rPr>
              <a:t>Gelombang</a:t>
            </a:r>
            <a:r>
              <a:rPr lang="en-US" dirty="0">
                <a:hlinkClick r:id="rId2" action="ppaction://hlinksldjump"/>
              </a:rPr>
              <a:t> </a:t>
            </a:r>
            <a:r>
              <a:rPr lang="en-US" dirty="0" err="1">
                <a:hlinkClick r:id="rId2" action="ppaction://hlinksldjump"/>
              </a:rPr>
              <a:t>Elektromagnetik</a:t>
            </a:r>
            <a:r>
              <a:rPr lang="en-US" dirty="0">
                <a:hlinkClick r:id="rId2" action="ppaction://hlinksldjump"/>
              </a:rPr>
              <a:t>.</a:t>
            </a:r>
            <a:endParaRPr lang="en-US" dirty="0"/>
          </a:p>
          <a:p>
            <a:r>
              <a:rPr lang="en-US" dirty="0" err="1">
                <a:hlinkClick r:id="rId3" action="ppaction://hlinksldjump"/>
              </a:rPr>
              <a:t>Spektrum</a:t>
            </a:r>
            <a:r>
              <a:rPr lang="en-US" dirty="0">
                <a:hlinkClick r:id="rId3" action="ppaction://hlinksldjump"/>
              </a:rPr>
              <a:t> </a:t>
            </a:r>
            <a:r>
              <a:rPr lang="en-US" dirty="0" err="1">
                <a:hlinkClick r:id="rId3" action="ppaction://hlinksldjump"/>
              </a:rPr>
              <a:t>Gelombang</a:t>
            </a:r>
            <a:r>
              <a:rPr lang="en-US" dirty="0">
                <a:hlinkClick r:id="rId3" action="ppaction://hlinksldjump"/>
              </a:rPr>
              <a:t> </a:t>
            </a:r>
            <a:r>
              <a:rPr lang="en-US" dirty="0" err="1">
                <a:hlinkClick r:id="rId3" action="ppaction://hlinksldjump"/>
              </a:rPr>
              <a:t>Elektromagnetik</a:t>
            </a:r>
            <a:r>
              <a:rPr lang="en-US" dirty="0">
                <a:hlinkClick r:id="rId3" action="ppaction://hlinksldjump"/>
              </a:rPr>
              <a:t> </a:t>
            </a:r>
            <a:r>
              <a:rPr lang="en-US" dirty="0" err="1">
                <a:hlinkClick r:id="rId3" action="ppaction://hlinksldjump"/>
              </a:rPr>
              <a:t>serta</a:t>
            </a:r>
            <a:r>
              <a:rPr lang="en-US" dirty="0">
                <a:hlinkClick r:id="rId3" action="ppaction://hlinksldjump"/>
              </a:rPr>
              <a:t> </a:t>
            </a:r>
            <a:r>
              <a:rPr lang="en-US" dirty="0" err="1">
                <a:hlinkClick r:id="rId3" action="ppaction://hlinksldjump"/>
              </a:rPr>
              <a:t>Manfaat</a:t>
            </a:r>
            <a:r>
              <a:rPr lang="en-US" dirty="0">
                <a:hlinkClick r:id="rId3" action="ppaction://hlinksldjump"/>
              </a:rPr>
              <a:t> </a:t>
            </a:r>
            <a:r>
              <a:rPr lang="en-US" dirty="0" err="1">
                <a:hlinkClick r:id="rId3" action="ppaction://hlinksldjump"/>
              </a:rPr>
              <a:t>dan</a:t>
            </a:r>
            <a:r>
              <a:rPr lang="en-US" dirty="0">
                <a:hlinkClick r:id="rId3" action="ppaction://hlinksldjump"/>
              </a:rPr>
              <a:t> </a:t>
            </a:r>
            <a:r>
              <a:rPr lang="en-US" dirty="0" err="1">
                <a:hlinkClick r:id="rId3" action="ppaction://hlinksldjump"/>
              </a:rPr>
              <a:t>Bahayanya</a:t>
            </a:r>
            <a:r>
              <a:rPr lang="en-US" dirty="0">
                <a:hlinkClick r:id="rId3" action="ppaction://hlinksldjump"/>
              </a:rPr>
              <a:t>.</a:t>
            </a:r>
            <a:endParaRPr lang="en-US" dirty="0"/>
          </a:p>
        </p:txBody>
      </p:sp>
      <p:sp>
        <p:nvSpPr>
          <p:cNvPr id="5" name="Right Arrow 4">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6" name="TextBox 5"/>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7" name="TextBox 6"/>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8" name="Right Arrow 7">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2.jpg"/>
          <p:cNvPicPr>
            <a:picLocks noChangeAspect="1"/>
          </p:cNvPicPr>
          <p:nvPr/>
        </p:nvPicPr>
        <p:blipFill>
          <a:blip r:embed="rId2" cstate="print"/>
          <a:stretch>
            <a:fillRect/>
          </a:stretch>
        </p:blipFill>
        <p:spPr>
          <a:xfrm>
            <a:off x="1" y="2247289"/>
            <a:ext cx="9143998" cy="2363422"/>
          </a:xfrm>
          <a:prstGeom prst="rect">
            <a:avLst/>
          </a:prstGeom>
        </p:spPr>
      </p:pic>
      <p:sp>
        <p:nvSpPr>
          <p:cNvPr id="3" name="TextBox 2"/>
          <p:cNvSpPr txBox="1"/>
          <p:nvPr/>
        </p:nvSpPr>
        <p:spPr>
          <a:xfrm>
            <a:off x="2819400" y="1447800"/>
            <a:ext cx="3387274" cy="369332"/>
          </a:xfrm>
          <a:prstGeom prst="rect">
            <a:avLst/>
          </a:prstGeom>
          <a:noFill/>
        </p:spPr>
        <p:txBody>
          <a:bodyPr wrap="none" rtlCol="0">
            <a:spAutoFit/>
          </a:bodyPr>
          <a:lstStyle/>
          <a:p>
            <a:r>
              <a:rPr lang="en-US" b="1" dirty="0" err="1"/>
              <a:t>Sifat</a:t>
            </a:r>
            <a:r>
              <a:rPr lang="en-US" b="1" dirty="0"/>
              <a:t> </a:t>
            </a:r>
            <a:r>
              <a:rPr lang="en-US" b="1" dirty="0" err="1"/>
              <a:t>Gelombang</a:t>
            </a:r>
            <a:r>
              <a:rPr lang="en-US" b="1" dirty="0"/>
              <a:t> </a:t>
            </a:r>
            <a:r>
              <a:rPr lang="en-US" b="1" dirty="0" err="1"/>
              <a:t>Elektromagnetik</a:t>
            </a:r>
            <a:endParaRPr lang="en-US" b="1"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b1.jpg"/>
          <p:cNvPicPr>
            <a:picLocks noChangeAspect="1"/>
          </p:cNvPicPr>
          <p:nvPr/>
        </p:nvPicPr>
        <p:blipFill>
          <a:blip r:embed="rId2" cstate="print"/>
          <a:stretch>
            <a:fillRect/>
          </a:stretch>
        </p:blipFill>
        <p:spPr>
          <a:xfrm>
            <a:off x="5182565" y="0"/>
            <a:ext cx="3961435" cy="2621050"/>
          </a:xfrm>
          <a:prstGeom prst="rect">
            <a:avLst/>
          </a:prstGeom>
        </p:spPr>
      </p:pic>
      <p:sp>
        <p:nvSpPr>
          <p:cNvPr id="2" name="Title 1"/>
          <p:cNvSpPr>
            <a:spLocks noGrp="1"/>
          </p:cNvSpPr>
          <p:nvPr>
            <p:ph type="title"/>
          </p:nvPr>
        </p:nvSpPr>
        <p:spPr/>
        <p:txBody>
          <a:bodyPr>
            <a:normAutofit/>
          </a:bodyPr>
          <a:lstStyle/>
          <a:p>
            <a:r>
              <a:rPr lang="en-US" dirty="0"/>
              <a:t>RANGKAIAN</a:t>
            </a:r>
            <a:br>
              <a:rPr lang="id-ID" dirty="0"/>
            </a:br>
            <a:r>
              <a:rPr lang="en-US" dirty="0"/>
              <a:t>SEARAH</a:t>
            </a:r>
          </a:p>
        </p:txBody>
      </p:sp>
      <p:sp>
        <p:nvSpPr>
          <p:cNvPr id="4" name="TextBox 3"/>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313055" y="2821940"/>
            <a:ext cx="8517255" cy="2308324"/>
          </a:xfrm>
          <a:prstGeom prst="rect">
            <a:avLst/>
          </a:prstGeom>
          <a:noFill/>
        </p:spPr>
        <p:txBody>
          <a:bodyPr wrap="square" rtlCol="0">
            <a:spAutoFit/>
          </a:bodyPr>
          <a:lstStyle/>
          <a:p>
            <a:pPr marL="355600" indent="-355600" algn="l"/>
            <a:r>
              <a:rPr lang="en-US" sz="1600" dirty="0">
                <a:latin typeface="Arial" panose="020B0604020202020204" pitchFamily="34" charset="0"/>
                <a:cs typeface="Arial" panose="020B0604020202020204" pitchFamily="34" charset="0"/>
              </a:rPr>
              <a:t>1. </a:t>
            </a:r>
            <a:r>
              <a:rPr lang="id-ID"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Peserta</a:t>
            </a:r>
            <a:r>
              <a:rPr lang="en-US" sz="1600" dirty="0">
                <a:latin typeface="Arial" panose="020B0604020202020204" pitchFamily="34" charset="0"/>
                <a:cs typeface="Arial" panose="020B0604020202020204" pitchFamily="34" charset="0"/>
              </a:rPr>
              <a:t> didik mampu menggunakan voltmeter dan amperemeter untuk menentukan nilai tegangan dan arus </a:t>
            </a:r>
            <a:r>
              <a:rPr lang="en-US" sz="1600" dirty="0" err="1">
                <a:latin typeface="Arial" panose="020B0604020202020204" pitchFamily="34" charset="0"/>
                <a:cs typeface="Arial" panose="020B0604020202020204" pitchFamily="34" charset="0"/>
              </a:rPr>
              <a:t>dengan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benar</a:t>
            </a:r>
            <a:r>
              <a:rPr lang="id-ID"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setelah</a:t>
            </a:r>
            <a:r>
              <a:rPr lang="en-US" sz="1600" dirty="0">
                <a:latin typeface="Arial" panose="020B0604020202020204" pitchFamily="34" charset="0"/>
                <a:cs typeface="Arial" panose="020B0604020202020204" pitchFamily="34" charset="0"/>
              </a:rPr>
              <a:t> mempelajari hukum Ohm.</a:t>
            </a:r>
          </a:p>
          <a:p>
            <a:pPr marL="355600" indent="-355600" algn="l"/>
            <a:r>
              <a:rPr lang="en-US" sz="1600" dirty="0">
                <a:latin typeface="Arial" panose="020B0604020202020204" pitchFamily="34" charset="0"/>
                <a:cs typeface="Arial" panose="020B0604020202020204" pitchFamily="34" charset="0"/>
              </a:rPr>
              <a:t>2. </a:t>
            </a:r>
            <a:r>
              <a:rPr lang="id-ID"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Peserta</a:t>
            </a:r>
            <a:r>
              <a:rPr lang="en-US" sz="1600" dirty="0">
                <a:latin typeface="Arial" panose="020B0604020202020204" pitchFamily="34" charset="0"/>
                <a:cs typeface="Arial" panose="020B0604020202020204" pitchFamily="34" charset="0"/>
              </a:rPr>
              <a:t> didik mampu mengevaluasi karakteristik dan prinsip kerja peralatan listrik searah dengan benar </a:t>
            </a:r>
            <a:r>
              <a:rPr lang="en-US" sz="1600" dirty="0" err="1">
                <a:latin typeface="Arial" panose="020B0604020202020204" pitchFamily="34" charset="0"/>
                <a:cs typeface="Arial" panose="020B0604020202020204" pitchFamily="34" charset="0"/>
              </a:rPr>
              <a:t>setelah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mempelajari</a:t>
            </a:r>
            <a:r>
              <a:rPr lang="id-ID"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materi</a:t>
            </a:r>
            <a:r>
              <a:rPr lang="en-US" sz="1600" dirty="0">
                <a:latin typeface="Arial" panose="020B0604020202020204" pitchFamily="34" charset="0"/>
                <a:cs typeface="Arial" panose="020B0604020202020204" pitchFamily="34" charset="0"/>
              </a:rPr>
              <a:t> rangkaian elektronik.</a:t>
            </a:r>
          </a:p>
          <a:p>
            <a:pPr marL="355600" indent="-355600" algn="l"/>
            <a:r>
              <a:rPr lang="en-US" sz="1600" dirty="0">
                <a:latin typeface="Arial" panose="020B0604020202020204" pitchFamily="34" charset="0"/>
                <a:cs typeface="Arial" panose="020B0604020202020204" pitchFamily="34" charset="0"/>
              </a:rPr>
              <a:t>3. </a:t>
            </a:r>
            <a:r>
              <a:rPr lang="id-ID"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Peserta</a:t>
            </a:r>
            <a:r>
              <a:rPr lang="en-US" sz="1600" dirty="0">
                <a:latin typeface="Arial" panose="020B0604020202020204" pitchFamily="34" charset="0"/>
                <a:cs typeface="Arial" panose="020B0604020202020204" pitchFamily="34" charset="0"/>
              </a:rPr>
              <a:t> didik mampu menerapkan hukum Ohm dan hukum Kirchhoff dalam pemecahan masalah listrik searah </a:t>
            </a:r>
            <a:r>
              <a:rPr lang="en-US" sz="1600" dirty="0" err="1">
                <a:latin typeface="Arial" panose="020B0604020202020204" pitchFamily="34" charset="0"/>
                <a:cs typeface="Arial" panose="020B0604020202020204" pitchFamily="34" charset="0"/>
              </a:rPr>
              <a:t>dengan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bena</a:t>
            </a:r>
            <a:r>
              <a:rPr lang="id-ID" sz="1600" dirty="0">
                <a:latin typeface="Arial" panose="020B0604020202020204" pitchFamily="34" charset="0"/>
                <a:cs typeface="Arial" panose="020B0604020202020204" pitchFamily="34" charset="0"/>
              </a:rPr>
              <a:t>r </a:t>
            </a:r>
            <a:r>
              <a:rPr lang="en-US" sz="1600" dirty="0" err="1">
                <a:latin typeface="Arial" panose="020B0604020202020204" pitchFamily="34" charset="0"/>
                <a:cs typeface="Arial" panose="020B0604020202020204" pitchFamily="34" charset="0"/>
              </a:rPr>
              <a:t>setelah</a:t>
            </a:r>
            <a:r>
              <a:rPr lang="en-US" sz="1600" dirty="0">
                <a:latin typeface="Arial" panose="020B0604020202020204" pitchFamily="34" charset="0"/>
                <a:cs typeface="Arial" panose="020B0604020202020204" pitchFamily="34" charset="0"/>
              </a:rPr>
              <a:t> berdiskusi tentang hukum Ohm dan hukum Kirchhoff.</a:t>
            </a:r>
          </a:p>
          <a:p>
            <a:pPr marL="355600" indent="-355600" algn="l"/>
            <a:r>
              <a:rPr lang="en-US" sz="1600" dirty="0">
                <a:latin typeface="Arial" panose="020B0604020202020204" pitchFamily="34" charset="0"/>
                <a:cs typeface="Arial" panose="020B0604020202020204" pitchFamily="34" charset="0"/>
              </a:rPr>
              <a:t>4. </a:t>
            </a:r>
            <a:r>
              <a:rPr lang="id-ID"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Peserta</a:t>
            </a:r>
            <a:r>
              <a:rPr lang="en-US" sz="1600" dirty="0">
                <a:latin typeface="Arial" panose="020B0604020202020204" pitchFamily="34" charset="0"/>
                <a:cs typeface="Arial" panose="020B0604020202020204" pitchFamily="34" charset="0"/>
              </a:rPr>
              <a:t> didik mampu menghitung energi dan daya listrik dengan benar setelah berdiskusi tentang aplikasi listrik searah.</a:t>
            </a:r>
          </a:p>
        </p:txBody>
      </p:sp>
      <p:sp>
        <p:nvSpPr>
          <p:cNvPr id="6" name="Title 1"/>
          <p:cNvSpPr txBox="1"/>
          <p:nvPr/>
        </p:nvSpPr>
        <p:spPr bwMode="auto">
          <a:xfrm>
            <a:off x="1066800" y="533400"/>
            <a:ext cx="609600" cy="1143000"/>
          </a:xfrm>
          <a:prstGeom prst="rect">
            <a:avLst/>
          </a:prstGeom>
          <a:noFill/>
          <a:ln w="9525">
            <a:noFill/>
            <a:miter lim="800000"/>
          </a:ln>
        </p:spPr>
        <p:txBody>
          <a:bodyPr vert="horz" wrap="square" lIns="91440" tIns="45720" rIns="91440" bIns="45720" numCol="1" anchor="ctr" anchorCtr="0" compatLnSpc="1">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accent6"/>
                </a:solidFill>
                <a:effectLst/>
                <a:uLnTx/>
                <a:uFillTx/>
                <a:latin typeface="+mj-lt"/>
                <a:ea typeface="+mj-ea"/>
                <a:cs typeface="+mj-cs"/>
              </a:rPr>
              <a:t>I</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jpg"/>
          <p:cNvPicPr>
            <a:picLocks noChangeAspect="1"/>
          </p:cNvPicPr>
          <p:nvPr/>
        </p:nvPicPr>
        <p:blipFill>
          <a:blip r:embed="rId2" cstate="print"/>
          <a:stretch>
            <a:fillRect/>
          </a:stretch>
        </p:blipFill>
        <p:spPr>
          <a:xfrm>
            <a:off x="2524125" y="628650"/>
            <a:ext cx="4095750" cy="5600700"/>
          </a:xfrm>
          <a:prstGeom prst="rect">
            <a:avLst/>
          </a:prstGeom>
        </p:spPr>
      </p:pic>
      <p:sp>
        <p:nvSpPr>
          <p:cNvPr id="5" name="TextBox 4"/>
          <p:cNvSpPr txBox="1"/>
          <p:nvPr/>
        </p:nvSpPr>
        <p:spPr>
          <a:xfrm>
            <a:off x="304800" y="838200"/>
            <a:ext cx="2960298" cy="646331"/>
          </a:xfrm>
          <a:prstGeom prst="rect">
            <a:avLst/>
          </a:prstGeom>
          <a:noFill/>
        </p:spPr>
        <p:txBody>
          <a:bodyPr wrap="none" rtlCol="0">
            <a:spAutoFit/>
          </a:bodyPr>
          <a:lstStyle/>
          <a:p>
            <a:r>
              <a:rPr lang="en-US" b="1" dirty="0" err="1"/>
              <a:t>Spektrum</a:t>
            </a:r>
            <a:endParaRPr lang="en-US" b="1" dirty="0"/>
          </a:p>
          <a:p>
            <a:r>
              <a:rPr lang="en-US" b="1" dirty="0" err="1"/>
              <a:t>Gelombang</a:t>
            </a:r>
            <a:r>
              <a:rPr lang="en-US" b="1" dirty="0"/>
              <a:t> </a:t>
            </a:r>
            <a:r>
              <a:rPr lang="en-US" b="1" dirty="0" err="1"/>
              <a:t>Elektromagnetik</a:t>
            </a:r>
            <a:endParaRPr lang="en-US" b="1"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6" name="TextBox 5"/>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7" name="TextBox 6"/>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09245" y="2819400"/>
            <a:ext cx="8503920" cy="1323439"/>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fenomena</a:t>
            </a:r>
            <a:r>
              <a:rPr lang="en-US" sz="1600" dirty="0"/>
              <a:t> </a:t>
            </a:r>
            <a:r>
              <a:rPr lang="en-US" sz="1600" dirty="0" err="1"/>
              <a:t>perubahan</a:t>
            </a:r>
            <a:r>
              <a:rPr lang="en-US" sz="1600" dirty="0"/>
              <a:t> </a:t>
            </a:r>
            <a:r>
              <a:rPr lang="en-US" sz="1600" dirty="0" err="1"/>
              <a:t>panjang</a:t>
            </a:r>
            <a:r>
              <a:rPr lang="en-US" sz="1600" dirty="0"/>
              <a:t>, </a:t>
            </a:r>
            <a:r>
              <a:rPr lang="en-US" sz="1600" dirty="0" err="1"/>
              <a:t>waktu</a:t>
            </a:r>
            <a:r>
              <a:rPr lang="en-US" sz="1600" dirty="0"/>
              <a:t>, </a:t>
            </a:r>
            <a:r>
              <a:rPr lang="en-US" sz="1600" dirty="0" err="1"/>
              <a:t>dan</a:t>
            </a:r>
            <a:r>
              <a:rPr lang="en-US" sz="1600" dirty="0"/>
              <a:t> </a:t>
            </a:r>
            <a:r>
              <a:rPr lang="en-US" sz="1600" dirty="0" err="1"/>
              <a:t>massa</a:t>
            </a:r>
            <a:r>
              <a:rPr lang="en-US" sz="1600" dirty="0"/>
              <a:t> </a:t>
            </a:r>
            <a:r>
              <a:rPr lang="en-US" sz="1600" dirty="0" err="1"/>
              <a:t>dikaitkan</a:t>
            </a:r>
            <a:r>
              <a:rPr lang="en-US" sz="1600" dirty="0"/>
              <a:t> </a:t>
            </a:r>
            <a:r>
              <a:rPr lang="en-US" sz="1600" dirty="0" err="1"/>
              <a:t>dengan</a:t>
            </a:r>
            <a:r>
              <a:rPr lang="en-US" sz="1600" dirty="0"/>
              <a:t> </a:t>
            </a:r>
            <a:r>
              <a:rPr lang="en-US" sz="1600" dirty="0" err="1"/>
              <a:t>kerangka</a:t>
            </a:r>
            <a:r>
              <a:rPr lang="en-US" sz="1600" dirty="0"/>
              <a:t> </a:t>
            </a:r>
            <a:r>
              <a:rPr lang="en-US" sz="1600" dirty="0" err="1"/>
              <a:t>acuan</a:t>
            </a:r>
            <a:r>
              <a:rPr lang="en-US" sz="1600" dirty="0"/>
              <a:t> </a:t>
            </a:r>
            <a:r>
              <a:rPr lang="en-US" sz="1600" dirty="0" err="1"/>
              <a:t>dan</a:t>
            </a:r>
            <a:r>
              <a:rPr lang="id-ID" sz="1600" dirty="0"/>
              <a:t> </a:t>
            </a:r>
            <a:r>
              <a:rPr lang="en-US" sz="1600" dirty="0" err="1"/>
              <a:t>kesetaraan</a:t>
            </a:r>
            <a:r>
              <a:rPr lang="en-US" sz="1600" dirty="0"/>
              <a:t> </a:t>
            </a:r>
            <a:r>
              <a:rPr lang="en-US" sz="1600" dirty="0" err="1"/>
              <a:t>massa</a:t>
            </a:r>
            <a:r>
              <a:rPr lang="en-US" sz="1600" dirty="0"/>
              <a:t> </a:t>
            </a:r>
            <a:r>
              <a:rPr lang="en-US" sz="1600" dirty="0" err="1"/>
              <a:t>dengan</a:t>
            </a:r>
            <a:r>
              <a:rPr lang="en-US" sz="1600" dirty="0"/>
              <a:t> </a:t>
            </a:r>
            <a:r>
              <a:rPr lang="en-US" sz="1600" dirty="0" err="1"/>
              <a:t>energi</a:t>
            </a:r>
            <a:r>
              <a:rPr lang="en-US" sz="1600" dirty="0"/>
              <a:t> </a:t>
            </a:r>
            <a:r>
              <a:rPr lang="en-US" sz="1600" dirty="0" err="1"/>
              <a:t>dalam</a:t>
            </a:r>
            <a:r>
              <a:rPr lang="en-US" sz="1600" dirty="0"/>
              <a:t> </a:t>
            </a:r>
            <a:r>
              <a:rPr lang="en-US" sz="1600" dirty="0" err="1"/>
              <a:t>teori</a:t>
            </a:r>
            <a:r>
              <a:rPr lang="en-US" sz="1600" dirty="0"/>
              <a:t> </a:t>
            </a:r>
            <a:r>
              <a:rPr lang="en-US" sz="1600" dirty="0" err="1"/>
              <a:t>relativitas</a:t>
            </a:r>
            <a:r>
              <a:rPr lang="en-US" sz="1600" dirty="0"/>
              <a:t> </a:t>
            </a:r>
            <a:r>
              <a:rPr lang="en-US" sz="1600" dirty="0" err="1"/>
              <a:t>khusus</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dan</a:t>
            </a:r>
            <a:r>
              <a:rPr lang="en-US" sz="1600" dirty="0"/>
              <a:t> </a:t>
            </a:r>
            <a:r>
              <a:rPr lang="en-US" sz="1600" dirty="0" err="1"/>
              <a:t>diskusi</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mempresentasikan</a:t>
            </a:r>
            <a:r>
              <a:rPr lang="en-US" sz="1600" dirty="0"/>
              <a:t> </a:t>
            </a:r>
            <a:r>
              <a:rPr lang="en-US" sz="1600" dirty="0" err="1"/>
              <a:t>konsep</a:t>
            </a:r>
            <a:r>
              <a:rPr lang="en-US" sz="1600" dirty="0"/>
              <a:t> </a:t>
            </a:r>
            <a:r>
              <a:rPr lang="en-US" sz="1600" dirty="0" err="1"/>
              <a:t>relativitas</a:t>
            </a:r>
            <a:r>
              <a:rPr lang="en-US" sz="1600" dirty="0"/>
              <a:t> </a:t>
            </a:r>
            <a:r>
              <a:rPr lang="en-US" sz="1600" dirty="0" err="1"/>
              <a:t>tentang</a:t>
            </a:r>
            <a:r>
              <a:rPr lang="en-US" sz="1600" dirty="0"/>
              <a:t> </a:t>
            </a:r>
            <a:r>
              <a:rPr lang="en-US" sz="1600" dirty="0" err="1"/>
              <a:t>panjang</a:t>
            </a:r>
            <a:r>
              <a:rPr lang="en-US" sz="1600" dirty="0"/>
              <a:t>, </a:t>
            </a:r>
            <a:r>
              <a:rPr lang="en-US" sz="1600" dirty="0" err="1"/>
              <a:t>waktu</a:t>
            </a:r>
            <a:r>
              <a:rPr lang="en-US" sz="1600" dirty="0"/>
              <a:t>, </a:t>
            </a:r>
            <a:r>
              <a:rPr lang="en-US" sz="1600" dirty="0" err="1"/>
              <a:t>massa</a:t>
            </a:r>
            <a:r>
              <a:rPr lang="en-US" sz="1600" dirty="0"/>
              <a:t>, </a:t>
            </a:r>
            <a:r>
              <a:rPr lang="en-US" sz="1600" dirty="0" err="1"/>
              <a:t>dan</a:t>
            </a:r>
            <a:r>
              <a:rPr lang="en-US" sz="1600" dirty="0"/>
              <a:t> </a:t>
            </a:r>
            <a:r>
              <a:rPr lang="en-US" sz="1600" dirty="0" err="1"/>
              <a:t>kesetaraan</a:t>
            </a:r>
            <a:r>
              <a:rPr lang="en-US" sz="1600" dirty="0"/>
              <a:t> </a:t>
            </a:r>
            <a:r>
              <a:rPr lang="en-US" sz="1600" dirty="0" err="1"/>
              <a:t>massa</a:t>
            </a:r>
            <a:r>
              <a:rPr lang="en-US" sz="1600" dirty="0"/>
              <a:t> </a:t>
            </a:r>
            <a:r>
              <a:rPr lang="en-US" sz="1600" dirty="0" err="1"/>
              <a:t>dengan</a:t>
            </a:r>
            <a:r>
              <a:rPr lang="id-ID" sz="1600" dirty="0"/>
              <a:t> </a:t>
            </a:r>
            <a:r>
              <a:rPr lang="en-US" sz="1600" dirty="0" err="1"/>
              <a:t>energi</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dan</a:t>
            </a:r>
            <a:r>
              <a:rPr lang="en-US" sz="1600" dirty="0"/>
              <a:t> </a:t>
            </a:r>
            <a:r>
              <a:rPr lang="en-US" sz="1600" dirty="0" err="1"/>
              <a:t>diskusi</a:t>
            </a:r>
            <a:r>
              <a:rPr lang="en-US" sz="1600" dirty="0"/>
              <a:t>.</a:t>
            </a:r>
          </a:p>
        </p:txBody>
      </p:sp>
      <p:sp>
        <p:nvSpPr>
          <p:cNvPr id="6" name="Title 1"/>
          <p:cNvSpPr txBox="1"/>
          <p:nvPr/>
        </p:nvSpPr>
        <p:spPr>
          <a:xfrm>
            <a:off x="2133600" y="533400"/>
            <a:ext cx="5410200" cy="7620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noProof="0" dirty="0">
                <a:solidFill>
                  <a:schemeClr val="bg1"/>
                </a:solidFill>
                <a:latin typeface="+mj-lt"/>
                <a:ea typeface="+mj-ea"/>
                <a:cs typeface="+mj-cs"/>
              </a:rPr>
              <a:t>RELATIVITAS</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7" name="Picture 6" descr="bab7.jpg"/>
          <p:cNvPicPr>
            <a:picLocks noChangeAspect="1"/>
          </p:cNvPicPr>
          <p:nvPr/>
        </p:nvPicPr>
        <p:blipFill>
          <a:blip r:embed="rId2" cstate="print"/>
          <a:stretch>
            <a:fillRect/>
          </a:stretch>
        </p:blipFill>
        <p:spPr>
          <a:xfrm>
            <a:off x="5497348" y="0"/>
            <a:ext cx="3635703" cy="2725816"/>
          </a:xfrm>
          <a:prstGeom prst="rect">
            <a:avLst/>
          </a:prstGeom>
        </p:spPr>
      </p:pic>
      <p:sp>
        <p:nvSpPr>
          <p:cNvPr id="8" name="Title 7"/>
          <p:cNvSpPr>
            <a:spLocks noGrp="1"/>
          </p:cNvSpPr>
          <p:nvPr>
            <p:ph type="title"/>
          </p:nvPr>
        </p:nvSpPr>
        <p:spPr>
          <a:xfrm>
            <a:off x="914400" y="476672"/>
            <a:ext cx="8229600" cy="1143000"/>
          </a:xfrm>
        </p:spPr>
        <p:txBody>
          <a:bodyPr>
            <a:normAutofit/>
          </a:bodyPr>
          <a:lstStyle/>
          <a:p>
            <a:r>
              <a:rPr lang="id-ID" sz="4400" dirty="0">
                <a:solidFill>
                  <a:schemeClr val="accent6"/>
                </a:solidFill>
              </a:rPr>
              <a:t>VII</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txBox="1">
            <a:spLocks noGrp="1"/>
          </p:cNvSpPr>
          <p:nvPr>
            <p:ph type="title" idx="4294967295"/>
          </p:nvPr>
        </p:nvSpPr>
        <p:spPr>
          <a:xfrm>
            <a:off x="0" y="6096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Relativitas</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13" name="TextBox 12"/>
          <p:cNvSpPr txBox="1"/>
          <p:nvPr/>
        </p:nvSpPr>
        <p:spPr>
          <a:xfrm>
            <a:off x="914400" y="1600200"/>
            <a:ext cx="4388766" cy="1200329"/>
          </a:xfrm>
          <a:prstGeom prst="rect">
            <a:avLst/>
          </a:prstGeom>
          <a:noFill/>
        </p:spPr>
        <p:txBody>
          <a:bodyPr wrap="none" rtlCol="0">
            <a:spAutoFit/>
          </a:bodyPr>
          <a:lstStyle/>
          <a:p>
            <a:r>
              <a:rPr lang="en-US" dirty="0" err="1">
                <a:hlinkClick r:id="rId2" action="ppaction://hlinksldjump"/>
              </a:rPr>
              <a:t>Relativitas</a:t>
            </a:r>
            <a:r>
              <a:rPr lang="en-US" dirty="0">
                <a:hlinkClick r:id="rId2" action="ppaction://hlinksldjump"/>
              </a:rPr>
              <a:t> Newton</a:t>
            </a:r>
            <a:endParaRPr lang="en-US" dirty="0"/>
          </a:p>
          <a:p>
            <a:r>
              <a:rPr lang="en-US" dirty="0" err="1">
                <a:hlinkClick r:id="rId3" action="ppaction://hlinksldjump"/>
              </a:rPr>
              <a:t>Transformasi</a:t>
            </a:r>
            <a:r>
              <a:rPr lang="en-US" dirty="0">
                <a:hlinkClick r:id="rId3" action="ppaction://hlinksldjump"/>
              </a:rPr>
              <a:t> Galileo</a:t>
            </a:r>
            <a:endParaRPr lang="en-US" dirty="0"/>
          </a:p>
          <a:p>
            <a:r>
              <a:rPr lang="en-US" dirty="0" err="1">
                <a:hlinkClick r:id="rId4" action="ppaction://hlinksldjump"/>
              </a:rPr>
              <a:t>Percobaan</a:t>
            </a:r>
            <a:r>
              <a:rPr lang="en-US" dirty="0">
                <a:hlinkClick r:id="rId4" action="ppaction://hlinksldjump"/>
              </a:rPr>
              <a:t> Michelson-Morley</a:t>
            </a:r>
            <a:endParaRPr lang="en-US" dirty="0"/>
          </a:p>
          <a:p>
            <a:r>
              <a:rPr lang="en-US" dirty="0" err="1">
                <a:hlinkClick r:id="rId5" action="ppaction://hlinksldjump"/>
              </a:rPr>
              <a:t>Postulat</a:t>
            </a:r>
            <a:r>
              <a:rPr lang="en-US" dirty="0">
                <a:hlinkClick r:id="rId5" action="ppaction://hlinksldjump"/>
              </a:rPr>
              <a:t> Einstein </a:t>
            </a:r>
            <a:r>
              <a:rPr lang="en-US" dirty="0" err="1">
                <a:hlinkClick r:id="rId5" action="ppaction://hlinksldjump"/>
              </a:rPr>
              <a:t>dan</a:t>
            </a:r>
            <a:r>
              <a:rPr lang="en-US" dirty="0">
                <a:hlinkClick r:id="rId5" action="ppaction://hlinksldjump"/>
              </a:rPr>
              <a:t> </a:t>
            </a:r>
            <a:r>
              <a:rPr lang="en-US" dirty="0" err="1">
                <a:hlinkClick r:id="rId5" action="ppaction://hlinksldjump"/>
              </a:rPr>
              <a:t>Teori</a:t>
            </a:r>
            <a:r>
              <a:rPr lang="en-US" dirty="0">
                <a:hlinkClick r:id="rId5" action="ppaction://hlinksldjump"/>
              </a:rPr>
              <a:t> </a:t>
            </a:r>
            <a:r>
              <a:rPr lang="en-US" dirty="0" err="1">
                <a:hlinkClick r:id="rId5" action="ppaction://hlinksldjump"/>
              </a:rPr>
              <a:t>Relativitas</a:t>
            </a:r>
            <a:r>
              <a:rPr lang="en-US" dirty="0">
                <a:hlinkClick r:id="rId5" action="ppaction://hlinksldjump"/>
              </a:rPr>
              <a:t> </a:t>
            </a:r>
            <a:r>
              <a:rPr lang="en-US" dirty="0" err="1">
                <a:hlinkClick r:id="rId5" action="ppaction://hlinksldjump"/>
              </a:rPr>
              <a:t>Khusus</a:t>
            </a:r>
            <a:endParaRPr lang="en-US" dirty="0"/>
          </a:p>
        </p:txBody>
      </p:sp>
      <p:sp>
        <p:nvSpPr>
          <p:cNvPr id="14" name="TextBox 13"/>
          <p:cNvSpPr txBox="1"/>
          <p:nvPr/>
        </p:nvSpPr>
        <p:spPr>
          <a:xfrm>
            <a:off x="914400" y="3352800"/>
            <a:ext cx="3768276" cy="1477328"/>
          </a:xfrm>
          <a:prstGeom prst="rect">
            <a:avLst/>
          </a:prstGeom>
          <a:noFill/>
        </p:spPr>
        <p:txBody>
          <a:bodyPr wrap="none" rtlCol="0">
            <a:spAutoFit/>
          </a:bodyPr>
          <a:lstStyle/>
          <a:p>
            <a:r>
              <a:rPr lang="en-US" dirty="0" err="1">
                <a:hlinkClick r:id="rId6" action="ppaction://hlinksldjump"/>
              </a:rPr>
              <a:t>Transformasi</a:t>
            </a:r>
            <a:r>
              <a:rPr lang="en-US" dirty="0">
                <a:hlinkClick r:id="rId6" action="ppaction://hlinksldjump"/>
              </a:rPr>
              <a:t> Lorentz </a:t>
            </a:r>
            <a:r>
              <a:rPr lang="en-US" dirty="0" err="1">
                <a:hlinkClick r:id="rId6" action="ppaction://hlinksldjump"/>
              </a:rPr>
              <a:t>untuk</a:t>
            </a:r>
            <a:r>
              <a:rPr lang="en-US" dirty="0">
                <a:hlinkClick r:id="rId6" action="ppaction://hlinksldjump"/>
              </a:rPr>
              <a:t> </a:t>
            </a:r>
            <a:r>
              <a:rPr lang="en-US" dirty="0" err="1">
                <a:hlinkClick r:id="rId6" action="ppaction://hlinksldjump"/>
              </a:rPr>
              <a:t>Kecepatan</a:t>
            </a:r>
            <a:endParaRPr lang="en-US" dirty="0">
              <a:hlinkClick r:id="rId6" action="ppaction://hlinksldjump"/>
            </a:endParaRPr>
          </a:p>
          <a:p>
            <a:r>
              <a:rPr lang="en-US" dirty="0" err="1">
                <a:hlinkClick r:id="rId6" action="ppaction://hlinksldjump"/>
              </a:rPr>
              <a:t>Penjumlahan</a:t>
            </a:r>
            <a:r>
              <a:rPr lang="en-US" dirty="0">
                <a:hlinkClick r:id="rId6" action="ppaction://hlinksldjump"/>
              </a:rPr>
              <a:t> </a:t>
            </a:r>
            <a:r>
              <a:rPr lang="en-US" dirty="0" err="1">
                <a:hlinkClick r:id="rId6" action="ppaction://hlinksldjump"/>
              </a:rPr>
              <a:t>Kecepatan</a:t>
            </a:r>
            <a:r>
              <a:rPr lang="en-US" dirty="0">
                <a:hlinkClick r:id="rId6" action="ppaction://hlinksldjump"/>
              </a:rPr>
              <a:t> </a:t>
            </a:r>
            <a:r>
              <a:rPr lang="en-US" dirty="0" err="1">
                <a:hlinkClick r:id="rId6" action="ppaction://hlinksldjump"/>
              </a:rPr>
              <a:t>Relativistik</a:t>
            </a:r>
            <a:endParaRPr lang="en-US" dirty="0"/>
          </a:p>
          <a:p>
            <a:r>
              <a:rPr lang="en-US" dirty="0" err="1">
                <a:hlinkClick r:id="rId7" action="ppaction://hlinksldjump"/>
              </a:rPr>
              <a:t>Panjang</a:t>
            </a:r>
            <a:r>
              <a:rPr lang="en-US" dirty="0">
                <a:hlinkClick r:id="rId7" action="ppaction://hlinksldjump"/>
              </a:rPr>
              <a:t> </a:t>
            </a:r>
            <a:r>
              <a:rPr lang="en-US" dirty="0" err="1">
                <a:hlinkClick r:id="rId7" action="ppaction://hlinksldjump"/>
              </a:rPr>
              <a:t>Relativistik</a:t>
            </a:r>
            <a:endParaRPr lang="en-US" dirty="0">
              <a:hlinkClick r:id="rId7" action="ppaction://hlinksldjump"/>
            </a:endParaRPr>
          </a:p>
          <a:p>
            <a:r>
              <a:rPr lang="en-US" dirty="0" err="1">
                <a:hlinkClick r:id="rId7" action="ppaction://hlinksldjump"/>
              </a:rPr>
              <a:t>Waktu</a:t>
            </a:r>
            <a:r>
              <a:rPr lang="en-US" dirty="0">
                <a:hlinkClick r:id="rId7" action="ppaction://hlinksldjump"/>
              </a:rPr>
              <a:t> </a:t>
            </a:r>
            <a:r>
              <a:rPr lang="en-US" dirty="0" err="1">
                <a:hlinkClick r:id="rId7" action="ppaction://hlinksldjump"/>
              </a:rPr>
              <a:t>Relativistik</a:t>
            </a:r>
            <a:endParaRPr lang="en-US" dirty="0"/>
          </a:p>
          <a:p>
            <a:r>
              <a:rPr lang="en-US" dirty="0" err="1">
                <a:hlinkClick r:id="rId8" action="ppaction://hlinksldjump"/>
              </a:rPr>
              <a:t>Paradoks</a:t>
            </a:r>
            <a:r>
              <a:rPr lang="en-US" dirty="0">
                <a:hlinkClick r:id="rId8" action="ppaction://hlinksldjump"/>
              </a:rPr>
              <a:t> </a:t>
            </a:r>
            <a:r>
              <a:rPr lang="en-US" dirty="0" err="1">
                <a:hlinkClick r:id="rId8" action="ppaction://hlinksldjump"/>
              </a:rPr>
              <a:t>Kembar</a:t>
            </a:r>
            <a:endParaRPr lang="en-US" dirty="0"/>
          </a:p>
        </p:txBody>
      </p:sp>
      <p:sp>
        <p:nvSpPr>
          <p:cNvPr id="15" name="TextBox 14"/>
          <p:cNvSpPr txBox="1"/>
          <p:nvPr/>
        </p:nvSpPr>
        <p:spPr>
          <a:xfrm>
            <a:off x="1066800" y="5334000"/>
            <a:ext cx="2365135" cy="923330"/>
          </a:xfrm>
          <a:prstGeom prst="rect">
            <a:avLst/>
          </a:prstGeom>
          <a:noFill/>
        </p:spPr>
        <p:txBody>
          <a:bodyPr wrap="none" rtlCol="0">
            <a:spAutoFit/>
          </a:bodyPr>
          <a:lstStyle/>
          <a:p>
            <a:r>
              <a:rPr lang="en-US" dirty="0">
                <a:hlinkClick r:id="rId9" action="ppaction://hlinksldjump"/>
              </a:rPr>
              <a:t>Massa </a:t>
            </a:r>
            <a:r>
              <a:rPr lang="en-US" dirty="0" err="1">
                <a:hlinkClick r:id="rId9" action="ppaction://hlinksldjump"/>
              </a:rPr>
              <a:t>Relativistik</a:t>
            </a:r>
            <a:endParaRPr lang="en-US" dirty="0">
              <a:hlinkClick r:id="rId9" action="ppaction://hlinksldjump"/>
            </a:endParaRPr>
          </a:p>
          <a:p>
            <a:r>
              <a:rPr lang="en-US" dirty="0">
                <a:hlinkClick r:id="rId9" action="ppaction://hlinksldjump"/>
              </a:rPr>
              <a:t>Momentum </a:t>
            </a:r>
            <a:r>
              <a:rPr lang="en-US" dirty="0" err="1">
                <a:hlinkClick r:id="rId9" action="ppaction://hlinksldjump"/>
              </a:rPr>
              <a:t>Relativistik</a:t>
            </a:r>
            <a:endParaRPr lang="en-US" dirty="0">
              <a:hlinkClick r:id="rId9" action="ppaction://hlinksldjump"/>
            </a:endParaRPr>
          </a:p>
          <a:p>
            <a:r>
              <a:rPr lang="en-US" dirty="0" err="1">
                <a:hlinkClick r:id="rId9" action="ppaction://hlinksldjump"/>
              </a:rPr>
              <a:t>Energi</a:t>
            </a:r>
            <a:r>
              <a:rPr lang="en-US" dirty="0">
                <a:hlinkClick r:id="rId9" action="ppaction://hlinksldjump"/>
              </a:rPr>
              <a:t> </a:t>
            </a:r>
            <a:r>
              <a:rPr lang="en-US" dirty="0" err="1">
                <a:hlinkClick r:id="rId9" action="ppaction://hlinksldjump"/>
              </a:rPr>
              <a:t>Relativistik</a:t>
            </a:r>
            <a:endParaRPr lang="en-US" dirty="0"/>
          </a:p>
        </p:txBody>
      </p:sp>
      <p:sp>
        <p:nvSpPr>
          <p:cNvPr id="16" name="Content Placeholder 2"/>
          <p:cNvSpPr txBox="1"/>
          <p:nvPr/>
        </p:nvSpPr>
        <p:spPr>
          <a:xfrm>
            <a:off x="457200" y="28956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Transformasi</a:t>
            </a:r>
            <a:r>
              <a:rPr lang="en-US" sz="2400" dirty="0"/>
              <a:t> Lorentz</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Content Placeholder 2"/>
          <p:cNvSpPr txBox="1"/>
          <p:nvPr/>
        </p:nvSpPr>
        <p:spPr>
          <a:xfrm>
            <a:off x="381000" y="48768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sv-SE" sz="2400" dirty="0"/>
              <a:t>Massa, Momentum, dan Energi Relativistik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ight Arrow 8">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10" action="ppaction://hlinksldjump"/>
              </a:rPr>
              <a:t>Kembali ke daftar isi</a:t>
            </a:r>
            <a:endParaRPr lang="en-US" sz="1200" dirty="0">
              <a:solidFill>
                <a:srgbClr val="92D050"/>
              </a:solidFill>
            </a:endParaRPr>
          </a:p>
        </p:txBody>
      </p:sp>
      <p:sp>
        <p:nvSpPr>
          <p:cNvPr id="18" name="TextBox 17"/>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11" action="ppaction://hlinksldjump"/>
              </a:rPr>
              <a:t>Kembali ke awal bab</a:t>
            </a:r>
            <a:endParaRPr lang="en-US" sz="1200" dirty="0">
              <a:solidFill>
                <a:srgbClr val="92D050"/>
              </a:solidFill>
            </a:endParaRPr>
          </a:p>
        </p:txBody>
      </p:sp>
      <p:sp>
        <p:nvSpPr>
          <p:cNvPr id="19" name="Content Placeholder 2"/>
          <p:cNvSpPr txBox="1"/>
          <p:nvPr/>
        </p:nvSpPr>
        <p:spPr>
          <a:xfrm>
            <a:off x="457200" y="11430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Konsep</a:t>
            </a:r>
            <a:r>
              <a:rPr lang="en-US" sz="2400" dirty="0"/>
              <a:t> </a:t>
            </a:r>
            <a:r>
              <a:rPr lang="en-US" sz="2400" dirty="0" err="1"/>
              <a:t>Relativitas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0" name="Right Arrow 1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4.jpg"/>
          <p:cNvPicPr>
            <a:picLocks noChangeAspect="1"/>
          </p:cNvPicPr>
          <p:nvPr/>
        </p:nvPicPr>
        <p:blipFill>
          <a:blip r:embed="rId2" cstate="print"/>
          <a:stretch>
            <a:fillRect/>
          </a:stretch>
        </p:blipFill>
        <p:spPr>
          <a:xfrm>
            <a:off x="0" y="1391668"/>
            <a:ext cx="9143999" cy="4074664"/>
          </a:xfrm>
          <a:prstGeom prst="rect">
            <a:avLst/>
          </a:prstGeom>
        </p:spPr>
      </p:pic>
      <p:sp>
        <p:nvSpPr>
          <p:cNvPr id="3" name="Rectangle 2"/>
          <p:cNvSpPr/>
          <p:nvPr/>
        </p:nvSpPr>
        <p:spPr>
          <a:xfrm>
            <a:off x="0" y="914400"/>
            <a:ext cx="4572000" cy="369332"/>
          </a:xfrm>
          <a:prstGeom prst="rect">
            <a:avLst/>
          </a:prstGeom>
        </p:spPr>
        <p:txBody>
          <a:bodyPr>
            <a:spAutoFit/>
          </a:bodyPr>
          <a:lstStyle/>
          <a:p>
            <a:r>
              <a:rPr lang="en-US" b="1" dirty="0" err="1"/>
              <a:t>Relativitas</a:t>
            </a:r>
            <a:r>
              <a:rPr lang="en-US" b="1" dirty="0"/>
              <a:t> Newton</a:t>
            </a:r>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jpg"/>
          <p:cNvPicPr>
            <a:picLocks noChangeAspect="1"/>
          </p:cNvPicPr>
          <p:nvPr/>
        </p:nvPicPr>
        <p:blipFill>
          <a:blip r:embed="rId2" cstate="print"/>
          <a:stretch>
            <a:fillRect/>
          </a:stretch>
        </p:blipFill>
        <p:spPr>
          <a:xfrm>
            <a:off x="0" y="1348383"/>
            <a:ext cx="9143999" cy="4161234"/>
          </a:xfrm>
          <a:prstGeom prst="rect">
            <a:avLst/>
          </a:prstGeom>
        </p:spPr>
      </p:pic>
      <p:sp>
        <p:nvSpPr>
          <p:cNvPr id="3" name="Rectangle 2"/>
          <p:cNvSpPr/>
          <p:nvPr/>
        </p:nvSpPr>
        <p:spPr>
          <a:xfrm>
            <a:off x="0" y="762000"/>
            <a:ext cx="4572000" cy="369332"/>
          </a:xfrm>
          <a:prstGeom prst="rect">
            <a:avLst/>
          </a:prstGeom>
        </p:spPr>
        <p:txBody>
          <a:bodyPr>
            <a:spAutoFit/>
          </a:bodyPr>
          <a:lstStyle/>
          <a:p>
            <a:r>
              <a:rPr lang="en-US" b="1" dirty="0" err="1"/>
              <a:t>Transformasi</a:t>
            </a:r>
            <a:r>
              <a:rPr lang="en-US" b="1" dirty="0"/>
              <a:t> Galileo</a:t>
            </a:r>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6.jpg"/>
          <p:cNvPicPr>
            <a:picLocks noChangeAspect="1"/>
          </p:cNvPicPr>
          <p:nvPr/>
        </p:nvPicPr>
        <p:blipFill>
          <a:blip r:embed="rId2" cstate="print"/>
          <a:stretch>
            <a:fillRect/>
          </a:stretch>
        </p:blipFill>
        <p:spPr>
          <a:xfrm>
            <a:off x="0" y="1635094"/>
            <a:ext cx="9143999" cy="3587812"/>
          </a:xfrm>
          <a:prstGeom prst="rect">
            <a:avLst/>
          </a:prstGeom>
        </p:spPr>
      </p:pic>
      <p:sp>
        <p:nvSpPr>
          <p:cNvPr id="3" name="Rectangle 2"/>
          <p:cNvSpPr/>
          <p:nvPr/>
        </p:nvSpPr>
        <p:spPr>
          <a:xfrm>
            <a:off x="0" y="990600"/>
            <a:ext cx="4572000" cy="369332"/>
          </a:xfrm>
          <a:prstGeom prst="rect">
            <a:avLst/>
          </a:prstGeom>
        </p:spPr>
        <p:txBody>
          <a:bodyPr>
            <a:spAutoFit/>
          </a:bodyPr>
          <a:lstStyle/>
          <a:p>
            <a:r>
              <a:rPr lang="en-US" b="1" dirty="0" err="1"/>
              <a:t>Percobaan</a:t>
            </a:r>
            <a:r>
              <a:rPr lang="en-US" b="1" dirty="0"/>
              <a:t> Michelson-Morley</a:t>
            </a:r>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jpg"/>
          <p:cNvPicPr>
            <a:picLocks noChangeAspect="1"/>
          </p:cNvPicPr>
          <p:nvPr/>
        </p:nvPicPr>
        <p:blipFill>
          <a:blip r:embed="rId2" cstate="print"/>
          <a:stretch>
            <a:fillRect/>
          </a:stretch>
        </p:blipFill>
        <p:spPr>
          <a:xfrm>
            <a:off x="619623" y="1857364"/>
            <a:ext cx="7810029" cy="2747973"/>
          </a:xfrm>
          <a:prstGeom prst="rect">
            <a:avLst/>
          </a:prstGeom>
        </p:spPr>
      </p:pic>
      <p:sp>
        <p:nvSpPr>
          <p:cNvPr id="3" name="Rectangle 2"/>
          <p:cNvSpPr/>
          <p:nvPr/>
        </p:nvSpPr>
        <p:spPr>
          <a:xfrm>
            <a:off x="2667000" y="1219200"/>
            <a:ext cx="4572000" cy="369332"/>
          </a:xfrm>
          <a:prstGeom prst="rect">
            <a:avLst/>
          </a:prstGeom>
        </p:spPr>
        <p:txBody>
          <a:bodyPr>
            <a:spAutoFit/>
          </a:bodyPr>
          <a:lstStyle/>
          <a:p>
            <a:r>
              <a:rPr lang="en-US" b="1" dirty="0" err="1"/>
              <a:t>Postulat</a:t>
            </a:r>
            <a:r>
              <a:rPr lang="en-US" b="1" dirty="0"/>
              <a:t> Einstein </a:t>
            </a:r>
            <a:r>
              <a:rPr lang="en-US" b="1" dirty="0" err="1"/>
              <a:t>dan</a:t>
            </a:r>
            <a:r>
              <a:rPr lang="en-US" b="1" dirty="0"/>
              <a:t> </a:t>
            </a:r>
            <a:r>
              <a:rPr lang="en-US" b="1" dirty="0" err="1"/>
              <a:t>Teori</a:t>
            </a:r>
            <a:r>
              <a:rPr lang="en-US" b="1" dirty="0"/>
              <a:t> </a:t>
            </a:r>
            <a:r>
              <a:rPr lang="en-US" b="1" dirty="0" err="1"/>
              <a:t>Relativitas</a:t>
            </a:r>
            <a:r>
              <a:rPr lang="en-US" b="1" dirty="0"/>
              <a:t> </a:t>
            </a:r>
            <a:r>
              <a:rPr lang="en-US" b="1" dirty="0" err="1"/>
              <a:t>Khusus</a:t>
            </a:r>
            <a:endParaRPr lang="en-US" b="1"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jpg"/>
          <p:cNvPicPr>
            <a:picLocks noChangeAspect="1"/>
          </p:cNvPicPr>
          <p:nvPr/>
        </p:nvPicPr>
        <p:blipFill>
          <a:blip r:embed="rId2" cstate="print"/>
          <a:stretch>
            <a:fillRect/>
          </a:stretch>
        </p:blipFill>
        <p:spPr>
          <a:xfrm>
            <a:off x="947737" y="676275"/>
            <a:ext cx="7248525" cy="5505450"/>
          </a:xfrm>
          <a:prstGeom prst="rect">
            <a:avLst/>
          </a:prstGeom>
        </p:spPr>
      </p:pic>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9.jpg"/>
          <p:cNvPicPr>
            <a:picLocks noChangeAspect="1"/>
          </p:cNvPicPr>
          <p:nvPr/>
        </p:nvPicPr>
        <p:blipFill>
          <a:blip r:embed="rId2" cstate="print"/>
          <a:stretch>
            <a:fillRect/>
          </a:stretch>
        </p:blipFill>
        <p:spPr>
          <a:xfrm>
            <a:off x="185737" y="685800"/>
            <a:ext cx="8772525" cy="2828925"/>
          </a:xfrm>
          <a:prstGeom prst="rect">
            <a:avLst/>
          </a:prstGeom>
        </p:spPr>
      </p:pic>
      <p:pic>
        <p:nvPicPr>
          <p:cNvPr id="3" name="Picture 2" descr="61.jpg"/>
          <p:cNvPicPr>
            <a:picLocks noChangeAspect="1"/>
          </p:cNvPicPr>
          <p:nvPr/>
        </p:nvPicPr>
        <p:blipFill>
          <a:blip r:embed="rId3" cstate="print"/>
          <a:stretch>
            <a:fillRect/>
          </a:stretch>
        </p:blipFill>
        <p:spPr>
          <a:xfrm>
            <a:off x="0" y="3429000"/>
            <a:ext cx="9143999" cy="2842551"/>
          </a:xfrm>
          <a:prstGeom prst="rect">
            <a:avLst/>
          </a:prstGeom>
        </p:spPr>
      </p:pic>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0.jpg"/>
          <p:cNvPicPr>
            <a:picLocks noChangeAspect="1"/>
          </p:cNvPicPr>
          <p:nvPr/>
        </p:nvPicPr>
        <p:blipFill>
          <a:blip r:embed="rId2" cstate="print"/>
          <a:stretch>
            <a:fillRect/>
          </a:stretch>
        </p:blipFill>
        <p:spPr>
          <a:xfrm>
            <a:off x="2076450" y="1062037"/>
            <a:ext cx="4991100" cy="4733925"/>
          </a:xfrm>
          <a:prstGeom prst="rect">
            <a:avLst/>
          </a:prstGeom>
        </p:spPr>
      </p:pic>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0" y="955675"/>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Rangkaian</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Searah</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6" name="TextBox 5"/>
          <p:cNvSpPr txBox="1"/>
          <p:nvPr/>
        </p:nvSpPr>
        <p:spPr>
          <a:xfrm>
            <a:off x="762000" y="2057400"/>
            <a:ext cx="4054315" cy="923330"/>
          </a:xfrm>
          <a:prstGeom prst="rect">
            <a:avLst/>
          </a:prstGeom>
          <a:noFill/>
        </p:spPr>
        <p:txBody>
          <a:bodyPr wrap="none" rtlCol="0">
            <a:spAutoFit/>
          </a:bodyPr>
          <a:lstStyle/>
          <a:p>
            <a:r>
              <a:rPr lang="en-US" dirty="0" err="1">
                <a:hlinkClick r:id="rId2" action="ppaction://hlinksldjump"/>
              </a:rPr>
              <a:t>Pengukuran</a:t>
            </a:r>
            <a:r>
              <a:rPr lang="en-US" dirty="0">
                <a:hlinkClick r:id="rId2" action="ppaction://hlinksldjump"/>
              </a:rPr>
              <a:t> </a:t>
            </a:r>
            <a:r>
              <a:rPr lang="en-US" dirty="0" err="1">
                <a:hlinkClick r:id="rId2" action="ppaction://hlinksldjump"/>
              </a:rPr>
              <a:t>Arus</a:t>
            </a:r>
            <a:r>
              <a:rPr lang="en-US" dirty="0">
                <a:hlinkClick r:id="rId2" action="ppaction://hlinksldjump"/>
              </a:rPr>
              <a:t> </a:t>
            </a:r>
            <a:r>
              <a:rPr lang="en-US" dirty="0" err="1">
                <a:hlinkClick r:id="rId2" action="ppaction://hlinksldjump"/>
              </a:rPr>
              <a:t>dan</a:t>
            </a:r>
            <a:r>
              <a:rPr lang="en-US" dirty="0">
                <a:hlinkClick r:id="rId2" action="ppaction://hlinksldjump"/>
              </a:rPr>
              <a:t> </a:t>
            </a:r>
            <a:r>
              <a:rPr lang="en-US" dirty="0" err="1">
                <a:hlinkClick r:id="rId2" action="ppaction://hlinksldjump"/>
              </a:rPr>
              <a:t>Tegangan</a:t>
            </a:r>
            <a:r>
              <a:rPr lang="en-US" dirty="0">
                <a:hlinkClick r:id="rId2" action="ppaction://hlinksldjump"/>
              </a:rPr>
              <a:t> </a:t>
            </a:r>
            <a:r>
              <a:rPr lang="en-US" dirty="0" err="1">
                <a:hlinkClick r:id="rId2" action="ppaction://hlinksldjump"/>
              </a:rPr>
              <a:t>Listrik</a:t>
            </a:r>
            <a:endParaRPr lang="en-US" dirty="0">
              <a:hlinkClick r:id="rId2" action="ppaction://hlinksldjump"/>
            </a:endParaRPr>
          </a:p>
          <a:p>
            <a:r>
              <a:rPr lang="en-US" dirty="0" err="1">
                <a:hlinkClick r:id="rId2" action="ppaction://hlinksldjump"/>
              </a:rPr>
              <a:t>Hubungan</a:t>
            </a:r>
            <a:r>
              <a:rPr lang="en-US" dirty="0">
                <a:hlinkClick r:id="rId2" action="ppaction://hlinksldjump"/>
              </a:rPr>
              <a:t> </a:t>
            </a:r>
            <a:r>
              <a:rPr lang="en-US" dirty="0" err="1">
                <a:hlinkClick r:id="rId2" action="ppaction://hlinksldjump"/>
              </a:rPr>
              <a:t>Kuat</a:t>
            </a:r>
            <a:r>
              <a:rPr lang="en-US" dirty="0">
                <a:hlinkClick r:id="rId2" action="ppaction://hlinksldjump"/>
              </a:rPr>
              <a:t> </a:t>
            </a:r>
            <a:r>
              <a:rPr lang="en-US" dirty="0" err="1">
                <a:hlinkClick r:id="rId2" action="ppaction://hlinksldjump"/>
              </a:rPr>
              <a:t>Arus</a:t>
            </a:r>
            <a:r>
              <a:rPr lang="en-US" dirty="0">
                <a:hlinkClick r:id="rId2" action="ppaction://hlinksldjump"/>
              </a:rPr>
              <a:t> </a:t>
            </a:r>
            <a:r>
              <a:rPr lang="en-US" dirty="0" err="1">
                <a:hlinkClick r:id="rId2" action="ppaction://hlinksldjump"/>
              </a:rPr>
              <a:t>dan</a:t>
            </a:r>
            <a:r>
              <a:rPr lang="en-US" dirty="0">
                <a:hlinkClick r:id="rId2" action="ppaction://hlinksldjump"/>
              </a:rPr>
              <a:t> </a:t>
            </a:r>
            <a:r>
              <a:rPr lang="en-US" dirty="0" err="1">
                <a:hlinkClick r:id="rId2" action="ppaction://hlinksldjump"/>
              </a:rPr>
              <a:t>Tegangan</a:t>
            </a:r>
            <a:r>
              <a:rPr lang="en-US" dirty="0">
                <a:hlinkClick r:id="rId2" action="ppaction://hlinksldjump"/>
              </a:rPr>
              <a:t> </a:t>
            </a:r>
            <a:r>
              <a:rPr lang="en-US" dirty="0" err="1">
                <a:hlinkClick r:id="rId2" action="ppaction://hlinksldjump"/>
              </a:rPr>
              <a:t>Listrik</a:t>
            </a:r>
            <a:endParaRPr lang="en-US" dirty="0">
              <a:hlinkClick r:id="rId2" action="ppaction://hlinksldjump"/>
            </a:endParaRPr>
          </a:p>
          <a:p>
            <a:r>
              <a:rPr lang="en-US" dirty="0" err="1">
                <a:hlinkClick r:id="rId2" action="ppaction://hlinksldjump"/>
              </a:rPr>
              <a:t>Hambatan</a:t>
            </a:r>
            <a:r>
              <a:rPr lang="en-US" dirty="0">
                <a:hlinkClick r:id="rId2" action="ppaction://hlinksldjump"/>
              </a:rPr>
              <a:t> </a:t>
            </a:r>
            <a:r>
              <a:rPr lang="en-US" dirty="0" err="1">
                <a:hlinkClick r:id="rId2" action="ppaction://hlinksldjump"/>
              </a:rPr>
              <a:t>Listrik</a:t>
            </a:r>
            <a:endParaRPr lang="en-US" dirty="0"/>
          </a:p>
        </p:txBody>
      </p:sp>
      <p:sp>
        <p:nvSpPr>
          <p:cNvPr id="7" name="TextBox 6"/>
          <p:cNvSpPr txBox="1"/>
          <p:nvPr/>
        </p:nvSpPr>
        <p:spPr>
          <a:xfrm>
            <a:off x="762000" y="3733800"/>
            <a:ext cx="3322384" cy="646331"/>
          </a:xfrm>
          <a:prstGeom prst="rect">
            <a:avLst/>
          </a:prstGeom>
          <a:noFill/>
        </p:spPr>
        <p:txBody>
          <a:bodyPr wrap="none" rtlCol="0">
            <a:spAutoFit/>
          </a:bodyPr>
          <a:lstStyle/>
          <a:p>
            <a:r>
              <a:rPr lang="en-US" dirty="0" err="1">
                <a:hlinkClick r:id="rId3" action="ppaction://hlinksldjump"/>
              </a:rPr>
              <a:t>Rangkaian</a:t>
            </a:r>
            <a:r>
              <a:rPr lang="en-US" dirty="0">
                <a:hlinkClick r:id="rId3" action="ppaction://hlinksldjump"/>
              </a:rPr>
              <a:t> </a:t>
            </a:r>
            <a:r>
              <a:rPr lang="en-US" dirty="0" err="1">
                <a:hlinkClick r:id="rId3" action="ppaction://hlinksldjump"/>
              </a:rPr>
              <a:t>Komponen</a:t>
            </a:r>
            <a:r>
              <a:rPr lang="en-US" dirty="0">
                <a:hlinkClick r:id="rId3" action="ppaction://hlinksldjump"/>
              </a:rPr>
              <a:t> </a:t>
            </a:r>
            <a:r>
              <a:rPr lang="en-US" dirty="0" err="1">
                <a:hlinkClick r:id="rId3" action="ppaction://hlinksldjump"/>
              </a:rPr>
              <a:t>Elektronika</a:t>
            </a:r>
            <a:endParaRPr lang="en-US" dirty="0"/>
          </a:p>
          <a:p>
            <a:r>
              <a:rPr lang="en-US" dirty="0" err="1">
                <a:hlinkClick r:id="rId4" action="ppaction://hlinksldjump"/>
              </a:rPr>
              <a:t>Hukum</a:t>
            </a:r>
            <a:r>
              <a:rPr lang="en-US" dirty="0">
                <a:hlinkClick r:id="rId4" action="ppaction://hlinksldjump"/>
              </a:rPr>
              <a:t> Kirchhoff</a:t>
            </a:r>
            <a:endParaRPr lang="en-US" dirty="0"/>
          </a:p>
        </p:txBody>
      </p:sp>
      <p:sp>
        <p:nvSpPr>
          <p:cNvPr id="8" name="TextBox 7"/>
          <p:cNvSpPr txBox="1"/>
          <p:nvPr/>
        </p:nvSpPr>
        <p:spPr>
          <a:xfrm>
            <a:off x="762000" y="5105400"/>
            <a:ext cx="2160271" cy="923330"/>
          </a:xfrm>
          <a:prstGeom prst="rect">
            <a:avLst/>
          </a:prstGeom>
          <a:noFill/>
        </p:spPr>
        <p:txBody>
          <a:bodyPr wrap="none" rtlCol="0">
            <a:spAutoFit/>
          </a:bodyPr>
          <a:lstStyle/>
          <a:p>
            <a:r>
              <a:rPr lang="en-US" dirty="0" err="1">
                <a:hlinkClick r:id="rId5" action="ppaction://hlinksldjump"/>
              </a:rPr>
              <a:t>Energi</a:t>
            </a:r>
            <a:r>
              <a:rPr lang="en-US" dirty="0">
                <a:hlinkClick r:id="rId5" action="ppaction://hlinksldjump"/>
              </a:rPr>
              <a:t> </a:t>
            </a:r>
            <a:r>
              <a:rPr lang="en-US" dirty="0" err="1">
                <a:hlinkClick r:id="rId5" action="ppaction://hlinksldjump"/>
              </a:rPr>
              <a:t>Listrik</a:t>
            </a:r>
            <a:endParaRPr lang="en-US" dirty="0">
              <a:hlinkClick r:id="rId5" action="ppaction://hlinksldjump"/>
            </a:endParaRPr>
          </a:p>
          <a:p>
            <a:r>
              <a:rPr lang="en-US" dirty="0" err="1">
                <a:hlinkClick r:id="rId5" action="ppaction://hlinksldjump"/>
              </a:rPr>
              <a:t>Daya</a:t>
            </a:r>
            <a:r>
              <a:rPr lang="en-US" dirty="0">
                <a:hlinkClick r:id="rId5" action="ppaction://hlinksldjump"/>
              </a:rPr>
              <a:t> </a:t>
            </a:r>
            <a:r>
              <a:rPr lang="en-US" dirty="0" err="1">
                <a:hlinkClick r:id="rId5" action="ppaction://hlinksldjump"/>
              </a:rPr>
              <a:t>Listrik</a:t>
            </a:r>
            <a:endParaRPr lang="en-US" dirty="0">
              <a:hlinkClick r:id="rId5" action="ppaction://hlinksldjump"/>
            </a:endParaRPr>
          </a:p>
          <a:p>
            <a:r>
              <a:rPr lang="en-US" i="1" dirty="0" err="1">
                <a:solidFill>
                  <a:srgbClr val="FF0000"/>
                </a:solidFill>
                <a:hlinkClick r:id="rId5" action="ppaction://hlinksldjump"/>
              </a:rPr>
              <a:t>Sumber</a:t>
            </a:r>
            <a:r>
              <a:rPr lang="en-US" i="1" dirty="0">
                <a:solidFill>
                  <a:srgbClr val="FF0000"/>
                </a:solidFill>
                <a:hlinkClick r:id="rId5" action="ppaction://hlinksldjump"/>
              </a:rPr>
              <a:t> </a:t>
            </a:r>
            <a:r>
              <a:rPr lang="en-US" i="1" dirty="0" err="1">
                <a:solidFill>
                  <a:srgbClr val="FF0000"/>
                </a:solidFill>
                <a:hlinkClick r:id="rId5" action="ppaction://hlinksldjump"/>
              </a:rPr>
              <a:t>Energi</a:t>
            </a:r>
            <a:r>
              <a:rPr lang="en-US" i="1" dirty="0">
                <a:solidFill>
                  <a:srgbClr val="FF0000"/>
                </a:solidFill>
                <a:hlinkClick r:id="rId5" action="ppaction://hlinksldjump"/>
              </a:rPr>
              <a:t> </a:t>
            </a:r>
            <a:r>
              <a:rPr lang="en-US" i="1" dirty="0" err="1">
                <a:solidFill>
                  <a:srgbClr val="FF0000"/>
                </a:solidFill>
                <a:hlinkClick r:id="rId5" action="ppaction://hlinksldjump"/>
              </a:rPr>
              <a:t>Listrik</a:t>
            </a:r>
          </a:p>
        </p:txBody>
      </p:sp>
      <p:sp>
        <p:nvSpPr>
          <p:cNvPr id="10" name="Content Placeholder 2"/>
          <p:cNvSpPr txBox="1"/>
          <p:nvPr/>
        </p:nvSpPr>
        <p:spPr>
          <a:xfrm>
            <a:off x="457200" y="3352800"/>
            <a:ext cx="74676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anose="05000000000000000000"/>
              <a:buChar char=""/>
              <a:defRPr/>
            </a:pPr>
            <a:r>
              <a:rPr lang="en-US" sz="2400" dirty="0" err="1"/>
              <a:t>Rangkaian</a:t>
            </a:r>
            <a:r>
              <a:rPr lang="en-US" sz="2400" dirty="0"/>
              <a:t> </a:t>
            </a:r>
            <a:r>
              <a:rPr lang="en-US" sz="2400" dirty="0" err="1"/>
              <a:t>Elektronik</a:t>
            </a:r>
            <a:r>
              <a:rPr lang="en-US" sz="2400" dirty="0"/>
              <a:t> </a:t>
            </a:r>
            <a:r>
              <a:rPr lang="en-US" sz="2400" dirty="0" err="1"/>
              <a:t>dan</a:t>
            </a:r>
            <a:r>
              <a:rPr lang="en-US" sz="2400" dirty="0"/>
              <a:t> </a:t>
            </a:r>
            <a:r>
              <a:rPr lang="en-US" sz="2400" dirty="0" err="1"/>
              <a:t>Hukum</a:t>
            </a:r>
            <a:r>
              <a:rPr lang="en-US" sz="2400" dirty="0"/>
              <a:t> Kirchhoff</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anose="05000000000000000000"/>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anose="05000000000000000000"/>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anose="05000000000000000000"/>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2"/>
          <p:cNvSpPr txBox="1"/>
          <p:nvPr/>
        </p:nvSpPr>
        <p:spPr>
          <a:xfrm>
            <a:off x="381000" y="4724400"/>
            <a:ext cx="74676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anose="05000000000000000000"/>
              <a:buChar char=""/>
              <a:defRPr/>
            </a:pPr>
            <a:r>
              <a:rPr lang="en-US" sz="2400" dirty="0" err="1"/>
              <a:t>Aplikasi</a:t>
            </a:r>
            <a:r>
              <a:rPr lang="en-US" sz="2400" dirty="0"/>
              <a:t> </a:t>
            </a:r>
            <a:r>
              <a:rPr lang="en-US" sz="2400" dirty="0" err="1"/>
              <a:t>Listrik</a:t>
            </a:r>
            <a:r>
              <a:rPr lang="en-US" sz="2400" dirty="0"/>
              <a:t> </a:t>
            </a:r>
            <a:r>
              <a:rPr lang="en-US" sz="2400" dirty="0" err="1"/>
              <a:t>Searah</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ight Arrow 8">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3" name="TextBox 12"/>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daftar isi</a:t>
            </a:r>
            <a:endParaRPr lang="en-US" sz="1200" dirty="0">
              <a:solidFill>
                <a:srgbClr val="92D050"/>
              </a:solidFill>
            </a:endParaRPr>
          </a:p>
        </p:txBody>
      </p:sp>
      <p:sp>
        <p:nvSpPr>
          <p:cNvPr id="14"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7" action="ppaction://hlinksldjump"/>
              </a:rPr>
              <a:t>Kembali ke awal bab</a:t>
            </a:r>
            <a:endParaRPr lang="en-US" sz="1200" dirty="0">
              <a:solidFill>
                <a:srgbClr val="92D050"/>
              </a:solidFill>
            </a:endParaRPr>
          </a:p>
        </p:txBody>
      </p:sp>
      <p:sp>
        <p:nvSpPr>
          <p:cNvPr id="15" name="Content Placeholder 2"/>
          <p:cNvSpPr txBox="1"/>
          <p:nvPr/>
        </p:nvSpPr>
        <p:spPr>
          <a:xfrm>
            <a:off x="457200" y="1676400"/>
            <a:ext cx="74676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anose="05000000000000000000"/>
              <a:buChar char=""/>
              <a:defRPr/>
            </a:pPr>
            <a:r>
              <a:rPr lang="en-US" sz="2400" dirty="0" err="1"/>
              <a:t>Hukum</a:t>
            </a:r>
            <a:r>
              <a:rPr lang="en-US" sz="2400" dirty="0"/>
              <a:t> Ohm</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Right Arrow 11">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jpg"/>
          <p:cNvPicPr>
            <a:picLocks noChangeAspect="1"/>
          </p:cNvPicPr>
          <p:nvPr/>
        </p:nvPicPr>
        <p:blipFill>
          <a:blip r:embed="rId2" cstate="print"/>
          <a:stretch>
            <a:fillRect/>
          </a:stretch>
        </p:blipFill>
        <p:spPr>
          <a:xfrm>
            <a:off x="838200" y="685800"/>
            <a:ext cx="6705600" cy="930471"/>
          </a:xfrm>
          <a:prstGeom prst="rect">
            <a:avLst/>
          </a:prstGeom>
        </p:spPr>
      </p:pic>
      <p:pic>
        <p:nvPicPr>
          <p:cNvPr id="3" name="Picture 2" descr="63.jpg"/>
          <p:cNvPicPr>
            <a:picLocks noChangeAspect="1"/>
          </p:cNvPicPr>
          <p:nvPr/>
        </p:nvPicPr>
        <p:blipFill>
          <a:blip r:embed="rId3" cstate="print"/>
          <a:stretch>
            <a:fillRect/>
          </a:stretch>
        </p:blipFill>
        <p:spPr>
          <a:xfrm>
            <a:off x="762000" y="1524000"/>
            <a:ext cx="7222358" cy="4724400"/>
          </a:xfrm>
          <a:prstGeom prst="rect">
            <a:avLst/>
          </a:prstGeom>
        </p:spPr>
      </p:pic>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523875"/>
            <a:ext cx="1331262" cy="369332"/>
          </a:xfrm>
          <a:prstGeom prst="rect">
            <a:avLst/>
          </a:prstGeom>
          <a:noFill/>
        </p:spPr>
        <p:txBody>
          <a:bodyPr wrap="none" rtlCol="0">
            <a:spAutoFit/>
          </a:bodyPr>
          <a:lstStyle/>
          <a:p>
            <a:r>
              <a:rPr lang="en-US" b="1" dirty="0" err="1"/>
              <a:t>Contoh</a:t>
            </a:r>
            <a:r>
              <a:rPr lang="en-US" b="1" dirty="0"/>
              <a:t> </a:t>
            </a:r>
            <a:r>
              <a:rPr lang="en-US" b="1" dirty="0" err="1"/>
              <a:t>Soal</a:t>
            </a:r>
            <a:endParaRPr lang="en-US" b="1" dirty="0"/>
          </a:p>
        </p:txBody>
      </p:sp>
      <p:sp>
        <p:nvSpPr>
          <p:cNvPr id="5" name="Right Arrow 4">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6" name="TextBox 5"/>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7" name="TextBox 6"/>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2" name="Picture 1"/>
          <p:cNvPicPr>
            <a:picLocks noChangeAspect="1"/>
          </p:cNvPicPr>
          <p:nvPr/>
        </p:nvPicPr>
        <p:blipFill>
          <a:blip r:embed="rId4" cstate="print"/>
          <a:stretch>
            <a:fillRect/>
          </a:stretch>
        </p:blipFill>
        <p:spPr>
          <a:xfrm>
            <a:off x="1004570" y="1466850"/>
            <a:ext cx="7134225" cy="3924300"/>
          </a:xfrm>
          <a:prstGeom prst="rect">
            <a:avLst/>
          </a:prstGeom>
        </p:spPr>
      </p:pic>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098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09245" y="2819400"/>
            <a:ext cx="8508365" cy="1323439"/>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secara</a:t>
            </a:r>
            <a:r>
              <a:rPr lang="en-US" sz="1600" dirty="0"/>
              <a:t> </a:t>
            </a:r>
            <a:r>
              <a:rPr lang="en-US" sz="1600" dirty="0" err="1"/>
              <a:t>kualitatif</a:t>
            </a:r>
            <a:r>
              <a:rPr lang="en-US" sz="1600" dirty="0"/>
              <a:t> </a:t>
            </a:r>
            <a:r>
              <a:rPr lang="en-US" sz="1600" dirty="0" err="1"/>
              <a:t>gejala</a:t>
            </a:r>
            <a:r>
              <a:rPr lang="en-US" sz="1600" dirty="0"/>
              <a:t> </a:t>
            </a:r>
            <a:r>
              <a:rPr lang="en-US" sz="1600" dirty="0" err="1"/>
              <a:t>kuantum</a:t>
            </a:r>
            <a:r>
              <a:rPr lang="en-US" sz="1600" dirty="0"/>
              <a:t> yang </a:t>
            </a:r>
            <a:r>
              <a:rPr lang="en-US" sz="1600" dirty="0" err="1"/>
              <a:t>mencakup</a:t>
            </a:r>
            <a:r>
              <a:rPr lang="en-US" sz="1600" dirty="0"/>
              <a:t> </a:t>
            </a:r>
            <a:r>
              <a:rPr lang="en-US" sz="1600" dirty="0" err="1"/>
              <a:t>sifat</a:t>
            </a:r>
            <a:r>
              <a:rPr lang="en-US" sz="1600" dirty="0"/>
              <a:t> </a:t>
            </a:r>
            <a:r>
              <a:rPr lang="en-US" sz="1600" dirty="0" err="1"/>
              <a:t>radiasi</a:t>
            </a:r>
            <a:r>
              <a:rPr lang="en-US" sz="1600" dirty="0"/>
              <a:t> </a:t>
            </a:r>
            <a:r>
              <a:rPr lang="en-US" sz="1600" dirty="0" err="1"/>
              <a:t>benda</a:t>
            </a:r>
            <a:r>
              <a:rPr lang="en-US" sz="1600" dirty="0"/>
              <a:t> </a:t>
            </a:r>
            <a:r>
              <a:rPr lang="en-US" sz="1600" dirty="0" err="1"/>
              <a:t>hitam</a:t>
            </a:r>
            <a:r>
              <a:rPr lang="en-US" sz="1600" dirty="0"/>
              <a:t>, </a:t>
            </a:r>
            <a:r>
              <a:rPr lang="en-US" sz="1600" dirty="0" err="1"/>
              <a:t>efek</a:t>
            </a:r>
            <a:r>
              <a:rPr lang="en-US" sz="1600" dirty="0"/>
              <a:t> </a:t>
            </a:r>
            <a:r>
              <a:rPr lang="en-US" sz="1600" dirty="0" err="1"/>
              <a:t>fotolistrik</a:t>
            </a:r>
            <a:r>
              <a:rPr lang="en-US" sz="1600" dirty="0"/>
              <a:t>, </a:t>
            </a:r>
            <a:r>
              <a:rPr lang="en-US" sz="1600" dirty="0" err="1"/>
              <a:t>efek</a:t>
            </a:r>
            <a:r>
              <a:rPr lang="id-ID" sz="1600" dirty="0"/>
              <a:t> </a:t>
            </a:r>
            <a:r>
              <a:rPr lang="en-US" sz="1600" dirty="0"/>
              <a:t>Compton, </a:t>
            </a:r>
            <a:r>
              <a:rPr lang="en-US" sz="1600" dirty="0" err="1"/>
              <a:t>dan</a:t>
            </a:r>
            <a:r>
              <a:rPr lang="en-US" sz="1600" dirty="0"/>
              <a:t> </a:t>
            </a:r>
            <a:r>
              <a:rPr lang="en-US" sz="1600" dirty="0" err="1"/>
              <a:t>sinar</a:t>
            </a:r>
            <a:r>
              <a:rPr lang="en-US" sz="1600" dirty="0"/>
              <a:t> X </a:t>
            </a:r>
            <a:r>
              <a:rPr lang="en-US" sz="1600" dirty="0" err="1"/>
              <a:t>dalam</a:t>
            </a:r>
            <a:r>
              <a:rPr lang="en-US" sz="1600" dirty="0"/>
              <a:t> </a:t>
            </a:r>
            <a:r>
              <a:rPr lang="en-US" sz="1600" dirty="0" err="1"/>
              <a:t>kehidupan</a:t>
            </a:r>
            <a:r>
              <a:rPr lang="en-US" sz="1600" dirty="0"/>
              <a:t> </a:t>
            </a:r>
            <a:r>
              <a:rPr lang="en-US" sz="1600" dirty="0" err="1"/>
              <a:t>sehari</a:t>
            </a:r>
            <a:r>
              <a:rPr lang="en-US" sz="1600" dirty="0"/>
              <a:t> </a:t>
            </a:r>
            <a:r>
              <a:rPr lang="en-US" sz="1600" dirty="0" err="1"/>
              <a:t>hari</a:t>
            </a:r>
            <a:r>
              <a:rPr lang="en-US" sz="1600" dirty="0"/>
              <a:t> </a:t>
            </a:r>
            <a:r>
              <a:rPr lang="en-US" sz="1600" dirty="0" err="1"/>
              <a:t>dengan</a:t>
            </a:r>
            <a:r>
              <a:rPr lang="en-US" sz="1600" dirty="0"/>
              <a:t> </a:t>
            </a:r>
            <a:r>
              <a:rPr lang="en-US" sz="1600" dirty="0" err="1"/>
              <a:t>benar</a:t>
            </a:r>
            <a:r>
              <a:rPr lang="en-US" sz="1600" dirty="0"/>
              <a:t> </a:t>
            </a:r>
            <a:r>
              <a:rPr lang="en-US" sz="1600" dirty="0" err="1"/>
              <a:t>melalaui</a:t>
            </a:r>
            <a:r>
              <a:rPr lang="en-US" sz="1600" dirty="0"/>
              <a:t> </a:t>
            </a:r>
            <a:r>
              <a:rPr lang="en-US" sz="1600" dirty="0" err="1"/>
              <a:t>kegiatan</a:t>
            </a:r>
            <a:r>
              <a:rPr lang="en-US" sz="1600" dirty="0"/>
              <a:t> </a:t>
            </a:r>
            <a:r>
              <a:rPr lang="en-US" sz="1600" dirty="0" err="1"/>
              <a:t>dan</a:t>
            </a:r>
            <a:r>
              <a:rPr lang="en-US" sz="1600" dirty="0"/>
              <a:t> </a:t>
            </a:r>
            <a:r>
              <a:rPr lang="en-US" sz="1600" dirty="0" err="1"/>
              <a:t>diskusi</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penerapan</a:t>
            </a:r>
            <a:r>
              <a:rPr lang="en-US" sz="1600" dirty="0"/>
              <a:t> </a:t>
            </a:r>
            <a:r>
              <a:rPr lang="en-US" sz="1600" dirty="0" err="1"/>
              <a:t>efek</a:t>
            </a:r>
            <a:r>
              <a:rPr lang="en-US" sz="1600" dirty="0"/>
              <a:t> </a:t>
            </a:r>
            <a:r>
              <a:rPr lang="en-US" sz="1600" dirty="0" err="1"/>
              <a:t>fotolistrik</a:t>
            </a:r>
            <a:r>
              <a:rPr lang="en-US" sz="1600" dirty="0"/>
              <a:t>, </a:t>
            </a:r>
            <a:r>
              <a:rPr lang="en-US" sz="1600" dirty="0" err="1"/>
              <a:t>efek</a:t>
            </a:r>
            <a:r>
              <a:rPr lang="en-US" sz="1600" dirty="0"/>
              <a:t> Compton, </a:t>
            </a:r>
            <a:r>
              <a:rPr lang="en-US" sz="1600" dirty="0" err="1"/>
              <a:t>dan</a:t>
            </a:r>
            <a:r>
              <a:rPr lang="en-US" sz="1600" dirty="0"/>
              <a:t> </a:t>
            </a:r>
            <a:r>
              <a:rPr lang="en-US" sz="1600" dirty="0" err="1"/>
              <a:t>sinar</a:t>
            </a:r>
            <a:r>
              <a:rPr lang="en-US" sz="1600" dirty="0"/>
              <a:t> X </a:t>
            </a:r>
            <a:r>
              <a:rPr lang="en-US" sz="1600" dirty="0" err="1"/>
              <a:t>dalam</a:t>
            </a:r>
            <a:r>
              <a:rPr lang="en-US" sz="1600" dirty="0"/>
              <a:t> </a:t>
            </a:r>
            <a:r>
              <a:rPr lang="en-US" sz="1600" dirty="0" err="1"/>
              <a:t>kehidupan</a:t>
            </a:r>
            <a:r>
              <a:rPr lang="en-US" sz="1600" dirty="0"/>
              <a:t> </a:t>
            </a:r>
            <a:r>
              <a:rPr lang="en-US" sz="1600" dirty="0" err="1"/>
              <a:t>sehari-hari</a:t>
            </a:r>
            <a:r>
              <a:rPr lang="en-US" sz="1600" dirty="0"/>
              <a:t> </a:t>
            </a:r>
            <a:r>
              <a:rPr lang="en-US" sz="1600" dirty="0" err="1"/>
              <a:t>dengan</a:t>
            </a:r>
            <a:r>
              <a:rPr lang="id-ID"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dan</a:t>
            </a:r>
            <a:r>
              <a:rPr lang="en-US" sz="1600" dirty="0"/>
              <a:t> </a:t>
            </a:r>
            <a:r>
              <a:rPr lang="en-US" sz="1600" dirty="0" err="1"/>
              <a:t>diskusi</a:t>
            </a:r>
            <a:r>
              <a:rPr lang="en-US" sz="1600" dirty="0"/>
              <a:t>.</a:t>
            </a:r>
          </a:p>
        </p:txBody>
      </p:sp>
      <p:sp>
        <p:nvSpPr>
          <p:cNvPr id="6" name="Title 1"/>
          <p:cNvSpPr txBox="1"/>
          <p:nvPr/>
        </p:nvSpPr>
        <p:spPr>
          <a:xfrm>
            <a:off x="1981200" y="0"/>
            <a:ext cx="5181600" cy="1447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noProof="0" dirty="0">
                <a:solidFill>
                  <a:schemeClr val="bg1"/>
                </a:solidFill>
                <a:latin typeface="+mj-lt"/>
                <a:ea typeface="+mj-ea"/>
                <a:cs typeface="+mj-cs"/>
              </a:rPr>
              <a:t>KONSEP DAN</a:t>
            </a:r>
            <a:endParaRPr lang="id-ID" sz="3000" b="1" cap="small" noProof="0" dirty="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noProof="0" dirty="0">
                <a:solidFill>
                  <a:schemeClr val="bg1"/>
                </a:solidFill>
                <a:latin typeface="+mj-lt"/>
                <a:ea typeface="+mj-ea"/>
                <a:cs typeface="+mj-cs"/>
              </a:rPr>
              <a:t>FENOMENA</a:t>
            </a:r>
            <a:r>
              <a:rPr lang="id-ID" sz="3000" b="1" cap="small" noProof="0" dirty="0">
                <a:solidFill>
                  <a:schemeClr val="bg1"/>
                </a:solidFill>
                <a:latin typeface="+mj-lt"/>
                <a:ea typeface="+mj-ea"/>
                <a:cs typeface="+mj-cs"/>
              </a:rPr>
              <a:t> </a:t>
            </a:r>
            <a:r>
              <a:rPr lang="en-US" sz="3000" b="1" cap="small" noProof="0" dirty="0">
                <a:solidFill>
                  <a:schemeClr val="bg1"/>
                </a:solidFill>
                <a:latin typeface="+mj-lt"/>
                <a:ea typeface="+mj-ea"/>
                <a:cs typeface="+mj-cs"/>
              </a:rPr>
              <a:t>KUANTUM</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7" name="Picture 6" descr="bab8.jpg"/>
          <p:cNvPicPr>
            <a:picLocks noChangeAspect="1"/>
          </p:cNvPicPr>
          <p:nvPr/>
        </p:nvPicPr>
        <p:blipFill>
          <a:blip r:embed="rId2" cstate="print"/>
          <a:stretch>
            <a:fillRect/>
          </a:stretch>
        </p:blipFill>
        <p:spPr>
          <a:xfrm>
            <a:off x="5638800" y="0"/>
            <a:ext cx="3505200" cy="2612603"/>
          </a:xfrm>
          <a:prstGeom prst="rect">
            <a:avLst/>
          </a:prstGeom>
        </p:spPr>
      </p:pic>
      <p:sp>
        <p:nvSpPr>
          <p:cNvPr id="8" name="Title 7"/>
          <p:cNvSpPr>
            <a:spLocks noGrp="1"/>
          </p:cNvSpPr>
          <p:nvPr>
            <p:ph type="title"/>
          </p:nvPr>
        </p:nvSpPr>
        <p:spPr>
          <a:xfrm>
            <a:off x="827584" y="476672"/>
            <a:ext cx="8229600" cy="1143000"/>
          </a:xfrm>
        </p:spPr>
        <p:txBody>
          <a:bodyPr>
            <a:normAutofit/>
          </a:bodyPr>
          <a:lstStyle/>
          <a:p>
            <a:r>
              <a:rPr lang="id-ID" sz="4400" dirty="0">
                <a:solidFill>
                  <a:schemeClr val="accent6"/>
                </a:solidFill>
              </a:rPr>
              <a:t>VIII</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0" y="6096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Konsep</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dan</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Fenomena</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Kuantum</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6" name="TextBox 5"/>
          <p:cNvSpPr txBox="1"/>
          <p:nvPr/>
        </p:nvSpPr>
        <p:spPr>
          <a:xfrm>
            <a:off x="914400" y="1905000"/>
            <a:ext cx="2501262" cy="923330"/>
          </a:xfrm>
          <a:prstGeom prst="rect">
            <a:avLst/>
          </a:prstGeom>
          <a:noFill/>
        </p:spPr>
        <p:txBody>
          <a:bodyPr wrap="none" rtlCol="0">
            <a:spAutoFit/>
          </a:bodyPr>
          <a:lstStyle/>
          <a:p>
            <a:r>
              <a:rPr lang="en-US" dirty="0" err="1">
                <a:hlinkClick r:id="rId2" action="ppaction://hlinksldjump"/>
              </a:rPr>
              <a:t>Radiasi</a:t>
            </a:r>
            <a:r>
              <a:rPr lang="en-US" dirty="0">
                <a:hlinkClick r:id="rId2" action="ppaction://hlinksldjump"/>
              </a:rPr>
              <a:t> Benda </a:t>
            </a:r>
            <a:r>
              <a:rPr lang="en-US" dirty="0" err="1">
                <a:hlinkClick r:id="rId2" action="ppaction://hlinksldjump"/>
              </a:rPr>
              <a:t>Hitam</a:t>
            </a:r>
            <a:endParaRPr lang="en-US" dirty="0"/>
          </a:p>
          <a:p>
            <a:r>
              <a:rPr lang="en-US" dirty="0" err="1">
                <a:hlinkClick r:id="rId3" action="ppaction://hlinksldjump"/>
              </a:rPr>
              <a:t>Hukum</a:t>
            </a:r>
            <a:r>
              <a:rPr lang="en-US" dirty="0">
                <a:hlinkClick r:id="rId3" action="ppaction://hlinksldjump"/>
              </a:rPr>
              <a:t> </a:t>
            </a:r>
            <a:r>
              <a:rPr lang="en-US" dirty="0" err="1">
                <a:hlinkClick r:id="rId3" action="ppaction://hlinksldjump"/>
              </a:rPr>
              <a:t>Pergeseran</a:t>
            </a:r>
            <a:r>
              <a:rPr lang="en-US" dirty="0">
                <a:hlinkClick r:id="rId3" action="ppaction://hlinksldjump"/>
              </a:rPr>
              <a:t> Wien</a:t>
            </a:r>
            <a:endParaRPr lang="en-US" dirty="0"/>
          </a:p>
          <a:p>
            <a:r>
              <a:rPr lang="en-US" dirty="0" err="1">
                <a:hlinkClick r:id="rId4" action="ppaction://hlinksldjump"/>
              </a:rPr>
              <a:t>Teori</a:t>
            </a:r>
            <a:r>
              <a:rPr lang="en-US" dirty="0">
                <a:hlinkClick r:id="rId4" action="ppaction://hlinksldjump"/>
              </a:rPr>
              <a:t> Planck</a:t>
            </a:r>
            <a:endParaRPr lang="en-US" dirty="0"/>
          </a:p>
        </p:txBody>
      </p:sp>
      <p:sp>
        <p:nvSpPr>
          <p:cNvPr id="7" name="TextBox 6"/>
          <p:cNvSpPr txBox="1"/>
          <p:nvPr/>
        </p:nvSpPr>
        <p:spPr>
          <a:xfrm>
            <a:off x="914400" y="3657600"/>
            <a:ext cx="2679067" cy="923330"/>
          </a:xfrm>
          <a:prstGeom prst="rect">
            <a:avLst/>
          </a:prstGeom>
          <a:noFill/>
        </p:spPr>
        <p:txBody>
          <a:bodyPr wrap="none" rtlCol="0">
            <a:spAutoFit/>
          </a:bodyPr>
          <a:lstStyle/>
          <a:p>
            <a:r>
              <a:rPr lang="en-US" dirty="0" err="1">
                <a:hlinkClick r:id="rId5" action="ppaction://hlinksldjump"/>
              </a:rPr>
              <a:t>Percobaan</a:t>
            </a:r>
            <a:r>
              <a:rPr lang="en-US" dirty="0">
                <a:hlinkClick r:id="rId5" action="ppaction://hlinksldjump"/>
              </a:rPr>
              <a:t> </a:t>
            </a:r>
            <a:r>
              <a:rPr lang="en-US" dirty="0" err="1">
                <a:hlinkClick r:id="rId5" action="ppaction://hlinksldjump"/>
              </a:rPr>
              <a:t>Fotolistrik</a:t>
            </a:r>
            <a:endParaRPr lang="en-US" dirty="0"/>
          </a:p>
          <a:p>
            <a:r>
              <a:rPr lang="en-US" dirty="0" err="1">
                <a:hlinkClick r:id="rId6" action="ppaction://hlinksldjump"/>
              </a:rPr>
              <a:t>Gelombang</a:t>
            </a:r>
            <a:r>
              <a:rPr lang="en-US" dirty="0">
                <a:hlinkClick r:id="rId6" action="ppaction://hlinksldjump"/>
              </a:rPr>
              <a:t> de Broglie</a:t>
            </a:r>
            <a:endParaRPr lang="en-US" dirty="0"/>
          </a:p>
          <a:p>
            <a:r>
              <a:rPr lang="en-US" dirty="0" err="1">
                <a:hlinkClick r:id="rId6" action="ppaction://hlinksldjump"/>
              </a:rPr>
              <a:t>Ketidakpastian</a:t>
            </a:r>
            <a:r>
              <a:rPr lang="en-US" dirty="0">
                <a:hlinkClick r:id="rId6" action="ppaction://hlinksldjump"/>
              </a:rPr>
              <a:t> Heisenberg</a:t>
            </a:r>
            <a:endParaRPr lang="en-US" dirty="0"/>
          </a:p>
        </p:txBody>
      </p:sp>
      <p:sp>
        <p:nvSpPr>
          <p:cNvPr id="8" name="TextBox 7"/>
          <p:cNvSpPr txBox="1"/>
          <p:nvPr/>
        </p:nvSpPr>
        <p:spPr>
          <a:xfrm>
            <a:off x="990600" y="5334000"/>
            <a:ext cx="1495666" cy="646331"/>
          </a:xfrm>
          <a:prstGeom prst="rect">
            <a:avLst/>
          </a:prstGeom>
          <a:noFill/>
        </p:spPr>
        <p:txBody>
          <a:bodyPr wrap="none" rtlCol="0">
            <a:spAutoFit/>
          </a:bodyPr>
          <a:lstStyle/>
          <a:p>
            <a:r>
              <a:rPr lang="en-US" dirty="0" err="1">
                <a:hlinkClick r:id="rId7" action="ppaction://hlinksldjump"/>
              </a:rPr>
              <a:t>Sinar</a:t>
            </a:r>
            <a:r>
              <a:rPr lang="en-US" dirty="0">
                <a:hlinkClick r:id="rId7" action="ppaction://hlinksldjump"/>
              </a:rPr>
              <a:t> X</a:t>
            </a:r>
            <a:endParaRPr lang="en-US" dirty="0"/>
          </a:p>
          <a:p>
            <a:r>
              <a:rPr lang="en-US" dirty="0" err="1">
                <a:hlinkClick r:id="rId7" action="ppaction://hlinksldjump"/>
              </a:rPr>
              <a:t>Efek</a:t>
            </a:r>
            <a:r>
              <a:rPr lang="en-US" dirty="0">
                <a:hlinkClick r:id="rId7" action="ppaction://hlinksldjump"/>
              </a:rPr>
              <a:t> Compton</a:t>
            </a:r>
            <a:endParaRPr lang="en-US" dirty="0"/>
          </a:p>
        </p:txBody>
      </p:sp>
      <p:sp>
        <p:nvSpPr>
          <p:cNvPr id="9" name="Content Placeholder 2"/>
          <p:cNvSpPr txBox="1"/>
          <p:nvPr/>
        </p:nvSpPr>
        <p:spPr>
          <a:xfrm>
            <a:off x="457200" y="32004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Efek</a:t>
            </a:r>
            <a:r>
              <a:rPr lang="en-US" sz="2400" dirty="0"/>
              <a:t> </a:t>
            </a:r>
            <a:r>
              <a:rPr lang="en-US" sz="2400" dirty="0" err="1"/>
              <a:t>Fotolistrik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p:nvPr/>
        </p:nvSpPr>
        <p:spPr>
          <a:xfrm>
            <a:off x="381000" y="47244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Efek</a:t>
            </a:r>
            <a:r>
              <a:rPr lang="en-US" sz="2400" dirty="0"/>
              <a:t> Compton </a:t>
            </a:r>
            <a:r>
              <a:rPr lang="en-US" sz="2400" dirty="0" err="1"/>
              <a:t>dan</a:t>
            </a:r>
            <a:r>
              <a:rPr lang="en-US" sz="2400" dirty="0"/>
              <a:t> </a:t>
            </a:r>
            <a:r>
              <a:rPr lang="en-US" sz="2400" dirty="0" err="1"/>
              <a:t>Sinar</a:t>
            </a:r>
            <a:r>
              <a:rPr lang="en-US" sz="2400" dirty="0"/>
              <a:t> X</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Right Arrow 10">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2" name="TextBox 11"/>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8" action="ppaction://hlinksldjump"/>
              </a:rPr>
              <a:t>Kembali ke daftar isi</a:t>
            </a:r>
            <a:endParaRPr lang="en-US" sz="1200" dirty="0">
              <a:solidFill>
                <a:srgbClr val="92D050"/>
              </a:solidFill>
            </a:endParaRPr>
          </a:p>
        </p:txBody>
      </p:sp>
      <p:sp>
        <p:nvSpPr>
          <p:cNvPr id="13"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9" action="ppaction://hlinksldjump"/>
              </a:rPr>
              <a:t>Kembali ke awal bab</a:t>
            </a:r>
            <a:endParaRPr lang="en-US" sz="1200" dirty="0">
              <a:solidFill>
                <a:srgbClr val="92D050"/>
              </a:solidFill>
            </a:endParaRPr>
          </a:p>
        </p:txBody>
      </p:sp>
      <p:sp>
        <p:nvSpPr>
          <p:cNvPr id="14" name="Content Placeholder 2"/>
          <p:cNvSpPr txBox="1"/>
          <p:nvPr/>
        </p:nvSpPr>
        <p:spPr>
          <a:xfrm>
            <a:off x="457200" y="13716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Konsep</a:t>
            </a:r>
            <a:r>
              <a:rPr lang="en-US" sz="2400" dirty="0"/>
              <a:t> </a:t>
            </a:r>
            <a:r>
              <a:rPr lang="en-US" sz="2400" dirty="0" err="1"/>
              <a:t>Foton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Right Arrow 14">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jpg"/>
          <p:cNvPicPr>
            <a:picLocks noChangeAspect="1"/>
          </p:cNvPicPr>
          <p:nvPr/>
        </p:nvPicPr>
        <p:blipFill>
          <a:blip r:embed="rId2" cstate="print"/>
          <a:stretch>
            <a:fillRect/>
          </a:stretch>
        </p:blipFill>
        <p:spPr>
          <a:xfrm>
            <a:off x="1738312" y="623887"/>
            <a:ext cx="5667375" cy="5610225"/>
          </a:xfrm>
          <a:prstGeom prst="rect">
            <a:avLst/>
          </a:prstGeom>
        </p:spPr>
      </p:pic>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jpg"/>
          <p:cNvPicPr>
            <a:picLocks noChangeAspect="1"/>
          </p:cNvPicPr>
          <p:nvPr/>
        </p:nvPicPr>
        <p:blipFill>
          <a:blip r:embed="rId2" cstate="print"/>
          <a:stretch>
            <a:fillRect/>
          </a:stretch>
        </p:blipFill>
        <p:spPr>
          <a:xfrm>
            <a:off x="1771650" y="1452562"/>
            <a:ext cx="5600700" cy="3952874"/>
          </a:xfrm>
          <a:prstGeom prst="rect">
            <a:avLst/>
          </a:prstGeom>
        </p:spPr>
      </p:pic>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jpg"/>
          <p:cNvPicPr>
            <a:picLocks noChangeAspect="1"/>
          </p:cNvPicPr>
          <p:nvPr/>
        </p:nvPicPr>
        <p:blipFill>
          <a:blip r:embed="rId2" cstate="print"/>
          <a:stretch>
            <a:fillRect/>
          </a:stretch>
        </p:blipFill>
        <p:spPr>
          <a:xfrm>
            <a:off x="1757362" y="1381125"/>
            <a:ext cx="5629275" cy="4095750"/>
          </a:xfrm>
          <a:prstGeom prst="rect">
            <a:avLst/>
          </a:prstGeom>
        </p:spPr>
      </p:pic>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8.jpg"/>
          <p:cNvPicPr>
            <a:picLocks noChangeAspect="1"/>
          </p:cNvPicPr>
          <p:nvPr/>
        </p:nvPicPr>
        <p:blipFill>
          <a:blip r:embed="rId2" cstate="print"/>
          <a:stretch>
            <a:fillRect/>
          </a:stretch>
        </p:blipFill>
        <p:spPr>
          <a:xfrm>
            <a:off x="23812" y="914400"/>
            <a:ext cx="9096375" cy="5343525"/>
          </a:xfrm>
          <a:prstGeom prst="rect">
            <a:avLst/>
          </a:prstGeom>
        </p:spPr>
      </p:pic>
      <p:sp>
        <p:nvSpPr>
          <p:cNvPr id="3" name="TextBox 2"/>
          <p:cNvSpPr txBox="1"/>
          <p:nvPr/>
        </p:nvSpPr>
        <p:spPr>
          <a:xfrm>
            <a:off x="0" y="545068"/>
            <a:ext cx="2201500" cy="369332"/>
          </a:xfrm>
          <a:prstGeom prst="rect">
            <a:avLst/>
          </a:prstGeom>
          <a:noFill/>
        </p:spPr>
        <p:txBody>
          <a:bodyPr wrap="none" rtlCol="0">
            <a:spAutoFit/>
          </a:bodyPr>
          <a:lstStyle/>
          <a:p>
            <a:r>
              <a:rPr lang="en-US" b="1" dirty="0" err="1"/>
              <a:t>Percobaan</a:t>
            </a:r>
            <a:r>
              <a:rPr lang="en-US" b="1" dirty="0"/>
              <a:t> </a:t>
            </a:r>
            <a:r>
              <a:rPr lang="en-US" b="1" dirty="0" err="1"/>
              <a:t>Fotolistrik</a:t>
            </a:r>
            <a:endParaRPr lang="en-US" b="1"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9.jpg"/>
          <p:cNvPicPr>
            <a:picLocks noChangeAspect="1"/>
          </p:cNvPicPr>
          <p:nvPr/>
        </p:nvPicPr>
        <p:blipFill>
          <a:blip r:embed="rId2" cstate="print"/>
          <a:stretch>
            <a:fillRect/>
          </a:stretch>
        </p:blipFill>
        <p:spPr>
          <a:xfrm>
            <a:off x="1066800" y="533400"/>
            <a:ext cx="4343399" cy="5799792"/>
          </a:xfrm>
          <a:prstGeom prst="rect">
            <a:avLst/>
          </a:prstGeom>
        </p:spPr>
      </p:pic>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0.jpg"/>
          <p:cNvPicPr>
            <a:picLocks noChangeAspect="1"/>
          </p:cNvPicPr>
          <p:nvPr/>
        </p:nvPicPr>
        <p:blipFill>
          <a:blip r:embed="rId2" cstate="print"/>
          <a:stretch>
            <a:fillRect/>
          </a:stretch>
        </p:blipFill>
        <p:spPr>
          <a:xfrm>
            <a:off x="368593" y="762000"/>
            <a:ext cx="8231819" cy="1595430"/>
          </a:xfrm>
          <a:prstGeom prst="rect">
            <a:avLst/>
          </a:prstGeom>
        </p:spPr>
      </p:pic>
      <p:pic>
        <p:nvPicPr>
          <p:cNvPr id="3" name="Picture 2" descr="71.jpg"/>
          <p:cNvPicPr>
            <a:picLocks noChangeAspect="1"/>
          </p:cNvPicPr>
          <p:nvPr/>
        </p:nvPicPr>
        <p:blipFill>
          <a:blip r:embed="rId3" cstate="print"/>
          <a:stretch>
            <a:fillRect/>
          </a:stretch>
        </p:blipFill>
        <p:spPr>
          <a:xfrm>
            <a:off x="642911" y="2895600"/>
            <a:ext cx="8072494" cy="2982609"/>
          </a:xfrm>
          <a:prstGeom prst="rect">
            <a:avLst/>
          </a:prstGeom>
        </p:spPr>
      </p:pic>
      <p:sp>
        <p:nvSpPr>
          <p:cNvPr id="4" name="TextBox 3"/>
          <p:cNvSpPr txBox="1"/>
          <p:nvPr/>
        </p:nvSpPr>
        <p:spPr>
          <a:xfrm>
            <a:off x="571472" y="2571744"/>
            <a:ext cx="1519390" cy="369332"/>
          </a:xfrm>
          <a:prstGeom prst="rect">
            <a:avLst/>
          </a:prstGeom>
          <a:noFill/>
        </p:spPr>
        <p:txBody>
          <a:bodyPr wrap="none" rtlCol="0">
            <a:spAutoFit/>
          </a:bodyPr>
          <a:lstStyle/>
          <a:p>
            <a:r>
              <a:rPr lang="en-US" b="1" dirty="0" err="1"/>
              <a:t>Efek</a:t>
            </a:r>
            <a:r>
              <a:rPr lang="en-US" b="1" dirty="0"/>
              <a:t> Compton</a:t>
            </a:r>
          </a:p>
        </p:txBody>
      </p:sp>
      <p:sp>
        <p:nvSpPr>
          <p:cNvPr id="5" name="Right Arrow 4">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6" name="TextBox 5"/>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7" name="TextBox 6"/>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8" name="Right Arrow 7">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3794244" cy="369332"/>
          </a:xfrm>
          <a:prstGeom prst="rect">
            <a:avLst/>
          </a:prstGeom>
          <a:noFill/>
        </p:spPr>
        <p:txBody>
          <a:bodyPr wrap="none" rtlCol="0">
            <a:spAutoFit/>
          </a:bodyPr>
          <a:lstStyle/>
          <a:p>
            <a:r>
              <a:rPr lang="en-US" b="1" dirty="0" err="1"/>
              <a:t>Pengukuran</a:t>
            </a:r>
            <a:r>
              <a:rPr lang="en-US" b="1" dirty="0"/>
              <a:t> </a:t>
            </a:r>
            <a:r>
              <a:rPr lang="en-US" b="1" dirty="0" err="1"/>
              <a:t>Arus</a:t>
            </a:r>
            <a:r>
              <a:rPr lang="en-US" b="1" dirty="0"/>
              <a:t> </a:t>
            </a:r>
            <a:r>
              <a:rPr lang="en-US" b="1" dirty="0" err="1"/>
              <a:t>dan</a:t>
            </a:r>
            <a:r>
              <a:rPr lang="en-US" b="1" dirty="0"/>
              <a:t> </a:t>
            </a:r>
            <a:r>
              <a:rPr lang="en-US" b="1" dirty="0" err="1"/>
              <a:t>Tegangan</a:t>
            </a:r>
            <a:r>
              <a:rPr lang="en-US" b="1" dirty="0"/>
              <a:t> </a:t>
            </a:r>
            <a:r>
              <a:rPr lang="en-US" b="1" dirty="0" err="1"/>
              <a:t>Listrik</a:t>
            </a:r>
            <a:endParaRPr lang="en-US" b="1" dirty="0"/>
          </a:p>
        </p:txBody>
      </p:sp>
      <p:sp>
        <p:nvSpPr>
          <p:cNvPr id="3" name="TextBox 2"/>
          <p:cNvSpPr txBox="1"/>
          <p:nvPr/>
        </p:nvSpPr>
        <p:spPr>
          <a:xfrm>
            <a:off x="457200" y="838200"/>
            <a:ext cx="2172518" cy="369332"/>
          </a:xfrm>
          <a:prstGeom prst="rect">
            <a:avLst/>
          </a:prstGeom>
          <a:noFill/>
        </p:spPr>
        <p:txBody>
          <a:bodyPr wrap="none" rtlCol="0">
            <a:spAutoFit/>
          </a:bodyPr>
          <a:lstStyle/>
          <a:p>
            <a:r>
              <a:rPr lang="en-US" dirty="0" err="1"/>
              <a:t>Persamaan</a:t>
            </a:r>
            <a:r>
              <a:rPr lang="en-US" dirty="0"/>
              <a:t> </a:t>
            </a:r>
            <a:r>
              <a:rPr lang="en-US" dirty="0" err="1"/>
              <a:t>Kuat</a:t>
            </a:r>
            <a:r>
              <a:rPr lang="en-US" dirty="0"/>
              <a:t> </a:t>
            </a:r>
            <a:r>
              <a:rPr lang="en-US" dirty="0" err="1"/>
              <a:t>Arus</a:t>
            </a:r>
            <a:endParaRPr lang="en-US" dirty="0"/>
          </a:p>
        </p:txBody>
      </p:sp>
      <p:pic>
        <p:nvPicPr>
          <p:cNvPr id="4" name="Picture 3" descr="1.jpg"/>
          <p:cNvPicPr>
            <a:picLocks noChangeAspect="1"/>
          </p:cNvPicPr>
          <p:nvPr/>
        </p:nvPicPr>
        <p:blipFill>
          <a:blip r:embed="rId2" cstate="print"/>
          <a:stretch>
            <a:fillRect/>
          </a:stretch>
        </p:blipFill>
        <p:spPr>
          <a:xfrm>
            <a:off x="2667000" y="838200"/>
            <a:ext cx="2321403" cy="1190625"/>
          </a:xfrm>
          <a:prstGeom prst="rect">
            <a:avLst/>
          </a:prstGeom>
        </p:spPr>
      </p:pic>
      <p:sp>
        <p:nvSpPr>
          <p:cNvPr id="5" name="TextBox 4"/>
          <p:cNvSpPr txBox="1"/>
          <p:nvPr/>
        </p:nvSpPr>
        <p:spPr>
          <a:xfrm>
            <a:off x="457200" y="2209800"/>
            <a:ext cx="4132285" cy="369332"/>
          </a:xfrm>
          <a:prstGeom prst="rect">
            <a:avLst/>
          </a:prstGeom>
          <a:noFill/>
        </p:spPr>
        <p:txBody>
          <a:bodyPr wrap="none" rtlCol="0">
            <a:spAutoFit/>
          </a:bodyPr>
          <a:lstStyle/>
          <a:p>
            <a:r>
              <a:rPr lang="en-US" b="1" dirty="0" err="1"/>
              <a:t>Hubungan</a:t>
            </a:r>
            <a:r>
              <a:rPr lang="en-US" b="1" dirty="0"/>
              <a:t> </a:t>
            </a:r>
            <a:r>
              <a:rPr lang="en-US" b="1" dirty="0" err="1"/>
              <a:t>Kuat</a:t>
            </a:r>
            <a:r>
              <a:rPr lang="en-US" b="1" dirty="0"/>
              <a:t> </a:t>
            </a:r>
            <a:r>
              <a:rPr lang="en-US" b="1" dirty="0" err="1"/>
              <a:t>Arus</a:t>
            </a:r>
            <a:r>
              <a:rPr lang="en-US" b="1" dirty="0"/>
              <a:t> </a:t>
            </a:r>
            <a:r>
              <a:rPr lang="en-US" b="1" dirty="0" err="1"/>
              <a:t>dan</a:t>
            </a:r>
            <a:r>
              <a:rPr lang="en-US" b="1" dirty="0"/>
              <a:t> </a:t>
            </a:r>
            <a:r>
              <a:rPr lang="en-US" b="1" dirty="0" err="1"/>
              <a:t>Tegangan</a:t>
            </a:r>
            <a:r>
              <a:rPr lang="en-US" b="1" dirty="0"/>
              <a:t> </a:t>
            </a:r>
            <a:r>
              <a:rPr lang="en-US" b="1" dirty="0" err="1"/>
              <a:t>Listrik</a:t>
            </a:r>
            <a:endParaRPr lang="en-US" b="1" dirty="0"/>
          </a:p>
        </p:txBody>
      </p:sp>
      <p:pic>
        <p:nvPicPr>
          <p:cNvPr id="6" name="Picture 5" descr="2.jpg"/>
          <p:cNvPicPr>
            <a:picLocks noChangeAspect="1"/>
          </p:cNvPicPr>
          <p:nvPr/>
        </p:nvPicPr>
        <p:blipFill>
          <a:blip r:embed="rId3" cstate="print"/>
          <a:stretch>
            <a:fillRect/>
          </a:stretch>
        </p:blipFill>
        <p:spPr>
          <a:xfrm>
            <a:off x="4572000" y="2667000"/>
            <a:ext cx="2133600" cy="1177871"/>
          </a:xfrm>
          <a:prstGeom prst="rect">
            <a:avLst/>
          </a:prstGeom>
        </p:spPr>
      </p:pic>
      <p:sp>
        <p:nvSpPr>
          <p:cNvPr id="7" name="TextBox 6"/>
          <p:cNvSpPr txBox="1"/>
          <p:nvPr/>
        </p:nvSpPr>
        <p:spPr>
          <a:xfrm>
            <a:off x="457200" y="2590800"/>
            <a:ext cx="4118948" cy="369332"/>
          </a:xfrm>
          <a:prstGeom prst="rect">
            <a:avLst/>
          </a:prstGeom>
          <a:noFill/>
        </p:spPr>
        <p:txBody>
          <a:bodyPr wrap="none" rtlCol="0">
            <a:spAutoFit/>
          </a:bodyPr>
          <a:lstStyle/>
          <a:p>
            <a:r>
              <a:rPr lang="en-US" dirty="0" err="1"/>
              <a:t>Persamaan</a:t>
            </a:r>
            <a:r>
              <a:rPr lang="en-US" dirty="0"/>
              <a:t> </a:t>
            </a:r>
            <a:r>
              <a:rPr lang="en-US" dirty="0" err="1"/>
              <a:t>Kuat</a:t>
            </a:r>
            <a:r>
              <a:rPr lang="en-US" dirty="0"/>
              <a:t> </a:t>
            </a:r>
            <a:r>
              <a:rPr lang="en-US" dirty="0" err="1"/>
              <a:t>Arus</a:t>
            </a:r>
            <a:r>
              <a:rPr lang="en-US" dirty="0"/>
              <a:t> </a:t>
            </a:r>
            <a:r>
              <a:rPr lang="en-US" dirty="0" err="1"/>
              <a:t>dan</a:t>
            </a:r>
            <a:r>
              <a:rPr lang="en-US" dirty="0"/>
              <a:t> </a:t>
            </a:r>
            <a:r>
              <a:rPr lang="en-US" dirty="0" err="1"/>
              <a:t>Tegangan</a:t>
            </a:r>
            <a:r>
              <a:rPr lang="en-US" dirty="0"/>
              <a:t> </a:t>
            </a:r>
            <a:r>
              <a:rPr lang="en-US" dirty="0" err="1"/>
              <a:t>Listrik</a:t>
            </a:r>
            <a:endParaRPr lang="en-US" dirty="0"/>
          </a:p>
        </p:txBody>
      </p:sp>
      <p:sp>
        <p:nvSpPr>
          <p:cNvPr id="8" name="TextBox 7"/>
          <p:cNvSpPr txBox="1"/>
          <p:nvPr/>
        </p:nvSpPr>
        <p:spPr>
          <a:xfrm>
            <a:off x="457200" y="4038600"/>
            <a:ext cx="1806392" cy="369332"/>
          </a:xfrm>
          <a:prstGeom prst="rect">
            <a:avLst/>
          </a:prstGeom>
          <a:noFill/>
        </p:spPr>
        <p:txBody>
          <a:bodyPr wrap="none" rtlCol="0">
            <a:spAutoFit/>
          </a:bodyPr>
          <a:lstStyle/>
          <a:p>
            <a:r>
              <a:rPr lang="en-US" b="1" dirty="0" err="1"/>
              <a:t>Hambatan</a:t>
            </a:r>
            <a:r>
              <a:rPr lang="en-US" b="1" dirty="0"/>
              <a:t> </a:t>
            </a:r>
            <a:r>
              <a:rPr lang="en-US" b="1" dirty="0" err="1"/>
              <a:t>Listrik</a:t>
            </a:r>
            <a:endParaRPr lang="en-US" b="1" dirty="0"/>
          </a:p>
        </p:txBody>
      </p:sp>
      <p:sp>
        <p:nvSpPr>
          <p:cNvPr id="9" name="TextBox 8"/>
          <p:cNvSpPr txBox="1"/>
          <p:nvPr/>
        </p:nvSpPr>
        <p:spPr>
          <a:xfrm>
            <a:off x="457200" y="4343400"/>
            <a:ext cx="2191562" cy="369332"/>
          </a:xfrm>
          <a:prstGeom prst="rect">
            <a:avLst/>
          </a:prstGeom>
          <a:noFill/>
        </p:spPr>
        <p:txBody>
          <a:bodyPr wrap="none" rtlCol="0">
            <a:spAutoFit/>
          </a:bodyPr>
          <a:lstStyle/>
          <a:p>
            <a:r>
              <a:rPr lang="en-US" dirty="0" err="1"/>
              <a:t>Persamaan</a:t>
            </a:r>
            <a:r>
              <a:rPr lang="en-US" dirty="0"/>
              <a:t> </a:t>
            </a:r>
            <a:r>
              <a:rPr lang="en-US" dirty="0" err="1"/>
              <a:t>Resistensi</a:t>
            </a:r>
            <a:endParaRPr lang="en-US" dirty="0"/>
          </a:p>
        </p:txBody>
      </p:sp>
      <p:sp>
        <p:nvSpPr>
          <p:cNvPr id="11" name="TextBox 10"/>
          <p:cNvSpPr txBox="1"/>
          <p:nvPr/>
        </p:nvSpPr>
        <p:spPr>
          <a:xfrm>
            <a:off x="3657600" y="4343400"/>
            <a:ext cx="4700967" cy="369332"/>
          </a:xfrm>
          <a:prstGeom prst="rect">
            <a:avLst/>
          </a:prstGeom>
          <a:noFill/>
        </p:spPr>
        <p:txBody>
          <a:bodyPr wrap="none" rtlCol="0">
            <a:spAutoFit/>
          </a:bodyPr>
          <a:lstStyle/>
          <a:p>
            <a:r>
              <a:rPr lang="en-US" dirty="0" err="1"/>
              <a:t>Persamaan</a:t>
            </a:r>
            <a:r>
              <a:rPr lang="en-US" dirty="0"/>
              <a:t> </a:t>
            </a:r>
            <a:r>
              <a:rPr lang="en-US" dirty="0" err="1"/>
              <a:t>Hubungan</a:t>
            </a:r>
            <a:r>
              <a:rPr lang="en-US" dirty="0"/>
              <a:t> </a:t>
            </a:r>
            <a:r>
              <a:rPr lang="en-US" dirty="0" err="1"/>
              <a:t>Resistensi</a:t>
            </a:r>
            <a:r>
              <a:rPr lang="en-US" dirty="0"/>
              <a:t> </a:t>
            </a:r>
            <a:r>
              <a:rPr lang="en-US" dirty="0" err="1"/>
              <a:t>dan</a:t>
            </a:r>
            <a:r>
              <a:rPr lang="en-US" dirty="0"/>
              <a:t> </a:t>
            </a:r>
            <a:r>
              <a:rPr lang="en-US" dirty="0" err="1"/>
              <a:t>Resistivitas</a:t>
            </a:r>
            <a:endParaRPr lang="en-US" dirty="0"/>
          </a:p>
        </p:txBody>
      </p:sp>
      <p:pic>
        <p:nvPicPr>
          <p:cNvPr id="12" name="Picture 11" descr="4.jpg"/>
          <p:cNvPicPr>
            <a:picLocks noChangeAspect="1"/>
          </p:cNvPicPr>
          <p:nvPr/>
        </p:nvPicPr>
        <p:blipFill>
          <a:blip r:embed="rId4" cstate="print"/>
          <a:stretch>
            <a:fillRect/>
          </a:stretch>
        </p:blipFill>
        <p:spPr>
          <a:xfrm>
            <a:off x="3733800" y="4724400"/>
            <a:ext cx="1905000" cy="1151562"/>
          </a:xfrm>
          <a:prstGeom prst="rect">
            <a:avLst/>
          </a:prstGeom>
        </p:spPr>
      </p:pic>
      <p:sp>
        <p:nvSpPr>
          <p:cNvPr id="13" name="Right Arrow 1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4" name="TextBox 1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5"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pic>
        <p:nvPicPr>
          <p:cNvPr id="17" name="Picture 16"/>
          <p:cNvPicPr>
            <a:picLocks noChangeAspect="1"/>
          </p:cNvPicPr>
          <p:nvPr/>
        </p:nvPicPr>
        <p:blipFill>
          <a:blip r:embed="rId7" cstate="print"/>
          <a:stretch>
            <a:fillRect/>
          </a:stretch>
        </p:blipFill>
        <p:spPr>
          <a:xfrm>
            <a:off x="598170" y="4732655"/>
            <a:ext cx="1524000" cy="1143000"/>
          </a:xfrm>
          <a:prstGeom prst="rect">
            <a:avLst/>
          </a:prstGeom>
        </p:spPr>
      </p:pic>
      <p:sp>
        <p:nvSpPr>
          <p:cNvPr id="18" name="Right Arrow 17">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6520" y="914400"/>
            <a:ext cx="1331262" cy="369332"/>
          </a:xfrm>
          <a:prstGeom prst="rect">
            <a:avLst/>
          </a:prstGeom>
          <a:noFill/>
        </p:spPr>
        <p:txBody>
          <a:bodyPr wrap="none" rtlCol="0">
            <a:spAutoFit/>
          </a:bodyPr>
          <a:lstStyle/>
          <a:p>
            <a:r>
              <a:rPr lang="en-US" b="1" dirty="0" err="1"/>
              <a:t>Contoh</a:t>
            </a:r>
            <a:r>
              <a:rPr lang="en-US" b="1" dirty="0"/>
              <a:t> </a:t>
            </a:r>
            <a:r>
              <a:rPr lang="en-US" b="1" dirty="0" err="1"/>
              <a:t>Soal</a:t>
            </a:r>
            <a:endParaRPr lang="en-US" b="1" dirty="0"/>
          </a:p>
        </p:txBody>
      </p:sp>
      <p:sp>
        <p:nvSpPr>
          <p:cNvPr id="9" name="Right Arrow 8">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11" name="TextBox 10"/>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3" name="Picture 2"/>
          <p:cNvPicPr>
            <a:picLocks noChangeAspect="1"/>
          </p:cNvPicPr>
          <p:nvPr/>
        </p:nvPicPr>
        <p:blipFill>
          <a:blip r:embed="rId4" cstate="print"/>
          <a:stretch>
            <a:fillRect/>
          </a:stretch>
        </p:blipFill>
        <p:spPr>
          <a:xfrm>
            <a:off x="899795" y="1924050"/>
            <a:ext cx="7343775" cy="3009900"/>
          </a:xfrm>
          <a:prstGeom prst="rect">
            <a:avLst/>
          </a:prstGeom>
        </p:spPr>
      </p:pic>
    </p:spTree>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0574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09245" y="2590800"/>
            <a:ext cx="8531860" cy="3046988"/>
          </a:xfrm>
          <a:prstGeom prst="rect">
            <a:avLst/>
          </a:prstGeom>
          <a:noFill/>
        </p:spPr>
        <p:txBody>
          <a:bodyPr wrap="square" rtlCol="0">
            <a:spAutoFit/>
          </a:bodyPr>
          <a:lstStyle/>
          <a:p>
            <a:pPr marL="355600" indent="-355600" algn="l"/>
            <a:r>
              <a:rPr lang="en-US" sz="1600" dirty="0"/>
              <a:t>1.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peran</a:t>
            </a:r>
            <a:r>
              <a:rPr lang="en-US" sz="1600" dirty="0"/>
              <a:t> </a:t>
            </a:r>
            <a:r>
              <a:rPr lang="en-US" sz="1600" dirty="0" err="1"/>
              <a:t>teknologi</a:t>
            </a:r>
            <a:r>
              <a:rPr lang="en-US" sz="1600" dirty="0"/>
              <a:t> digital </a:t>
            </a:r>
            <a:r>
              <a:rPr lang="en-US" sz="1600" dirty="0" err="1"/>
              <a:t>dalam</a:t>
            </a:r>
            <a:r>
              <a:rPr lang="en-US" sz="1600" dirty="0"/>
              <a:t> </a:t>
            </a:r>
            <a:r>
              <a:rPr lang="en-US" sz="1600" dirty="0" err="1"/>
              <a:t>kehidupan</a:t>
            </a:r>
            <a:r>
              <a:rPr lang="en-US" sz="1600" dirty="0"/>
              <a:t> </a:t>
            </a:r>
            <a:r>
              <a:rPr lang="en-US" sz="1600" dirty="0" err="1"/>
              <a:t>manusia</a:t>
            </a:r>
            <a:r>
              <a:rPr lang="en-US" sz="1600" dirty="0"/>
              <a:t> </a:t>
            </a:r>
            <a:r>
              <a:rPr lang="en-US" sz="1600" dirty="0" err="1"/>
              <a:t>secara</a:t>
            </a:r>
            <a:r>
              <a:rPr lang="en-US" sz="1600" dirty="0"/>
              <a:t> </a:t>
            </a:r>
            <a:r>
              <a:rPr lang="en-US" sz="1600" dirty="0" err="1"/>
              <a:t>jelas</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diskusi</a:t>
            </a:r>
            <a:r>
              <a:rPr lang="en-US" sz="1600" dirty="0"/>
              <a:t>.</a:t>
            </a:r>
          </a:p>
          <a:p>
            <a:pPr marL="355600" indent="-355600" algn="l"/>
            <a:r>
              <a:rPr lang="en-US" sz="1600" dirty="0"/>
              <a:t>2.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menuliskan</a:t>
            </a:r>
            <a:r>
              <a:rPr lang="en-US" sz="1600" dirty="0"/>
              <a:t> </a:t>
            </a:r>
            <a:r>
              <a:rPr lang="en-US" sz="1600" dirty="0" err="1"/>
              <a:t>dan</a:t>
            </a:r>
            <a:r>
              <a:rPr lang="en-US" sz="1600" dirty="0"/>
              <a:t> </a:t>
            </a:r>
            <a:r>
              <a:rPr lang="en-US" sz="1600" dirty="0" err="1"/>
              <a:t>mengartikan</a:t>
            </a:r>
            <a:r>
              <a:rPr lang="en-US" sz="1600" dirty="0"/>
              <a:t> </a:t>
            </a:r>
            <a:r>
              <a:rPr lang="en-US" sz="1600" dirty="0" err="1"/>
              <a:t>kode</a:t>
            </a:r>
            <a:r>
              <a:rPr lang="en-US" sz="1600" dirty="0"/>
              <a:t> </a:t>
            </a:r>
            <a:r>
              <a:rPr lang="en-US" sz="1600" dirty="0" err="1"/>
              <a:t>biner</a:t>
            </a:r>
            <a:r>
              <a:rPr lang="en-US" sz="1600" dirty="0"/>
              <a:t>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diskusi</a:t>
            </a:r>
            <a:r>
              <a:rPr lang="en-US" sz="1600" dirty="0"/>
              <a:t>.</a:t>
            </a:r>
          </a:p>
          <a:p>
            <a:pPr marL="355600" indent="-355600" algn="l"/>
            <a:r>
              <a:rPr lang="en-US" sz="1600" dirty="0"/>
              <a:t>3.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menggali</a:t>
            </a:r>
            <a:r>
              <a:rPr lang="en-US" sz="1600" dirty="0"/>
              <a:t> </a:t>
            </a:r>
            <a:r>
              <a:rPr lang="en-US" sz="1600" dirty="0" err="1"/>
              <a:t>informasi</a:t>
            </a:r>
            <a:r>
              <a:rPr lang="en-US" sz="1600" dirty="0"/>
              <a:t> </a:t>
            </a:r>
            <a:r>
              <a:rPr lang="en-US" sz="1600" dirty="0" err="1"/>
              <a:t>tentang</a:t>
            </a:r>
            <a:r>
              <a:rPr lang="en-US" sz="1600" dirty="0"/>
              <a:t> </a:t>
            </a:r>
            <a:r>
              <a:rPr lang="en-US" sz="1600" dirty="0" err="1"/>
              <a:t>teknologi</a:t>
            </a:r>
            <a:r>
              <a:rPr lang="en-US" sz="1600" dirty="0"/>
              <a:t> digital </a:t>
            </a:r>
            <a:r>
              <a:rPr lang="en-US" sz="1600" dirty="0" err="1"/>
              <a:t>dan</a:t>
            </a:r>
            <a:r>
              <a:rPr lang="en-US" sz="1600" dirty="0"/>
              <a:t> </a:t>
            </a:r>
            <a:r>
              <a:rPr lang="en-US" sz="1600" dirty="0" err="1"/>
              <a:t>aplikasinya</a:t>
            </a:r>
            <a:r>
              <a:rPr lang="en-US" sz="1600" dirty="0"/>
              <a:t> </a:t>
            </a:r>
            <a:r>
              <a:rPr lang="en-US" sz="1600" dirty="0" err="1"/>
              <a:t>dalam</a:t>
            </a:r>
            <a:r>
              <a:rPr lang="en-US" sz="1600" dirty="0"/>
              <a:t> </a:t>
            </a:r>
            <a:r>
              <a:rPr lang="en-US" sz="1600" dirty="0" err="1"/>
              <a:t>kehidupan</a:t>
            </a:r>
            <a:r>
              <a:rPr lang="en-US" sz="1600" dirty="0"/>
              <a:t> </a:t>
            </a:r>
            <a:r>
              <a:rPr lang="en-US" sz="1600" dirty="0" err="1"/>
              <a:t>manusia</a:t>
            </a:r>
            <a:r>
              <a:rPr lang="en-US" sz="1600" dirty="0"/>
              <a:t> </a:t>
            </a:r>
            <a:r>
              <a:rPr lang="en-US" sz="1600" dirty="0" err="1"/>
              <a:t>dengan</a:t>
            </a:r>
            <a:r>
              <a:rPr lang="en-US" sz="1600" dirty="0"/>
              <a:t> </a:t>
            </a:r>
            <a:r>
              <a:rPr lang="en-US" sz="1600" dirty="0" err="1"/>
              <a:t>benar</a:t>
            </a:r>
            <a:r>
              <a:rPr lang="id-ID"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diskusi</a:t>
            </a:r>
            <a:r>
              <a:rPr lang="en-US" sz="1600" dirty="0"/>
              <a:t>.</a:t>
            </a:r>
          </a:p>
          <a:p>
            <a:pPr marL="355600" indent="-355600" algn="l"/>
            <a:r>
              <a:rPr lang="en-US" sz="1600" dirty="0"/>
              <a:t>4.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transmisi</a:t>
            </a:r>
            <a:r>
              <a:rPr lang="en-US" sz="1600" dirty="0"/>
              <a:t> </a:t>
            </a:r>
            <a:r>
              <a:rPr lang="en-US" sz="1600" dirty="0" err="1"/>
              <a:t>dan</a:t>
            </a:r>
            <a:r>
              <a:rPr lang="en-US" sz="1600" dirty="0"/>
              <a:t> </a:t>
            </a:r>
            <a:r>
              <a:rPr lang="en-US" sz="1600" dirty="0" err="1"/>
              <a:t>penyimpanan</a:t>
            </a:r>
            <a:r>
              <a:rPr lang="en-US" sz="1600" dirty="0"/>
              <a:t> data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diskusi</a:t>
            </a:r>
            <a:r>
              <a:rPr lang="en-US" sz="1600" dirty="0"/>
              <a:t>.</a:t>
            </a:r>
          </a:p>
          <a:p>
            <a:pPr marL="355600" indent="-355600" algn="l"/>
            <a:r>
              <a:rPr lang="en-US" sz="1600" dirty="0"/>
              <a:t>5.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prinsip</a:t>
            </a:r>
            <a:r>
              <a:rPr lang="en-US" sz="1600" dirty="0"/>
              <a:t> </a:t>
            </a:r>
            <a:r>
              <a:rPr lang="en-US" sz="1600" dirty="0" err="1"/>
              <a:t>kerja</a:t>
            </a:r>
            <a:r>
              <a:rPr lang="en-US" sz="1600" dirty="0"/>
              <a:t> </a:t>
            </a:r>
            <a:r>
              <a:rPr lang="en-US" sz="1600" dirty="0" err="1"/>
              <a:t>sistem</a:t>
            </a:r>
            <a:r>
              <a:rPr lang="en-US" sz="1600" dirty="0"/>
              <a:t> digital </a:t>
            </a:r>
            <a:r>
              <a:rPr lang="en-US" sz="1600" dirty="0" err="1"/>
              <a:t>dengan</a:t>
            </a:r>
            <a:r>
              <a:rPr lang="en-US" sz="1600" dirty="0"/>
              <a:t> </a:t>
            </a:r>
            <a:r>
              <a:rPr lang="en-US" sz="1600" dirty="0" err="1"/>
              <a:t>benar</a:t>
            </a:r>
            <a:r>
              <a:rPr lang="en-US" sz="1600" dirty="0"/>
              <a:t> </a:t>
            </a:r>
            <a:r>
              <a:rPr lang="en-US" sz="1600" dirty="0" err="1"/>
              <a:t>setelah</a:t>
            </a:r>
            <a:r>
              <a:rPr lang="en-US" sz="1600" dirty="0"/>
              <a:t> </a:t>
            </a:r>
            <a:r>
              <a:rPr lang="en-US" sz="1600" dirty="0" err="1"/>
              <a:t>melakukan</a:t>
            </a:r>
            <a:r>
              <a:rPr lang="en-US" sz="1600" dirty="0"/>
              <a:t> </a:t>
            </a:r>
            <a:r>
              <a:rPr lang="en-US" sz="1600" dirty="0" err="1"/>
              <a:t>kegiatan</a:t>
            </a:r>
            <a:r>
              <a:rPr lang="en-US" sz="1600" dirty="0"/>
              <a:t> </a:t>
            </a:r>
            <a:r>
              <a:rPr lang="en-US" sz="1600" dirty="0" err="1"/>
              <a:t>diskusi</a:t>
            </a:r>
            <a:r>
              <a:rPr lang="en-US" sz="1600" dirty="0"/>
              <a:t>.</a:t>
            </a:r>
          </a:p>
          <a:p>
            <a:pPr marL="355600" indent="-355600" algn="l"/>
            <a:r>
              <a:rPr lang="en-US" sz="1600" dirty="0"/>
              <a:t>6. </a:t>
            </a:r>
            <a:r>
              <a:rPr lang="id-ID" sz="1600" dirty="0"/>
              <a:t>	</a:t>
            </a:r>
            <a:r>
              <a:rPr lang="en-US" sz="1600" dirty="0" err="1"/>
              <a:t>Peserta</a:t>
            </a:r>
            <a:r>
              <a:rPr lang="en-US" sz="1600" dirty="0"/>
              <a:t> </a:t>
            </a:r>
            <a:r>
              <a:rPr lang="en-US" sz="1600" dirty="0" err="1"/>
              <a:t>didik</a:t>
            </a:r>
            <a:r>
              <a:rPr lang="en-US" sz="1600" dirty="0"/>
              <a:t> </a:t>
            </a:r>
            <a:r>
              <a:rPr lang="en-US" sz="1600" dirty="0" err="1"/>
              <a:t>mampu</a:t>
            </a:r>
            <a:r>
              <a:rPr lang="en-US" sz="1600" dirty="0"/>
              <a:t> </a:t>
            </a:r>
            <a:r>
              <a:rPr lang="en-US" sz="1600" dirty="0" err="1"/>
              <a:t>menjelaskan</a:t>
            </a:r>
            <a:r>
              <a:rPr lang="en-US" sz="1600" dirty="0"/>
              <a:t> </a:t>
            </a:r>
            <a:r>
              <a:rPr lang="en-US" sz="1600" dirty="0" err="1"/>
              <a:t>manfaat</a:t>
            </a:r>
            <a:r>
              <a:rPr lang="en-US" sz="1600" dirty="0"/>
              <a:t> </a:t>
            </a:r>
            <a:r>
              <a:rPr lang="en-US" sz="1600" dirty="0" err="1"/>
              <a:t>teknologi</a:t>
            </a:r>
            <a:r>
              <a:rPr lang="en-US" sz="1600" dirty="0"/>
              <a:t> digital </a:t>
            </a:r>
            <a:r>
              <a:rPr lang="en-US" sz="1600" dirty="0" err="1"/>
              <a:t>dengan</a:t>
            </a:r>
            <a:r>
              <a:rPr lang="en-US" sz="1600" dirty="0"/>
              <a:t> </a:t>
            </a:r>
            <a:r>
              <a:rPr lang="en-US" sz="1600" dirty="0" err="1"/>
              <a:t>benar</a:t>
            </a:r>
            <a:r>
              <a:rPr lang="en-US" sz="1600" dirty="0"/>
              <a:t> </a:t>
            </a:r>
            <a:r>
              <a:rPr lang="en-US" sz="1600" dirty="0" err="1"/>
              <a:t>melalui</a:t>
            </a:r>
            <a:r>
              <a:rPr lang="en-US" sz="1600" dirty="0"/>
              <a:t> </a:t>
            </a:r>
            <a:r>
              <a:rPr lang="en-US" sz="1600" dirty="0" err="1"/>
              <a:t>kegiatan</a:t>
            </a:r>
            <a:r>
              <a:rPr lang="en-US" sz="1600" dirty="0"/>
              <a:t> </a:t>
            </a:r>
            <a:r>
              <a:rPr lang="en-US" sz="1600" dirty="0" err="1"/>
              <a:t>wawancara</a:t>
            </a:r>
            <a:r>
              <a:rPr lang="en-US" sz="1600" dirty="0"/>
              <a:t>.</a:t>
            </a:r>
          </a:p>
        </p:txBody>
      </p:sp>
      <p:sp>
        <p:nvSpPr>
          <p:cNvPr id="6" name="Title 1"/>
          <p:cNvSpPr txBox="1"/>
          <p:nvPr/>
        </p:nvSpPr>
        <p:spPr>
          <a:xfrm>
            <a:off x="2057400" y="-152400"/>
            <a:ext cx="5181600" cy="1447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noProof="0" dirty="0">
                <a:solidFill>
                  <a:schemeClr val="bg1"/>
                </a:solidFill>
                <a:latin typeface="+mj-lt"/>
                <a:ea typeface="+mj-ea"/>
                <a:cs typeface="+mj-cs"/>
              </a:rPr>
              <a:t>TEKNOLOGI DIGITAL</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7" name="Picture 6" descr="bab9.jpg"/>
          <p:cNvPicPr>
            <a:picLocks noChangeAspect="1"/>
          </p:cNvPicPr>
          <p:nvPr/>
        </p:nvPicPr>
        <p:blipFill>
          <a:blip r:embed="rId2" cstate="print"/>
          <a:stretch>
            <a:fillRect/>
          </a:stretch>
        </p:blipFill>
        <p:spPr>
          <a:xfrm>
            <a:off x="5867400" y="0"/>
            <a:ext cx="3276600" cy="2427111"/>
          </a:xfrm>
          <a:prstGeom prst="rect">
            <a:avLst/>
          </a:prstGeom>
        </p:spPr>
      </p:pic>
      <p:sp>
        <p:nvSpPr>
          <p:cNvPr id="8" name="Title 7"/>
          <p:cNvSpPr>
            <a:spLocks noGrp="1"/>
          </p:cNvSpPr>
          <p:nvPr>
            <p:ph type="title"/>
          </p:nvPr>
        </p:nvSpPr>
        <p:spPr>
          <a:xfrm>
            <a:off x="1043608" y="476672"/>
            <a:ext cx="8229600" cy="1143000"/>
          </a:xfrm>
        </p:spPr>
        <p:txBody>
          <a:bodyPr>
            <a:normAutofit/>
          </a:bodyPr>
          <a:lstStyle/>
          <a:p>
            <a:r>
              <a:rPr lang="id-ID" sz="4400" dirty="0">
                <a:solidFill>
                  <a:schemeClr val="accent6"/>
                </a:solidFill>
              </a:rPr>
              <a:t>IX</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0" y="6096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Teknologi</a:t>
            </a:r>
            <a:r>
              <a:rPr lang="en-US" sz="2400" dirty="0">
                <a:solidFill>
                  <a:schemeClr val="tx1"/>
                </a:solidFill>
                <a:latin typeface="+mn-lt"/>
                <a:cs typeface="Arial" panose="020B0604020202020204" pitchFamily="34" charset="0"/>
              </a:rPr>
              <a:t> Digital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6" name="TextBox 5"/>
          <p:cNvSpPr txBox="1"/>
          <p:nvPr/>
        </p:nvSpPr>
        <p:spPr>
          <a:xfrm>
            <a:off x="914400" y="1666875"/>
            <a:ext cx="4845050" cy="645160"/>
          </a:xfrm>
          <a:prstGeom prst="rect">
            <a:avLst/>
          </a:prstGeom>
          <a:noFill/>
        </p:spPr>
        <p:txBody>
          <a:bodyPr wrap="none" rtlCol="0">
            <a:spAutoFit/>
          </a:bodyPr>
          <a:lstStyle/>
          <a:p>
            <a:r>
              <a:rPr lang="en-US" dirty="0" err="1">
                <a:hlinkClick r:id="rId2" action="ppaction://hlinksldjump"/>
              </a:rPr>
              <a:t>Pengertian</a:t>
            </a:r>
            <a:r>
              <a:rPr lang="en-US" dirty="0">
                <a:hlinkClick r:id="rId2" action="ppaction://hlinksldjump"/>
              </a:rPr>
              <a:t> </a:t>
            </a:r>
            <a:r>
              <a:rPr lang="en-US" dirty="0" err="1">
                <a:hlinkClick r:id="rId2" action="ppaction://hlinksldjump"/>
              </a:rPr>
              <a:t>Teknologi</a:t>
            </a:r>
            <a:r>
              <a:rPr lang="id-ID" altLang="en-US" dirty="0" err="1">
                <a:hlinkClick r:id="rId2" action="ppaction://hlinksldjump"/>
              </a:rPr>
              <a:t>, Digital dan Digital Teknologi </a:t>
            </a:r>
            <a:endParaRPr lang="en-US" dirty="0">
              <a:hlinkClick r:id="rId2" action="ppaction://hlinksldjump"/>
            </a:endParaRPr>
          </a:p>
          <a:p>
            <a:r>
              <a:rPr lang="id-ID" altLang="en-US" dirty="0">
                <a:hlinkClick r:id="rId3" action="ppaction://hlinksldjump"/>
              </a:rPr>
              <a:t>Sistem Bilangan dan Gerbang Logika</a:t>
            </a:r>
            <a:endParaRPr lang="id-ID" altLang="en-US" dirty="0"/>
          </a:p>
        </p:txBody>
      </p:sp>
      <p:sp>
        <p:nvSpPr>
          <p:cNvPr id="7" name="TextBox 6"/>
          <p:cNvSpPr txBox="1"/>
          <p:nvPr/>
        </p:nvSpPr>
        <p:spPr>
          <a:xfrm>
            <a:off x="914400" y="3657600"/>
            <a:ext cx="4300220" cy="368300"/>
          </a:xfrm>
          <a:prstGeom prst="rect">
            <a:avLst/>
          </a:prstGeom>
          <a:noFill/>
        </p:spPr>
        <p:txBody>
          <a:bodyPr wrap="none" rtlCol="0">
            <a:spAutoFit/>
          </a:bodyPr>
          <a:lstStyle/>
          <a:p>
            <a:r>
              <a:rPr lang="id-ID" altLang="en-US" dirty="0" err="1">
                <a:hlinkClick r:id="rId4" action="ppaction://hlinksldjump"/>
              </a:rPr>
              <a:t>Pengertian Transmisi dan </a:t>
            </a:r>
            <a:r>
              <a:rPr lang="id-ID" altLang="en-US" dirty="0">
                <a:hlinkClick r:id="rId4" action="ppaction://hlinksldjump"/>
              </a:rPr>
              <a:t>Penyimpanan Data</a:t>
            </a:r>
            <a:endParaRPr lang="id-ID" altLang="en-US" dirty="0"/>
          </a:p>
        </p:txBody>
      </p:sp>
      <p:sp>
        <p:nvSpPr>
          <p:cNvPr id="9" name="Content Placeholder 2"/>
          <p:cNvSpPr txBox="1"/>
          <p:nvPr/>
        </p:nvSpPr>
        <p:spPr>
          <a:xfrm>
            <a:off x="457200" y="32004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T</a:t>
            </a:r>
            <a:r>
              <a:rPr lang="id-ID" altLang="en-US" sz="2400" dirty="0" err="1"/>
              <a:t>ransmisi Data dan Penyimpanan Data</a:t>
            </a:r>
            <a:endParaRPr kumimoji="0" lang="id-ID"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0" name="TextBox 9"/>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daftar isi</a:t>
            </a:r>
            <a:endParaRPr lang="en-US" sz="1200" dirty="0">
              <a:solidFill>
                <a:srgbClr val="92D050"/>
              </a:solidFill>
            </a:endParaRPr>
          </a:p>
        </p:txBody>
      </p:sp>
      <p:sp>
        <p:nvSpPr>
          <p:cNvPr id="11" name="TextBox 10"/>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6" action="ppaction://hlinksldjump"/>
              </a:rPr>
              <a:t>Kembali ke awal bab</a:t>
            </a:r>
            <a:endParaRPr lang="en-US" sz="1200" dirty="0">
              <a:solidFill>
                <a:srgbClr val="92D050"/>
              </a:solidFill>
            </a:endParaRPr>
          </a:p>
        </p:txBody>
      </p:sp>
      <p:sp>
        <p:nvSpPr>
          <p:cNvPr id="12" name="Content Placeholder 2"/>
          <p:cNvSpPr txBox="1"/>
          <p:nvPr/>
        </p:nvSpPr>
        <p:spPr>
          <a:xfrm>
            <a:off x="457200" y="12192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Mengenal</a:t>
            </a:r>
            <a:r>
              <a:rPr lang="en-US" sz="2400" dirty="0"/>
              <a:t> </a:t>
            </a:r>
            <a:r>
              <a:rPr lang="en-US" sz="2400" dirty="0" err="1"/>
              <a:t>Teknologi</a:t>
            </a:r>
            <a:r>
              <a:rPr lang="en-US" sz="2400" dirty="0"/>
              <a:t> Digital</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Right Arrow 12">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945" y="509270"/>
            <a:ext cx="8753475" cy="5262245"/>
          </a:xfrm>
          <a:prstGeom prst="rect">
            <a:avLst/>
          </a:prstGeom>
          <a:noFill/>
        </p:spPr>
        <p:txBody>
          <a:bodyPr wrap="square" rtlCol="0">
            <a:spAutoFit/>
          </a:bodyPr>
          <a:lstStyle/>
          <a:p>
            <a:r>
              <a:rPr lang="en-US" sz="1600" b="1"/>
              <a:t>Pengertian Teknologi</a:t>
            </a:r>
          </a:p>
          <a:p>
            <a:r>
              <a:rPr lang="en-US" sz="1600"/>
              <a:t>Teknologi otomotif akan membantu manusia melakukan perjalanan jauh lebih cepat dan lebih nyaman dibandingkan alat transportasi menggunakan hewan. Teknologi foto rontgen akan memudahkan dokter melakukan diagnosis kondisi tulang pasien. Adapun komputer atau laptop memudahkan seseorang menulis dibandingkan penggunaan mesin tik. Teknologi adalah keseluruhan sarana untuk menyediakan barang-barang yang diperlukan bagi kelangsungan dan kenyamanan hidup manusia.</a:t>
            </a:r>
          </a:p>
          <a:p>
            <a:endParaRPr lang="en-US" sz="1600"/>
          </a:p>
          <a:p>
            <a:r>
              <a:rPr lang="en-US" sz="1600" b="1"/>
              <a:t>Pengertian Digital</a:t>
            </a:r>
            <a:endParaRPr lang="en-US" sz="1600"/>
          </a:p>
          <a:p>
            <a:r>
              <a:rPr lang="en-US" sz="1600"/>
              <a:t>Kata digital berasal dari kata Digitus (bahasa Yunani) yang berarti jari-jemari. Perlu diketahui,</a:t>
            </a:r>
          </a:p>
          <a:p>
            <a:r>
              <a:rPr lang="en-US" sz="1600"/>
              <a:t>jumlah jari-jemari manusia normal ada 10. Angka 10 ini terdiri atas dua angka 1 dan 0. Dua angka 1 dan 0 inilah yang digunakan dalam dunia digital. Angka 1 dan 0 merupakan lambang dari ON dan OFF atau YA dan TIDAK. Dua angka ini disebut juga bilangan biner. Bilangan biner inilah yang menjadi tumpuan dari semua perintah-perintah dan menjadi kode dari sebuah sistem digital.</a:t>
            </a:r>
          </a:p>
          <a:p>
            <a:endParaRPr lang="en-US" sz="1600"/>
          </a:p>
          <a:p>
            <a:r>
              <a:rPr lang="en-US" sz="1600" b="1"/>
              <a:t>Pengertian Teknologi Digital</a:t>
            </a:r>
          </a:p>
          <a:p>
            <a:r>
              <a:rPr lang="en-US" sz="1600"/>
              <a:t>Teknologi digital yaitu teknologi yang menggunakan perintah pengodean biner untuk</a:t>
            </a:r>
          </a:p>
          <a:p>
            <a:r>
              <a:rPr lang="en-US" sz="1600"/>
              <a:t>menghasilkan suatu perintah tertentu sesuai keinginan seorang pemrogram. Teknologi digital dapat dikatakan teknologi yang tidak menggunakan tenaga manusia atau manual. Akan tetapi cenderung pada sistem pengoperasian yang otomatis dengan sistem komputerisasi atau format yang dapat dibaca oleh komputer. Teknologi digital pada dasarnya sistem penghitung sangat cepat yang memproses semua bentuk-bentuk informasi sebagai nilai-nilai numeris.</a:t>
            </a:r>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9" name="TextBox 8"/>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10" name="TextBox 9"/>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945" y="509270"/>
            <a:ext cx="8753475" cy="4030980"/>
          </a:xfrm>
          <a:prstGeom prst="rect">
            <a:avLst/>
          </a:prstGeom>
          <a:noFill/>
        </p:spPr>
        <p:txBody>
          <a:bodyPr wrap="square" rtlCol="0">
            <a:spAutoFit/>
          </a:bodyPr>
          <a:lstStyle/>
          <a:p>
            <a:r>
              <a:rPr lang="en-US" sz="1600" b="1"/>
              <a:t>Sistem Bilangan</a:t>
            </a:r>
            <a:endParaRPr lang="en-US" sz="1600"/>
          </a:p>
          <a:p>
            <a:r>
              <a:rPr lang="en-US" sz="1600"/>
              <a:t>Bilangan biner sedikit dijelaskan pada pembahasan sebelumnya. Bilangan biner termasuk dalam</a:t>
            </a:r>
          </a:p>
          <a:p>
            <a:r>
              <a:rPr lang="en-US" sz="1600"/>
              <a:t>sistem bilangan. Ada beberapa sistem bilangan yang digunakan dalam sistem digital. Sistem bilangan</a:t>
            </a:r>
          </a:p>
          <a:p>
            <a:r>
              <a:rPr lang="en-US" sz="1600"/>
              <a:t>paling umum seperti sistem bilangan desimal, biner, oktal, dan heksadesimal. Sistem bilangan desimal</a:t>
            </a:r>
          </a:p>
          <a:p>
            <a:r>
              <a:rPr lang="en-US" sz="1600"/>
              <a:t>merupakan sistem bilangan paling familier karena kemudahannya dalam penggunaan sehari-hari.</a:t>
            </a:r>
          </a:p>
          <a:p>
            <a:r>
              <a:rPr lang="en-US" sz="1600"/>
              <a:t>Untuk mengenal sistem bilangan lebih lanjut, lakukan kegiatan berikut.</a:t>
            </a:r>
          </a:p>
          <a:p>
            <a:endParaRPr lang="en-US" sz="1600"/>
          </a:p>
          <a:p>
            <a:r>
              <a:rPr lang="id-ID" altLang="en-US" sz="1600" b="1"/>
              <a:t>Gerbang Logika</a:t>
            </a:r>
            <a:endParaRPr lang="en-US" sz="1600"/>
          </a:p>
          <a:p>
            <a:r>
              <a:rPr lang="en-US" sz="1600"/>
              <a:t>Gerbang logika dalam bahasa Inggris disebut dengan logic gate. Gerbang logika adalah dasar</a:t>
            </a:r>
          </a:p>
          <a:p>
            <a:r>
              <a:rPr lang="en-US" sz="1600"/>
              <a:t>pembentuk sistem elektronika digital yang berfungsi mengubah satu atau beberapa input (masukan)</a:t>
            </a:r>
          </a:p>
          <a:p>
            <a:r>
              <a:rPr lang="en-US" sz="1600"/>
              <a:t>menjadi sebuah sinyal output (keluaran). Gerbang logika beroperasi berdasarkan sistem bilangan biner</a:t>
            </a:r>
          </a:p>
          <a:p>
            <a:r>
              <a:rPr lang="en-US" sz="1600"/>
              <a:t>yaitu bilangan yang memiliki 2 kode simbol yakni 0 dan 1 dengan menggunakan Teori Aljabar Boolean.</a:t>
            </a:r>
          </a:p>
          <a:p>
            <a:r>
              <a:rPr lang="en-US" sz="1600"/>
              <a:t>Ada tujuh macam gerbang logika dasar yang membentuk sebuah sistem elektronika digital yaitu gerbang AND, OR, NOT, NAND, NOR, X-OR, dan X-NOR. Untuk mengetahui berbagai jenis gerbang logika</a:t>
            </a:r>
          </a:p>
          <a:p>
            <a:r>
              <a:rPr lang="en-US" sz="1600"/>
              <a:t>tersebut, lakukan kegiatan berikut.</a:t>
            </a:r>
          </a:p>
          <a:p>
            <a:endParaRPr lang="en-US" sz="1600"/>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9" name="TextBox 8"/>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10" name="TextBox 9"/>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945" y="1043940"/>
            <a:ext cx="8753475" cy="4769485"/>
          </a:xfrm>
          <a:prstGeom prst="rect">
            <a:avLst/>
          </a:prstGeom>
          <a:noFill/>
        </p:spPr>
        <p:txBody>
          <a:bodyPr wrap="square" rtlCol="0">
            <a:spAutoFit/>
          </a:bodyPr>
          <a:lstStyle/>
          <a:p>
            <a:r>
              <a:rPr lang="id-ID" altLang="en-US" sz="1600" b="1"/>
              <a:t>Transmisi Data</a:t>
            </a:r>
            <a:endParaRPr lang="en-US" sz="1600" b="1"/>
          </a:p>
          <a:p>
            <a:r>
              <a:rPr lang="en-US" sz="1600"/>
              <a:t>Transmisi menurut Kamus Besar Bahasa Indonesia adalah pengiriman (penerusan) pesan dan</a:t>
            </a:r>
          </a:p>
          <a:p>
            <a:r>
              <a:rPr lang="en-US" sz="1600"/>
              <a:t>sebagainya dari seseorang kepada orang (benda) lain. Adapun data yaitu keterangan atau informasi</a:t>
            </a:r>
          </a:p>
          <a:p>
            <a:r>
              <a:rPr lang="en-US" sz="1600"/>
              <a:t>dalam berbagai bentuk seperti tulisan, suara, gambar diam, gambar bergerak, dan tulisan. Jadi, transmisi data adalah proses pengiriman data dari pengirim ke penerima. Contoh transmisi data yang paling sederhana yaitu ketika ada seorang yang sedang berbicara kepada orang lain. Proses transmisi data dapat berlangsung satu arah dan dua arah.</a:t>
            </a:r>
          </a:p>
          <a:p>
            <a:endParaRPr lang="en-US" sz="1600"/>
          </a:p>
          <a:p>
            <a:r>
              <a:rPr lang="id-ID" altLang="en-US" sz="1600" b="1"/>
              <a:t>Penyimpanan Data</a:t>
            </a:r>
            <a:endParaRPr lang="en-US" sz="1600"/>
          </a:p>
          <a:p>
            <a:r>
              <a:rPr lang="en-US" sz="1600"/>
              <a:t>Dalam dunia digital yang dimaksud dengan penyimpanan data adalah sebuah benda elektronik</a:t>
            </a:r>
          </a:p>
          <a:p>
            <a:r>
              <a:rPr lang="en-US" sz="1600"/>
              <a:t>yang dapat menyimpan data-data elektronik dengan tujuan agar dapat dibuka kembali dan atau digunakan kembali. Data-data yang disimpan dapat berupa gambar diam, gambar bergerak, suara, dan tulisan. Alat penyimpan data atau dalam istilah komputer dikenal sebagai computer data storage merujuk kepada media penyimpanan berupa cakram optik. Beberapa bentuk media penyimpanan magnetik dan tipe-tipe media penyimpanan lainnya yang lebih lambat daripada RAM, tetapi memiliki sifat lebih permanen seperti flash memory. Beberapa jenis alat penyimpan data yang cukup popular dalam dunia komputasi (komputer) seperti flashdisk, microSD, dan harddisk.</a:t>
            </a:r>
          </a:p>
          <a:p>
            <a:endParaRPr lang="en-US" sz="1600"/>
          </a:p>
          <a:p>
            <a:endParaRPr lang="en-US" sz="1600"/>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9" name="TextBox 8"/>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10" name="TextBox 9"/>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7" name="Picture 6"/>
          <p:cNvPicPr>
            <a:picLocks noChangeAspect="1"/>
          </p:cNvPicPr>
          <p:nvPr/>
        </p:nvPicPr>
        <p:blipFill>
          <a:blip r:embed="rId4" cstate="print"/>
          <a:stretch>
            <a:fillRect/>
          </a:stretch>
        </p:blipFill>
        <p:spPr>
          <a:xfrm>
            <a:off x="995045" y="2176145"/>
            <a:ext cx="7153275" cy="2505075"/>
          </a:xfrm>
          <a:prstGeom prst="rect">
            <a:avLst/>
          </a:prstGeom>
        </p:spPr>
      </p:pic>
      <p:sp>
        <p:nvSpPr>
          <p:cNvPr id="9" name="Text Box 8"/>
          <p:cNvSpPr txBox="1"/>
          <p:nvPr/>
        </p:nvSpPr>
        <p:spPr>
          <a:xfrm>
            <a:off x="3923030" y="1081405"/>
            <a:ext cx="1296670" cy="368300"/>
          </a:xfrm>
          <a:prstGeom prst="rect">
            <a:avLst/>
          </a:prstGeom>
          <a:noFill/>
        </p:spPr>
        <p:txBody>
          <a:bodyPr wrap="none" rtlCol="0">
            <a:spAutoFit/>
          </a:bodyPr>
          <a:lstStyle/>
          <a:p>
            <a:r>
              <a:rPr lang="id-ID" altLang="en-US"/>
              <a:t>Contoh Soal</a:t>
            </a:r>
          </a:p>
        </p:txBody>
      </p:sp>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0574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09245" y="2590800"/>
            <a:ext cx="8559165" cy="1568450"/>
          </a:xfrm>
          <a:prstGeom prst="rect">
            <a:avLst/>
          </a:prstGeom>
          <a:noFill/>
        </p:spPr>
        <p:txBody>
          <a:bodyPr wrap="square" rtlCol="0">
            <a:spAutoFit/>
          </a:bodyPr>
          <a:lstStyle/>
          <a:p>
            <a:pPr algn="l"/>
            <a:r>
              <a:rPr lang="en-US" sz="1600"/>
              <a:t>1. Peserta didik mampu menganalisis karakteristik inti atom, radioaktivitas, pemanfaatan, dampak, dan proteksinya dalam</a:t>
            </a:r>
          </a:p>
          <a:p>
            <a:pPr algn="l"/>
            <a:r>
              <a:rPr lang="en-US" sz="1600"/>
              <a:t>kehidupan sehari-hari dengan benar setelah melakukan kegiatan dan diskusi.</a:t>
            </a:r>
          </a:p>
          <a:p>
            <a:pPr algn="l"/>
            <a:r>
              <a:rPr lang="en-US" sz="1600"/>
              <a:t>2. Peserta didik dapat menyajikan laporan tentang sumber radioaktif, radioaktivitas, pemanfaatan, dampak, dan proteksinya</a:t>
            </a:r>
          </a:p>
          <a:p>
            <a:pPr algn="l"/>
            <a:r>
              <a:rPr lang="en-US" sz="1600"/>
              <a:t>bagi kehidupan dengan benar setelah melakukan kegiatan dan diskusi.</a:t>
            </a:r>
          </a:p>
        </p:txBody>
      </p:sp>
      <p:sp>
        <p:nvSpPr>
          <p:cNvPr id="6" name="Title 1"/>
          <p:cNvSpPr txBox="1"/>
          <p:nvPr/>
        </p:nvSpPr>
        <p:spPr>
          <a:xfrm>
            <a:off x="2133600" y="0"/>
            <a:ext cx="3962400" cy="1447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dirty="0">
                <a:solidFill>
                  <a:schemeClr val="bg1"/>
                </a:solidFill>
                <a:latin typeface="+mj-lt"/>
                <a:ea typeface="+mj-ea"/>
                <a:cs typeface="+mj-cs"/>
              </a:rPr>
              <a:t>INTI ATOM DAN </a:t>
            </a:r>
          </a:p>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dirty="0">
                <a:solidFill>
                  <a:schemeClr val="bg1"/>
                </a:solidFill>
                <a:latin typeface="+mj-lt"/>
                <a:ea typeface="+mj-ea"/>
                <a:cs typeface="+mj-cs"/>
              </a:rPr>
              <a:t>IPTEK NUKLIR</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pic>
        <p:nvPicPr>
          <p:cNvPr id="7" name="Picture 6" descr="bab10.jpg"/>
          <p:cNvPicPr>
            <a:picLocks noChangeAspect="1"/>
          </p:cNvPicPr>
          <p:nvPr/>
        </p:nvPicPr>
        <p:blipFill>
          <a:blip r:embed="rId2" cstate="print"/>
          <a:stretch>
            <a:fillRect/>
          </a:stretch>
        </p:blipFill>
        <p:spPr>
          <a:xfrm>
            <a:off x="5638800" y="0"/>
            <a:ext cx="3505200" cy="2627427"/>
          </a:xfrm>
          <a:prstGeom prst="rect">
            <a:avLst/>
          </a:prstGeom>
        </p:spPr>
      </p:pic>
      <p:sp>
        <p:nvSpPr>
          <p:cNvPr id="8" name="Title 7"/>
          <p:cNvSpPr>
            <a:spLocks noGrp="1"/>
          </p:cNvSpPr>
          <p:nvPr>
            <p:ph type="title"/>
          </p:nvPr>
        </p:nvSpPr>
        <p:spPr>
          <a:xfrm>
            <a:off x="1094928" y="476672"/>
            <a:ext cx="8229600" cy="1143000"/>
          </a:xfrm>
        </p:spPr>
        <p:txBody>
          <a:bodyPr>
            <a:normAutofit/>
          </a:bodyPr>
          <a:lstStyle/>
          <a:p>
            <a:r>
              <a:rPr lang="id-ID" sz="4400" dirty="0">
                <a:solidFill>
                  <a:schemeClr val="accent6"/>
                </a:solidFill>
              </a:rPr>
              <a:t>X</a:t>
            </a:r>
          </a:p>
        </p:txBody>
      </p:sp>
      <p:sp>
        <p:nvSpPr>
          <p:cNvPr id="9"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410210" y="53848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Inti</a:t>
            </a:r>
            <a:r>
              <a:rPr lang="en-US" sz="2400" dirty="0">
                <a:solidFill>
                  <a:schemeClr val="tx1"/>
                </a:solidFill>
                <a:latin typeface="+mn-lt"/>
                <a:cs typeface="Arial" panose="020B0604020202020204" pitchFamily="34" charset="0"/>
              </a:rPr>
              <a:t> Atom </a:t>
            </a:r>
            <a:r>
              <a:rPr lang="en-US" sz="2400" dirty="0" err="1">
                <a:solidFill>
                  <a:schemeClr val="tx1"/>
                </a:solidFill>
                <a:latin typeface="+mn-lt"/>
                <a:cs typeface="Arial" panose="020B0604020202020204" pitchFamily="34" charset="0"/>
              </a:rPr>
              <a:t>dan</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Iptek</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Nuklir</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6" name="TextBox 5"/>
          <p:cNvSpPr txBox="1"/>
          <p:nvPr/>
        </p:nvSpPr>
        <p:spPr>
          <a:xfrm>
            <a:off x="410210" y="1498640"/>
            <a:ext cx="4688840" cy="1198880"/>
          </a:xfrm>
          <a:prstGeom prst="rect">
            <a:avLst/>
          </a:prstGeom>
          <a:noFill/>
        </p:spPr>
        <p:txBody>
          <a:bodyPr wrap="none" rtlCol="0">
            <a:spAutoFit/>
          </a:bodyPr>
          <a:lstStyle/>
          <a:p>
            <a:r>
              <a:rPr lang="en-US" dirty="0" err="1">
                <a:hlinkClick r:id="rId2" action="ppaction://hlinksldjump"/>
              </a:rPr>
              <a:t>Partikel</a:t>
            </a:r>
            <a:r>
              <a:rPr lang="en-US" dirty="0">
                <a:hlinkClick r:id="rId2" action="ppaction://hlinksldjump"/>
              </a:rPr>
              <a:t> </a:t>
            </a:r>
            <a:r>
              <a:rPr lang="en-US" dirty="0" err="1">
                <a:hlinkClick r:id="rId2" action="ppaction://hlinksldjump"/>
              </a:rPr>
              <a:t>Penyusun</a:t>
            </a:r>
            <a:r>
              <a:rPr lang="en-US" dirty="0">
                <a:hlinkClick r:id="rId2" action="ppaction://hlinksldjump"/>
              </a:rPr>
              <a:t> </a:t>
            </a:r>
            <a:r>
              <a:rPr lang="en-US" dirty="0" err="1">
                <a:hlinkClick r:id="rId2" action="ppaction://hlinksldjump"/>
              </a:rPr>
              <a:t>Inti</a:t>
            </a:r>
            <a:r>
              <a:rPr lang="id-ID" altLang="en-US" dirty="0" err="1">
                <a:hlinkClick r:id="rId2" action="ppaction://hlinksldjump"/>
              </a:rPr>
              <a:t>, Simbol Unsur dan Nuklida</a:t>
            </a:r>
            <a:endParaRPr lang="en-US" dirty="0"/>
          </a:p>
          <a:p>
            <a:r>
              <a:rPr lang="en-US" dirty="0">
                <a:hlinkClick r:id="rId3" action="ppaction://hlinksldjump"/>
              </a:rPr>
              <a:t>Gaya </a:t>
            </a:r>
            <a:r>
              <a:rPr lang="en-US" dirty="0" err="1">
                <a:hlinkClick r:id="rId3" action="ppaction://hlinksldjump"/>
              </a:rPr>
              <a:t>dan</a:t>
            </a:r>
            <a:r>
              <a:rPr lang="en-US" dirty="0">
                <a:hlinkClick r:id="rId3" action="ppaction://hlinksldjump"/>
              </a:rPr>
              <a:t> </a:t>
            </a:r>
            <a:r>
              <a:rPr lang="en-US" dirty="0" err="1">
                <a:hlinkClick r:id="rId3" action="ppaction://hlinksldjump"/>
              </a:rPr>
              <a:t>Kestabilan</a:t>
            </a:r>
            <a:r>
              <a:rPr lang="en-US" dirty="0">
                <a:hlinkClick r:id="rId3" action="ppaction://hlinksldjump"/>
              </a:rPr>
              <a:t> </a:t>
            </a:r>
            <a:r>
              <a:rPr lang="en-US" dirty="0" err="1">
                <a:hlinkClick r:id="rId3" action="ppaction://hlinksldjump"/>
              </a:rPr>
              <a:t>Inti</a:t>
            </a:r>
            <a:r>
              <a:rPr lang="id-ID" altLang="en-US" dirty="0" err="1">
                <a:hlinkClick r:id="rId3" action="ppaction://hlinksldjump"/>
              </a:rPr>
              <a:t>, Energi Ikat Inti</a:t>
            </a:r>
            <a:endParaRPr lang="en-US" dirty="0"/>
          </a:p>
          <a:p>
            <a:r>
              <a:rPr lang="en-US" dirty="0" err="1">
                <a:hlinkClick r:id="rId4" action="ppaction://hlinksldjump"/>
              </a:rPr>
              <a:t>Reaksi</a:t>
            </a:r>
            <a:r>
              <a:rPr lang="en-US" dirty="0">
                <a:hlinkClick r:id="rId4" action="ppaction://hlinksldjump"/>
              </a:rPr>
              <a:t> </a:t>
            </a:r>
            <a:r>
              <a:rPr lang="en-US" dirty="0" err="1">
                <a:hlinkClick r:id="rId4" action="ppaction://hlinksldjump"/>
              </a:rPr>
              <a:t>Inti</a:t>
            </a:r>
            <a:endParaRPr lang="en-US" dirty="0"/>
          </a:p>
          <a:p>
            <a:r>
              <a:rPr lang="en-US" dirty="0" err="1">
                <a:hlinkClick r:id="rId5" action="ppaction://hlinksldjump"/>
              </a:rPr>
              <a:t>Spektrum</a:t>
            </a:r>
            <a:r>
              <a:rPr lang="en-US" dirty="0">
                <a:hlinkClick r:id="rId5" action="ppaction://hlinksldjump"/>
              </a:rPr>
              <a:t> Atom </a:t>
            </a:r>
            <a:r>
              <a:rPr lang="en-US" dirty="0" err="1">
                <a:hlinkClick r:id="rId5" action="ppaction://hlinksldjump"/>
              </a:rPr>
              <a:t>Hidrogen</a:t>
            </a:r>
            <a:endParaRPr lang="en-US" dirty="0"/>
          </a:p>
        </p:txBody>
      </p:sp>
      <p:sp>
        <p:nvSpPr>
          <p:cNvPr id="7" name="TextBox 6"/>
          <p:cNvSpPr txBox="1"/>
          <p:nvPr/>
        </p:nvSpPr>
        <p:spPr>
          <a:xfrm>
            <a:off x="410210" y="3255010"/>
            <a:ext cx="3853180" cy="922020"/>
          </a:xfrm>
          <a:prstGeom prst="rect">
            <a:avLst/>
          </a:prstGeom>
          <a:noFill/>
        </p:spPr>
        <p:txBody>
          <a:bodyPr wrap="none" rtlCol="0">
            <a:spAutoFit/>
          </a:bodyPr>
          <a:lstStyle/>
          <a:p>
            <a:r>
              <a:rPr lang="en-US" dirty="0" err="1">
                <a:hlinkClick r:id="rId6" action="ppaction://hlinksldjump"/>
              </a:rPr>
              <a:t>Sinar-Sinar</a:t>
            </a:r>
            <a:r>
              <a:rPr lang="en-US" dirty="0">
                <a:hlinkClick r:id="rId6" action="ppaction://hlinksldjump"/>
              </a:rPr>
              <a:t> </a:t>
            </a:r>
            <a:r>
              <a:rPr lang="en-US" dirty="0" err="1">
                <a:hlinkClick r:id="rId6" action="ppaction://hlinksldjump"/>
              </a:rPr>
              <a:t>Radioaktif</a:t>
            </a:r>
            <a:endParaRPr lang="en-US" dirty="0"/>
          </a:p>
          <a:p>
            <a:r>
              <a:rPr lang="en-US" dirty="0" err="1">
                <a:hlinkClick r:id="rId7" action="ppaction://hlinksldjump"/>
              </a:rPr>
              <a:t>Interaksi</a:t>
            </a:r>
            <a:r>
              <a:rPr lang="en-US" dirty="0">
                <a:hlinkClick r:id="rId7" action="ppaction://hlinksldjump"/>
              </a:rPr>
              <a:t> </a:t>
            </a:r>
            <a:r>
              <a:rPr lang="en-US" dirty="0" err="1">
                <a:hlinkClick r:id="rId7" action="ppaction://hlinksldjump"/>
              </a:rPr>
              <a:t>Sinar</a:t>
            </a:r>
            <a:r>
              <a:rPr lang="en-US" dirty="0">
                <a:hlinkClick r:id="rId7" action="ppaction://hlinksldjump"/>
              </a:rPr>
              <a:t> </a:t>
            </a:r>
            <a:r>
              <a:rPr lang="en-US" dirty="0" err="1">
                <a:hlinkClick r:id="rId7" action="ppaction://hlinksldjump"/>
              </a:rPr>
              <a:t>Radioaktif</a:t>
            </a:r>
            <a:r>
              <a:rPr lang="en-US" dirty="0">
                <a:hlinkClick r:id="rId7" action="ppaction://hlinksldjump"/>
              </a:rPr>
              <a:t> </a:t>
            </a:r>
            <a:r>
              <a:rPr lang="en-US" dirty="0" err="1">
                <a:hlinkClick r:id="rId7" action="ppaction://hlinksldjump"/>
              </a:rPr>
              <a:t>dengan</a:t>
            </a:r>
            <a:r>
              <a:rPr lang="en-US" dirty="0">
                <a:hlinkClick r:id="rId7" action="ppaction://hlinksldjump"/>
              </a:rPr>
              <a:t> </a:t>
            </a:r>
            <a:r>
              <a:rPr lang="en-US" dirty="0" err="1">
                <a:hlinkClick r:id="rId7" action="ppaction://hlinksldjump"/>
              </a:rPr>
              <a:t>Bahan</a:t>
            </a:r>
            <a:endParaRPr lang="en-US" dirty="0"/>
          </a:p>
          <a:p>
            <a:r>
              <a:rPr lang="en-US" dirty="0" err="1">
                <a:hlinkClick r:id="rId8" action="ppaction://hlinksldjump"/>
              </a:rPr>
              <a:t>Peluruhan</a:t>
            </a:r>
            <a:r>
              <a:rPr lang="en-US" dirty="0">
                <a:hlinkClick r:id="rId8" action="ppaction://hlinksldjump"/>
              </a:rPr>
              <a:t> </a:t>
            </a:r>
            <a:r>
              <a:rPr lang="en-US" dirty="0" err="1">
                <a:hlinkClick r:id="rId8" action="ppaction://hlinksldjump"/>
              </a:rPr>
              <a:t>Radioaktif</a:t>
            </a:r>
            <a:endParaRPr lang="en-US" dirty="0"/>
          </a:p>
        </p:txBody>
      </p:sp>
      <p:sp>
        <p:nvSpPr>
          <p:cNvPr id="8" name="TextBox 7"/>
          <p:cNvSpPr txBox="1"/>
          <p:nvPr/>
        </p:nvSpPr>
        <p:spPr>
          <a:xfrm>
            <a:off x="410210" y="4924425"/>
            <a:ext cx="4513580" cy="645160"/>
          </a:xfrm>
          <a:prstGeom prst="rect">
            <a:avLst/>
          </a:prstGeom>
          <a:noFill/>
        </p:spPr>
        <p:txBody>
          <a:bodyPr wrap="none" rtlCol="0">
            <a:spAutoFit/>
          </a:bodyPr>
          <a:lstStyle/>
          <a:p>
            <a:r>
              <a:rPr lang="id-ID" altLang="en-US" dirty="0" err="1">
                <a:hlinkClick r:id="rId9" action="ppaction://hlinksldjump"/>
              </a:rPr>
              <a:t>Pemanfaatan dalam </a:t>
            </a:r>
            <a:r>
              <a:rPr lang="en-US" dirty="0" err="1">
                <a:hlinkClick r:id="rId9" action="ppaction://hlinksldjump"/>
              </a:rPr>
              <a:t>Bidang</a:t>
            </a:r>
            <a:r>
              <a:rPr lang="en-US" dirty="0">
                <a:hlinkClick r:id="rId9" action="ppaction://hlinksldjump"/>
              </a:rPr>
              <a:t> </a:t>
            </a:r>
            <a:r>
              <a:rPr lang="en-US" dirty="0" err="1">
                <a:hlinkClick r:id="rId9" action="ppaction://hlinksldjump"/>
              </a:rPr>
              <a:t>Energi </a:t>
            </a:r>
            <a:r>
              <a:rPr lang="id-ID" altLang="en-US" dirty="0" err="1">
                <a:hlinkClick r:id="rId9" action="ppaction://hlinksldjump"/>
              </a:rPr>
              <a:t>dan Industri</a:t>
            </a:r>
            <a:endParaRPr lang="en-US" dirty="0"/>
          </a:p>
          <a:p>
            <a:r>
              <a:rPr lang="en-US" dirty="0" err="1">
                <a:hlinkClick r:id="rId10" action="ppaction://hlinksldjump"/>
              </a:rPr>
              <a:t>Dampak</a:t>
            </a:r>
            <a:r>
              <a:rPr lang="en-US" dirty="0">
                <a:hlinkClick r:id="rId10" action="ppaction://hlinksldjump"/>
              </a:rPr>
              <a:t> </a:t>
            </a:r>
            <a:r>
              <a:rPr lang="en-US" dirty="0" err="1">
                <a:hlinkClick r:id="rId10" action="ppaction://hlinksldjump"/>
              </a:rPr>
              <a:t>dan</a:t>
            </a:r>
            <a:r>
              <a:rPr lang="en-US" dirty="0">
                <a:hlinkClick r:id="rId10" action="ppaction://hlinksldjump"/>
              </a:rPr>
              <a:t> </a:t>
            </a:r>
            <a:r>
              <a:rPr lang="en-US" dirty="0" err="1">
                <a:hlinkClick r:id="rId10" action="ppaction://hlinksldjump"/>
              </a:rPr>
              <a:t>Proteksi</a:t>
            </a:r>
            <a:r>
              <a:rPr lang="en-US" dirty="0">
                <a:hlinkClick r:id="rId10" action="ppaction://hlinksldjump"/>
              </a:rPr>
              <a:t> </a:t>
            </a:r>
            <a:r>
              <a:rPr lang="en-US" dirty="0" err="1">
                <a:hlinkClick r:id="rId10" action="ppaction://hlinksldjump"/>
              </a:rPr>
              <a:t>Radiasi</a:t>
            </a:r>
            <a:endParaRPr lang="en-US" dirty="0"/>
          </a:p>
        </p:txBody>
      </p:sp>
      <p:sp>
        <p:nvSpPr>
          <p:cNvPr id="9" name="Content Placeholder 2"/>
          <p:cNvSpPr txBox="1"/>
          <p:nvPr/>
        </p:nvSpPr>
        <p:spPr>
          <a:xfrm>
            <a:off x="0" y="2828925"/>
            <a:ext cx="27432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Radioaktivitas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p:nvPr/>
        </p:nvSpPr>
        <p:spPr>
          <a:xfrm>
            <a:off x="0" y="4371975"/>
            <a:ext cx="7210425" cy="55245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fi-FI" sz="2400" dirty="0"/>
              <a:t>Aplikasi Iptek Nuklir dan Proteksi Radiasi</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Right Arrow 10">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2" name="TextBox 11"/>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11" action="ppaction://hlinksldjump"/>
              </a:rPr>
              <a:t>Kembali ke daftar isi</a:t>
            </a:r>
            <a:endParaRPr lang="en-US" sz="1200" dirty="0">
              <a:solidFill>
                <a:srgbClr val="92D050"/>
              </a:solidFill>
            </a:endParaRPr>
          </a:p>
        </p:txBody>
      </p:sp>
      <p:sp>
        <p:nvSpPr>
          <p:cNvPr id="13"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12" action="ppaction://hlinksldjump"/>
              </a:rPr>
              <a:t>Kembali ke awal bab</a:t>
            </a:r>
            <a:endParaRPr lang="en-US" sz="1200" dirty="0">
              <a:solidFill>
                <a:srgbClr val="92D050"/>
              </a:solidFill>
            </a:endParaRPr>
          </a:p>
        </p:txBody>
      </p:sp>
      <p:sp>
        <p:nvSpPr>
          <p:cNvPr id="14" name="Content Placeholder 2"/>
          <p:cNvSpPr txBox="1"/>
          <p:nvPr/>
        </p:nvSpPr>
        <p:spPr>
          <a:xfrm>
            <a:off x="0" y="1000760"/>
            <a:ext cx="34290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Karakteristik</a:t>
            </a:r>
            <a:r>
              <a:rPr lang="en-US" sz="2400" dirty="0"/>
              <a:t> </a:t>
            </a:r>
            <a:r>
              <a:rPr lang="en-US" sz="2400" dirty="0" err="1"/>
              <a:t>Inti</a:t>
            </a:r>
            <a:r>
              <a:rPr lang="en-US" sz="2400" dirty="0"/>
              <a:t> Atom</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Right Arrow 14">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7" name="Picture 6"/>
          <p:cNvPicPr>
            <a:picLocks noChangeAspect="1"/>
          </p:cNvPicPr>
          <p:nvPr/>
        </p:nvPicPr>
        <p:blipFill>
          <a:blip r:embed="rId4" cstate="print"/>
          <a:stretch>
            <a:fillRect/>
          </a:stretch>
        </p:blipFill>
        <p:spPr>
          <a:xfrm>
            <a:off x="333375" y="571500"/>
            <a:ext cx="4572000" cy="1733550"/>
          </a:xfrm>
          <a:prstGeom prst="rect">
            <a:avLst/>
          </a:prstGeom>
        </p:spPr>
      </p:pic>
      <p:pic>
        <p:nvPicPr>
          <p:cNvPr id="9" name="Picture 8"/>
          <p:cNvPicPr>
            <a:picLocks noChangeAspect="1"/>
          </p:cNvPicPr>
          <p:nvPr/>
        </p:nvPicPr>
        <p:blipFill>
          <a:blip r:embed="rId5" cstate="print"/>
          <a:stretch>
            <a:fillRect/>
          </a:stretch>
        </p:blipFill>
        <p:spPr>
          <a:xfrm>
            <a:off x="333375" y="2147570"/>
            <a:ext cx="7315200" cy="4124325"/>
          </a:xfrm>
          <a:prstGeom prst="rect">
            <a:avLst/>
          </a:prstGeom>
        </p:spPr>
      </p:pic>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4878" y="609600"/>
            <a:ext cx="3401380" cy="369332"/>
          </a:xfrm>
          <a:prstGeom prst="rect">
            <a:avLst/>
          </a:prstGeom>
        </p:spPr>
        <p:txBody>
          <a:bodyPr wrap="none">
            <a:spAutoFit/>
          </a:bodyPr>
          <a:lstStyle/>
          <a:p>
            <a:r>
              <a:rPr lang="en-US" b="1" dirty="0" err="1"/>
              <a:t>Rangkaian</a:t>
            </a:r>
            <a:r>
              <a:rPr lang="en-US" b="1" dirty="0"/>
              <a:t> </a:t>
            </a:r>
            <a:r>
              <a:rPr lang="en-US" b="1" dirty="0" err="1"/>
              <a:t>Komponen</a:t>
            </a:r>
            <a:r>
              <a:rPr lang="en-US" b="1" dirty="0"/>
              <a:t> </a:t>
            </a:r>
            <a:r>
              <a:rPr lang="en-US" b="1" dirty="0" err="1"/>
              <a:t>Elektronika</a:t>
            </a:r>
            <a:endParaRPr lang="en-US" b="1" dirty="0"/>
          </a:p>
        </p:txBody>
      </p:sp>
      <p:sp>
        <p:nvSpPr>
          <p:cNvPr id="3" name="Rectangle 2"/>
          <p:cNvSpPr/>
          <p:nvPr/>
        </p:nvSpPr>
        <p:spPr>
          <a:xfrm>
            <a:off x="457200" y="1066800"/>
            <a:ext cx="1590885" cy="369332"/>
          </a:xfrm>
          <a:prstGeom prst="rect">
            <a:avLst/>
          </a:prstGeom>
        </p:spPr>
        <p:txBody>
          <a:bodyPr wrap="none">
            <a:spAutoFit/>
          </a:bodyPr>
          <a:lstStyle/>
          <a:p>
            <a:r>
              <a:rPr lang="en-US" b="1" dirty="0" err="1"/>
              <a:t>Rangkaian</a:t>
            </a:r>
            <a:r>
              <a:rPr lang="en-US" b="1" dirty="0"/>
              <a:t> Seri</a:t>
            </a:r>
          </a:p>
        </p:txBody>
      </p:sp>
      <p:sp>
        <p:nvSpPr>
          <p:cNvPr id="4" name="Rectangle 3"/>
          <p:cNvSpPr/>
          <p:nvPr/>
        </p:nvSpPr>
        <p:spPr>
          <a:xfrm>
            <a:off x="457200" y="1524000"/>
            <a:ext cx="2612318" cy="369332"/>
          </a:xfrm>
          <a:prstGeom prst="rect">
            <a:avLst/>
          </a:prstGeom>
        </p:spPr>
        <p:txBody>
          <a:bodyPr wrap="none">
            <a:spAutoFit/>
          </a:bodyPr>
          <a:lstStyle/>
          <a:p>
            <a:r>
              <a:rPr lang="en-US" b="1" i="1" dirty="0" err="1"/>
              <a:t>Rangkaian</a:t>
            </a:r>
            <a:r>
              <a:rPr lang="en-US" b="1" i="1" dirty="0"/>
              <a:t> Seri </a:t>
            </a:r>
            <a:r>
              <a:rPr lang="en-US" b="1" i="1" dirty="0" err="1"/>
              <a:t>Tegangan</a:t>
            </a:r>
            <a:endParaRPr lang="en-US" b="1" i="1" dirty="0"/>
          </a:p>
        </p:txBody>
      </p:sp>
      <p:sp>
        <p:nvSpPr>
          <p:cNvPr id="5" name="Rectangle 4"/>
          <p:cNvSpPr/>
          <p:nvPr/>
        </p:nvSpPr>
        <p:spPr>
          <a:xfrm>
            <a:off x="457200" y="3810000"/>
            <a:ext cx="2428742" cy="369332"/>
          </a:xfrm>
          <a:prstGeom prst="rect">
            <a:avLst/>
          </a:prstGeom>
        </p:spPr>
        <p:txBody>
          <a:bodyPr wrap="none">
            <a:spAutoFit/>
          </a:bodyPr>
          <a:lstStyle/>
          <a:p>
            <a:r>
              <a:rPr lang="en-US" b="1" i="1" dirty="0" err="1"/>
              <a:t>Rangkaian</a:t>
            </a:r>
            <a:r>
              <a:rPr lang="en-US" b="1" i="1" dirty="0"/>
              <a:t> Seri Resistor</a:t>
            </a:r>
          </a:p>
        </p:txBody>
      </p:sp>
      <p:pic>
        <p:nvPicPr>
          <p:cNvPr id="6" name="Picture 5" descr="5.jpg"/>
          <p:cNvPicPr>
            <a:picLocks noChangeAspect="1"/>
          </p:cNvPicPr>
          <p:nvPr/>
        </p:nvPicPr>
        <p:blipFill>
          <a:blip r:embed="rId2" cstate="print"/>
          <a:stretch>
            <a:fillRect/>
          </a:stretch>
        </p:blipFill>
        <p:spPr>
          <a:xfrm>
            <a:off x="457200" y="4343400"/>
            <a:ext cx="2543175" cy="1524000"/>
          </a:xfrm>
          <a:prstGeom prst="rect">
            <a:avLst/>
          </a:prstGeom>
        </p:spPr>
      </p:pic>
      <p:pic>
        <p:nvPicPr>
          <p:cNvPr id="7" name="Picture 6" descr="6.jpg"/>
          <p:cNvPicPr>
            <a:picLocks noChangeAspect="1"/>
          </p:cNvPicPr>
          <p:nvPr/>
        </p:nvPicPr>
        <p:blipFill>
          <a:blip r:embed="rId3" cstate="print"/>
          <a:stretch>
            <a:fillRect/>
          </a:stretch>
        </p:blipFill>
        <p:spPr>
          <a:xfrm>
            <a:off x="5715000" y="4724400"/>
            <a:ext cx="2800350" cy="542925"/>
          </a:xfrm>
          <a:prstGeom prst="rect">
            <a:avLst/>
          </a:prstGeom>
        </p:spPr>
      </p:pic>
      <p:pic>
        <p:nvPicPr>
          <p:cNvPr id="8" name="Picture 7" descr="7.jpg"/>
          <p:cNvPicPr>
            <a:picLocks noChangeAspect="1"/>
          </p:cNvPicPr>
          <p:nvPr/>
        </p:nvPicPr>
        <p:blipFill>
          <a:blip r:embed="rId4" cstate="print"/>
          <a:stretch>
            <a:fillRect/>
          </a:stretch>
        </p:blipFill>
        <p:spPr>
          <a:xfrm>
            <a:off x="5791200" y="5410200"/>
            <a:ext cx="1724025" cy="533400"/>
          </a:xfrm>
          <a:prstGeom prst="rect">
            <a:avLst/>
          </a:prstGeom>
        </p:spPr>
      </p:pic>
      <p:sp>
        <p:nvSpPr>
          <p:cNvPr id="9" name="Rectangle 8"/>
          <p:cNvSpPr/>
          <p:nvPr/>
        </p:nvSpPr>
        <p:spPr>
          <a:xfrm>
            <a:off x="5791200" y="4191000"/>
            <a:ext cx="2376676" cy="369332"/>
          </a:xfrm>
          <a:prstGeom prst="rect">
            <a:avLst/>
          </a:prstGeom>
        </p:spPr>
        <p:txBody>
          <a:bodyPr wrap="none">
            <a:spAutoFit/>
          </a:bodyPr>
          <a:lstStyle/>
          <a:p>
            <a:r>
              <a:rPr lang="en-US" dirty="0" err="1"/>
              <a:t>Persamaan</a:t>
            </a:r>
            <a:r>
              <a:rPr lang="en-US" dirty="0"/>
              <a:t> yang </a:t>
            </a:r>
            <a:r>
              <a:rPr lang="en-US" dirty="0" err="1"/>
              <a:t>terkait</a:t>
            </a:r>
            <a:endParaRPr lang="en-US" dirty="0"/>
          </a:p>
        </p:txBody>
      </p:sp>
      <p:pic>
        <p:nvPicPr>
          <p:cNvPr id="10" name="Picture 9" descr="8.jpg"/>
          <p:cNvPicPr>
            <a:picLocks noChangeAspect="1"/>
          </p:cNvPicPr>
          <p:nvPr/>
        </p:nvPicPr>
        <p:blipFill>
          <a:blip r:embed="rId5" cstate="print"/>
          <a:stretch>
            <a:fillRect/>
          </a:stretch>
        </p:blipFill>
        <p:spPr>
          <a:xfrm>
            <a:off x="5791200" y="2133600"/>
            <a:ext cx="2505075" cy="990600"/>
          </a:xfrm>
          <a:prstGeom prst="rect">
            <a:avLst/>
          </a:prstGeom>
        </p:spPr>
      </p:pic>
      <p:pic>
        <p:nvPicPr>
          <p:cNvPr id="11" name="Picture 10" descr="9.jpg"/>
          <p:cNvPicPr>
            <a:picLocks noChangeAspect="1"/>
          </p:cNvPicPr>
          <p:nvPr/>
        </p:nvPicPr>
        <p:blipFill>
          <a:blip r:embed="rId6" cstate="print"/>
          <a:stretch>
            <a:fillRect/>
          </a:stretch>
        </p:blipFill>
        <p:spPr>
          <a:xfrm>
            <a:off x="533400" y="2057400"/>
            <a:ext cx="3724275" cy="514350"/>
          </a:xfrm>
          <a:prstGeom prst="rect">
            <a:avLst/>
          </a:prstGeom>
        </p:spPr>
      </p:pic>
      <p:sp>
        <p:nvSpPr>
          <p:cNvPr id="12" name="Rectangle 11"/>
          <p:cNvSpPr/>
          <p:nvPr/>
        </p:nvSpPr>
        <p:spPr>
          <a:xfrm>
            <a:off x="5715000" y="1600200"/>
            <a:ext cx="2376676" cy="369332"/>
          </a:xfrm>
          <a:prstGeom prst="rect">
            <a:avLst/>
          </a:prstGeom>
        </p:spPr>
        <p:txBody>
          <a:bodyPr wrap="none">
            <a:spAutoFit/>
          </a:bodyPr>
          <a:lstStyle/>
          <a:p>
            <a:r>
              <a:rPr lang="en-US" dirty="0" err="1"/>
              <a:t>Persamaan</a:t>
            </a:r>
            <a:r>
              <a:rPr lang="en-US" dirty="0"/>
              <a:t> yang </a:t>
            </a:r>
            <a:r>
              <a:rPr lang="en-US" dirty="0" err="1"/>
              <a:t>terkait</a:t>
            </a:r>
            <a:endParaRPr lang="en-US" dirty="0"/>
          </a:p>
        </p:txBody>
      </p:sp>
      <p:sp>
        <p:nvSpPr>
          <p:cNvPr id="13" name="Right Arrow 1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4" name="TextBox 1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7" action="ppaction://hlinksldjump"/>
              </a:rPr>
              <a:t>Kembali ke daftar isi</a:t>
            </a:r>
            <a:endParaRPr lang="en-US" sz="1200" dirty="0">
              <a:solidFill>
                <a:srgbClr val="92D050"/>
              </a:solidFill>
            </a:endParaRPr>
          </a:p>
        </p:txBody>
      </p:sp>
      <p:sp>
        <p:nvSpPr>
          <p:cNvPr id="15"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8" action="ppaction://hlinksldjump"/>
              </a:rPr>
              <a:t>Kembali ke awal bab</a:t>
            </a:r>
            <a:endParaRPr lang="en-US" sz="1200" dirty="0">
              <a:solidFill>
                <a:srgbClr val="92D050"/>
              </a:solidFill>
            </a:endParaRPr>
          </a:p>
        </p:txBody>
      </p:sp>
      <p:sp>
        <p:nvSpPr>
          <p:cNvPr id="16" name="Right Arrow 1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7" name="Picture 6"/>
          <p:cNvPicPr>
            <a:picLocks noChangeAspect="1"/>
          </p:cNvPicPr>
          <p:nvPr/>
        </p:nvPicPr>
        <p:blipFill>
          <a:blip r:embed="rId4" cstate="print"/>
          <a:stretch>
            <a:fillRect/>
          </a:stretch>
        </p:blipFill>
        <p:spPr>
          <a:xfrm>
            <a:off x="1685925" y="733425"/>
            <a:ext cx="5772150" cy="5391150"/>
          </a:xfrm>
          <a:prstGeom prst="rect">
            <a:avLst/>
          </a:prstGeom>
        </p:spPr>
      </p:pic>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7" name="Picture 6"/>
          <p:cNvPicPr>
            <a:picLocks noChangeAspect="1"/>
          </p:cNvPicPr>
          <p:nvPr/>
        </p:nvPicPr>
        <p:blipFill>
          <a:blip r:embed="rId4" cstate="print"/>
          <a:stretch>
            <a:fillRect/>
          </a:stretch>
        </p:blipFill>
        <p:spPr>
          <a:xfrm>
            <a:off x="1452245" y="533400"/>
            <a:ext cx="6238875" cy="5791200"/>
          </a:xfrm>
          <a:prstGeom prst="rect">
            <a:avLst/>
          </a:prstGeom>
        </p:spPr>
      </p:pic>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7" name="Picture 6"/>
          <p:cNvPicPr>
            <a:picLocks noChangeAspect="1"/>
          </p:cNvPicPr>
          <p:nvPr/>
        </p:nvPicPr>
        <p:blipFill>
          <a:blip r:embed="rId4" cstate="print"/>
          <a:stretch>
            <a:fillRect/>
          </a:stretch>
        </p:blipFill>
        <p:spPr>
          <a:xfrm>
            <a:off x="1457325" y="552450"/>
            <a:ext cx="6229350" cy="3600450"/>
          </a:xfrm>
          <a:prstGeom prst="rect">
            <a:avLst/>
          </a:prstGeom>
        </p:spPr>
      </p:pic>
      <p:pic>
        <p:nvPicPr>
          <p:cNvPr id="9" name="Picture 8"/>
          <p:cNvPicPr>
            <a:picLocks noChangeAspect="1"/>
          </p:cNvPicPr>
          <p:nvPr/>
        </p:nvPicPr>
        <p:blipFill>
          <a:blip r:embed="rId5" cstate="print"/>
          <a:srcRect t="1818" b="46441"/>
          <a:stretch>
            <a:fillRect/>
          </a:stretch>
        </p:blipFill>
        <p:spPr>
          <a:xfrm>
            <a:off x="1423670" y="4006215"/>
            <a:ext cx="6296025" cy="2331085"/>
          </a:xfrm>
          <a:prstGeom prst="rect">
            <a:avLst/>
          </a:prstGeom>
        </p:spPr>
      </p:pic>
    </p:spTree>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2" name="Picture 1"/>
          <p:cNvPicPr>
            <a:picLocks noChangeAspect="1"/>
          </p:cNvPicPr>
          <p:nvPr/>
        </p:nvPicPr>
        <p:blipFill>
          <a:blip r:embed="rId4" cstate="print"/>
          <a:srcRect b="40053"/>
          <a:stretch>
            <a:fillRect/>
          </a:stretch>
        </p:blipFill>
        <p:spPr>
          <a:xfrm>
            <a:off x="1614170" y="556895"/>
            <a:ext cx="5915025" cy="1433195"/>
          </a:xfrm>
          <a:prstGeom prst="rect">
            <a:avLst/>
          </a:prstGeom>
        </p:spPr>
      </p:pic>
      <p:pic>
        <p:nvPicPr>
          <p:cNvPr id="10" name="Picture 9"/>
          <p:cNvPicPr>
            <a:picLocks noChangeAspect="1"/>
          </p:cNvPicPr>
          <p:nvPr/>
        </p:nvPicPr>
        <p:blipFill>
          <a:blip r:embed="rId5" cstate="print"/>
          <a:stretch>
            <a:fillRect/>
          </a:stretch>
        </p:blipFill>
        <p:spPr>
          <a:xfrm>
            <a:off x="1590675" y="2028825"/>
            <a:ext cx="5962650" cy="4352925"/>
          </a:xfrm>
          <a:prstGeom prst="rect">
            <a:avLst/>
          </a:prstGeom>
        </p:spPr>
      </p:pic>
    </p:spTree>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8" name="Picture 7"/>
          <p:cNvPicPr>
            <a:picLocks noChangeAspect="1"/>
          </p:cNvPicPr>
          <p:nvPr/>
        </p:nvPicPr>
        <p:blipFill>
          <a:blip r:embed="rId4" cstate="print"/>
          <a:stretch>
            <a:fillRect/>
          </a:stretch>
        </p:blipFill>
        <p:spPr>
          <a:xfrm>
            <a:off x="1433195" y="861695"/>
            <a:ext cx="6276975" cy="714375"/>
          </a:xfrm>
          <a:prstGeom prst="rect">
            <a:avLst/>
          </a:prstGeom>
        </p:spPr>
      </p:pic>
      <p:pic>
        <p:nvPicPr>
          <p:cNvPr id="10" name="Picture 9"/>
          <p:cNvPicPr>
            <a:picLocks noChangeAspect="1"/>
          </p:cNvPicPr>
          <p:nvPr/>
        </p:nvPicPr>
        <p:blipFill>
          <a:blip r:embed="rId5" cstate="print"/>
          <a:stretch>
            <a:fillRect/>
          </a:stretch>
        </p:blipFill>
        <p:spPr>
          <a:xfrm>
            <a:off x="1628775" y="1576070"/>
            <a:ext cx="5886450" cy="4210050"/>
          </a:xfrm>
          <a:prstGeom prst="rect">
            <a:avLst/>
          </a:prstGeom>
        </p:spPr>
      </p:pic>
    </p:spTree>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2" name="Picture 1"/>
          <p:cNvPicPr>
            <a:picLocks noChangeAspect="1"/>
          </p:cNvPicPr>
          <p:nvPr/>
        </p:nvPicPr>
        <p:blipFill>
          <a:blip r:embed="rId4" cstate="print"/>
          <a:srcRect b="52516"/>
          <a:stretch>
            <a:fillRect/>
          </a:stretch>
        </p:blipFill>
        <p:spPr>
          <a:xfrm>
            <a:off x="1381125" y="1043940"/>
            <a:ext cx="6381750" cy="4242435"/>
          </a:xfrm>
          <a:prstGeom prst="rect">
            <a:avLst/>
          </a:prstGeom>
        </p:spPr>
      </p:pic>
    </p:spTree>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9" name="Picture 8"/>
          <p:cNvPicPr>
            <a:picLocks noChangeAspect="1"/>
          </p:cNvPicPr>
          <p:nvPr/>
        </p:nvPicPr>
        <p:blipFill>
          <a:blip r:embed="rId4" cstate="print"/>
          <a:stretch>
            <a:fillRect/>
          </a:stretch>
        </p:blipFill>
        <p:spPr>
          <a:xfrm>
            <a:off x="1609725" y="556895"/>
            <a:ext cx="5924550" cy="3705225"/>
          </a:xfrm>
          <a:prstGeom prst="rect">
            <a:avLst/>
          </a:prstGeom>
        </p:spPr>
      </p:pic>
      <p:pic>
        <p:nvPicPr>
          <p:cNvPr id="11" name="Picture 10"/>
          <p:cNvPicPr>
            <a:picLocks noChangeAspect="1"/>
          </p:cNvPicPr>
          <p:nvPr/>
        </p:nvPicPr>
        <p:blipFill>
          <a:blip r:embed="rId5" cstate="print"/>
          <a:srcRect b="59262"/>
          <a:stretch>
            <a:fillRect/>
          </a:stretch>
        </p:blipFill>
        <p:spPr>
          <a:xfrm>
            <a:off x="1590675" y="4406265"/>
            <a:ext cx="5962650" cy="946785"/>
          </a:xfrm>
          <a:prstGeom prst="rect">
            <a:avLst/>
          </a:prstGeom>
        </p:spPr>
      </p:pic>
    </p:spTree>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7" name="Right Arrow 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2" name="Picture 1"/>
          <p:cNvPicPr>
            <a:picLocks noChangeAspect="1"/>
          </p:cNvPicPr>
          <p:nvPr/>
        </p:nvPicPr>
        <p:blipFill>
          <a:blip r:embed="rId4" cstate="print"/>
          <a:srcRect b="18070"/>
          <a:stretch>
            <a:fillRect/>
          </a:stretch>
        </p:blipFill>
        <p:spPr>
          <a:xfrm>
            <a:off x="1323975" y="542925"/>
            <a:ext cx="6496050" cy="5337810"/>
          </a:xfrm>
          <a:prstGeom prst="rect">
            <a:avLst/>
          </a:prstGeom>
        </p:spPr>
      </p:pic>
    </p:spTree>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685800"/>
            <a:ext cx="1331262" cy="369332"/>
          </a:xfrm>
          <a:prstGeom prst="rect">
            <a:avLst/>
          </a:prstGeom>
          <a:noFill/>
        </p:spPr>
        <p:txBody>
          <a:bodyPr wrap="none" rtlCol="0">
            <a:spAutoFit/>
          </a:bodyPr>
          <a:lstStyle/>
          <a:p>
            <a:r>
              <a:rPr lang="en-US" b="1" dirty="0" err="1"/>
              <a:t>Contoh</a:t>
            </a:r>
            <a:r>
              <a:rPr lang="en-US" b="1" dirty="0"/>
              <a:t> </a:t>
            </a:r>
            <a:r>
              <a:rPr lang="en-US" b="1" dirty="0" err="1"/>
              <a:t>Soal</a:t>
            </a:r>
            <a:endParaRPr lang="en-US" b="1" dirty="0"/>
          </a:p>
        </p:txBody>
      </p:sp>
      <p:sp>
        <p:nvSpPr>
          <p:cNvPr id="4" name="Right Arrow 3">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5" name="TextBox 4"/>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6" name="TextBox 5"/>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pic>
        <p:nvPicPr>
          <p:cNvPr id="7" name="Picture 6"/>
          <p:cNvPicPr>
            <a:picLocks noChangeAspect="1"/>
          </p:cNvPicPr>
          <p:nvPr/>
        </p:nvPicPr>
        <p:blipFill>
          <a:blip r:embed="rId4" cstate="print"/>
          <a:stretch>
            <a:fillRect/>
          </a:stretch>
        </p:blipFill>
        <p:spPr>
          <a:xfrm>
            <a:off x="1223645" y="1323975"/>
            <a:ext cx="6696075" cy="4210050"/>
          </a:xfrm>
          <a:prstGeom prst="rect">
            <a:avLst/>
          </a:prstGeom>
        </p:spPr>
      </p:pic>
    </p:spTree>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057400"/>
            <a:ext cx="3810000"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Tujuan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Pembelajaran</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09245" y="2590800"/>
            <a:ext cx="8501380" cy="1568450"/>
          </a:xfrm>
          <a:prstGeom prst="rect">
            <a:avLst/>
          </a:prstGeom>
          <a:noFill/>
        </p:spPr>
        <p:txBody>
          <a:bodyPr wrap="square" rtlCol="0">
            <a:spAutoFit/>
          </a:bodyPr>
          <a:lstStyle/>
          <a:p>
            <a:pPr algn="l"/>
            <a:r>
              <a:rPr lang="en-US" sz="1600"/>
              <a:t>1. Peserta didik mampu menganalisis keterbatasan sumber energi dan dampaknya bagi kehidupan dengan benar setelah mempelajari</a:t>
            </a:r>
          </a:p>
          <a:p>
            <a:pPr algn="l"/>
            <a:r>
              <a:rPr lang="en-US" sz="1600"/>
              <a:t>jenis sumber energi dan penggunaannya.</a:t>
            </a:r>
          </a:p>
          <a:p>
            <a:pPr algn="l"/>
            <a:r>
              <a:rPr lang="en-US" sz="1600"/>
              <a:t>2. Peserta didik mampu menyajikan ide/gagasan dampak keterbatasan sumber energi bagi kehidupan dan upaya penyelesaian</a:t>
            </a:r>
          </a:p>
          <a:p>
            <a:pPr algn="l"/>
            <a:r>
              <a:rPr lang="en-US" sz="1600"/>
              <a:t>masalah dengan energi alternatif secara tepat setelah mempelajari solusi dari keterbatasan energi.</a:t>
            </a:r>
          </a:p>
        </p:txBody>
      </p:sp>
      <p:sp>
        <p:nvSpPr>
          <p:cNvPr id="6" name="Title 1"/>
          <p:cNvSpPr txBox="1"/>
          <p:nvPr/>
        </p:nvSpPr>
        <p:spPr>
          <a:xfrm>
            <a:off x="2057400" y="-228600"/>
            <a:ext cx="3962400" cy="14478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3000" b="1" cap="small" dirty="0">
                <a:solidFill>
                  <a:schemeClr val="bg1"/>
                </a:solidFill>
                <a:latin typeface="+mj-lt"/>
                <a:ea typeface="+mj-ea"/>
                <a:cs typeface="+mj-cs"/>
              </a:rPr>
              <a:t>Keterbatasan Energi</a:t>
            </a:r>
            <a:endParaRPr kumimoji="0" lang="en-US" sz="3000" b="1" i="0" u="none" strike="noStrike" kern="1200" cap="small" spc="0" normalizeH="0" baseline="0" noProof="0" dirty="0">
              <a:ln>
                <a:noFill/>
              </a:ln>
              <a:solidFill>
                <a:schemeClr val="bg1"/>
              </a:solidFill>
              <a:effectLst/>
              <a:uLnTx/>
              <a:uFillTx/>
              <a:latin typeface="+mj-lt"/>
              <a:ea typeface="+mj-ea"/>
              <a:cs typeface="+mj-cs"/>
            </a:endParaRPr>
          </a:p>
        </p:txBody>
      </p:sp>
      <p:sp>
        <p:nvSpPr>
          <p:cNvPr id="7" name="Title 6"/>
          <p:cNvSpPr>
            <a:spLocks noGrp="1"/>
          </p:cNvSpPr>
          <p:nvPr>
            <p:ph type="title"/>
          </p:nvPr>
        </p:nvSpPr>
        <p:spPr>
          <a:xfrm>
            <a:off x="971600" y="476672"/>
            <a:ext cx="8229600" cy="1143000"/>
          </a:xfrm>
        </p:spPr>
        <p:txBody>
          <a:bodyPr>
            <a:normAutofit/>
          </a:bodyPr>
          <a:lstStyle/>
          <a:p>
            <a:r>
              <a:rPr lang="id-ID" sz="4400" dirty="0">
                <a:solidFill>
                  <a:schemeClr val="accent6"/>
                </a:solidFill>
              </a:rPr>
              <a:t>XI</a:t>
            </a:r>
          </a:p>
        </p:txBody>
      </p:sp>
      <p:sp>
        <p:nvSpPr>
          <p:cNvPr id="8" name="TextBox 12"/>
          <p:cNvSpPr txBox="1">
            <a:spLocks noChangeArrowheads="1"/>
          </p:cNvSpPr>
          <p:nvPr/>
        </p:nvSpPr>
        <p:spPr bwMode="auto">
          <a:xfrm>
            <a:off x="3779912" y="6465143"/>
            <a:ext cx="1442190" cy="276999"/>
          </a:xfrm>
          <a:prstGeom prst="rect">
            <a:avLst/>
          </a:prstGeom>
          <a:noFill/>
          <a:ln w="9525">
            <a:noFill/>
            <a:miter lim="800000"/>
          </a:ln>
        </p:spPr>
        <p:txBody>
          <a:bodyPr wrap="non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9" name="Right Arrow 8">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609600"/>
            <a:ext cx="1800814" cy="369332"/>
          </a:xfrm>
          <a:prstGeom prst="rect">
            <a:avLst/>
          </a:prstGeom>
        </p:spPr>
        <p:txBody>
          <a:bodyPr wrap="none">
            <a:spAutoFit/>
          </a:bodyPr>
          <a:lstStyle/>
          <a:p>
            <a:r>
              <a:rPr lang="en-US" b="1" dirty="0" err="1"/>
              <a:t>Hukum</a:t>
            </a:r>
            <a:r>
              <a:rPr lang="id-ID" b="1" dirty="0"/>
              <a:t> </a:t>
            </a:r>
            <a:r>
              <a:rPr lang="en-US" b="1" dirty="0"/>
              <a:t>Kirchhoff</a:t>
            </a:r>
          </a:p>
        </p:txBody>
      </p:sp>
      <p:sp>
        <p:nvSpPr>
          <p:cNvPr id="3" name="Rectangle 2"/>
          <p:cNvSpPr/>
          <p:nvPr/>
        </p:nvSpPr>
        <p:spPr>
          <a:xfrm>
            <a:off x="304800" y="2590800"/>
            <a:ext cx="2484270" cy="369332"/>
          </a:xfrm>
          <a:prstGeom prst="rect">
            <a:avLst/>
          </a:prstGeom>
        </p:spPr>
        <p:txBody>
          <a:bodyPr wrap="none">
            <a:spAutoFit/>
          </a:bodyPr>
          <a:lstStyle/>
          <a:p>
            <a:r>
              <a:rPr lang="en-US" b="1" dirty="0" err="1"/>
              <a:t>Rangkaian</a:t>
            </a:r>
            <a:r>
              <a:rPr lang="en-US" b="1" dirty="0"/>
              <a:t> Loop Tunggal</a:t>
            </a:r>
          </a:p>
        </p:txBody>
      </p:sp>
      <p:sp>
        <p:nvSpPr>
          <p:cNvPr id="5" name="Rectangle 4"/>
          <p:cNvSpPr/>
          <p:nvPr/>
        </p:nvSpPr>
        <p:spPr>
          <a:xfrm>
            <a:off x="304800" y="4572000"/>
            <a:ext cx="2661691" cy="369332"/>
          </a:xfrm>
          <a:prstGeom prst="rect">
            <a:avLst/>
          </a:prstGeom>
        </p:spPr>
        <p:txBody>
          <a:bodyPr wrap="none">
            <a:spAutoFit/>
          </a:bodyPr>
          <a:lstStyle/>
          <a:p>
            <a:r>
              <a:rPr lang="en-US" b="1" dirty="0" err="1"/>
              <a:t>Rangkaian</a:t>
            </a:r>
            <a:r>
              <a:rPr lang="en-US" b="1" dirty="0"/>
              <a:t> Loop </a:t>
            </a:r>
            <a:r>
              <a:rPr lang="en-US" b="1" dirty="0" err="1"/>
              <a:t>Majemuk</a:t>
            </a:r>
            <a:endParaRPr lang="en-US" b="1" dirty="0"/>
          </a:p>
        </p:txBody>
      </p:sp>
      <p:pic>
        <p:nvPicPr>
          <p:cNvPr id="13" name="Picture 12" descr="10.jpg"/>
          <p:cNvPicPr>
            <a:picLocks noChangeAspect="1"/>
          </p:cNvPicPr>
          <p:nvPr/>
        </p:nvPicPr>
        <p:blipFill>
          <a:blip r:embed="rId2" cstate="print"/>
          <a:stretch>
            <a:fillRect/>
          </a:stretch>
        </p:blipFill>
        <p:spPr>
          <a:xfrm>
            <a:off x="3352800" y="1828800"/>
            <a:ext cx="3205163" cy="1652570"/>
          </a:xfrm>
          <a:prstGeom prst="rect">
            <a:avLst/>
          </a:prstGeom>
        </p:spPr>
      </p:pic>
      <p:pic>
        <p:nvPicPr>
          <p:cNvPr id="14" name="Picture 13" descr="11.jpg"/>
          <p:cNvPicPr>
            <a:picLocks noChangeAspect="1"/>
          </p:cNvPicPr>
          <p:nvPr/>
        </p:nvPicPr>
        <p:blipFill>
          <a:blip r:embed="rId3" cstate="print"/>
          <a:stretch>
            <a:fillRect/>
          </a:stretch>
        </p:blipFill>
        <p:spPr>
          <a:xfrm>
            <a:off x="3124200" y="3886200"/>
            <a:ext cx="3352800" cy="1603513"/>
          </a:xfrm>
          <a:prstGeom prst="rect">
            <a:avLst/>
          </a:prstGeom>
        </p:spPr>
      </p:pic>
      <p:sp>
        <p:nvSpPr>
          <p:cNvPr id="15" name="TextBox 14"/>
          <p:cNvSpPr txBox="1"/>
          <p:nvPr/>
        </p:nvSpPr>
        <p:spPr>
          <a:xfrm>
            <a:off x="2209800" y="990600"/>
            <a:ext cx="4725524" cy="646331"/>
          </a:xfrm>
          <a:prstGeom prst="rect">
            <a:avLst/>
          </a:prstGeom>
          <a:noFill/>
        </p:spPr>
        <p:txBody>
          <a:bodyPr wrap="none" rtlCol="0">
            <a:spAutoFit/>
          </a:bodyPr>
          <a:lstStyle/>
          <a:p>
            <a:r>
              <a:rPr lang="en-US" dirty="0" err="1"/>
              <a:t>Hukum</a:t>
            </a:r>
            <a:r>
              <a:rPr lang="en-US" dirty="0"/>
              <a:t> Kirchhoff </a:t>
            </a:r>
            <a:r>
              <a:rPr lang="en-US" dirty="0" err="1"/>
              <a:t>membahas</a:t>
            </a:r>
            <a:r>
              <a:rPr lang="en-US" dirty="0"/>
              <a:t> </a:t>
            </a:r>
            <a:r>
              <a:rPr lang="en-US" dirty="0" err="1"/>
              <a:t>nilai</a:t>
            </a:r>
            <a:r>
              <a:rPr lang="en-US" dirty="0"/>
              <a:t> </a:t>
            </a:r>
            <a:r>
              <a:rPr lang="en-US" dirty="0" err="1"/>
              <a:t>kuat</a:t>
            </a:r>
            <a:r>
              <a:rPr lang="en-US" dirty="0"/>
              <a:t> </a:t>
            </a:r>
            <a:r>
              <a:rPr lang="en-US" dirty="0" err="1"/>
              <a:t>arus</a:t>
            </a:r>
            <a:r>
              <a:rPr lang="en-US" dirty="0"/>
              <a:t> </a:t>
            </a:r>
          </a:p>
          <a:p>
            <a:r>
              <a:rPr lang="en-US" dirty="0" err="1"/>
              <a:t>maupun</a:t>
            </a:r>
            <a:r>
              <a:rPr lang="en-US" dirty="0"/>
              <a:t> </a:t>
            </a:r>
            <a:r>
              <a:rPr lang="en-US" dirty="0" err="1"/>
              <a:t>tegangan</a:t>
            </a:r>
            <a:r>
              <a:rPr lang="en-US" dirty="0"/>
              <a:t> </a:t>
            </a:r>
            <a:r>
              <a:rPr lang="en-US" dirty="0" err="1"/>
              <a:t>dalam</a:t>
            </a:r>
            <a:r>
              <a:rPr lang="en-US" dirty="0"/>
              <a:t> </a:t>
            </a:r>
            <a:r>
              <a:rPr lang="en-US" dirty="0" err="1"/>
              <a:t>suatu</a:t>
            </a:r>
            <a:r>
              <a:rPr lang="en-US" dirty="0"/>
              <a:t> </a:t>
            </a:r>
            <a:r>
              <a:rPr lang="en-US" dirty="0" err="1"/>
              <a:t>rangkaian</a:t>
            </a:r>
            <a:r>
              <a:rPr lang="en-US" dirty="0"/>
              <a:t> </a:t>
            </a:r>
            <a:r>
              <a:rPr lang="en-US" dirty="0" err="1"/>
              <a:t>listrik</a:t>
            </a:r>
            <a:r>
              <a:rPr lang="en-US" dirty="0"/>
              <a:t>. </a:t>
            </a:r>
          </a:p>
        </p:txBody>
      </p:sp>
      <p:sp>
        <p:nvSpPr>
          <p:cNvPr id="8" name="Right Arrow 7">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9" name="TextBox 8"/>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10"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11" name="Right Arrow 10">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noGrp="1"/>
          </p:cNvSpPr>
          <p:nvPr>
            <p:ph type="title" idx="4294967295"/>
          </p:nvPr>
        </p:nvSpPr>
        <p:spPr>
          <a:xfrm>
            <a:off x="0" y="609600"/>
            <a:ext cx="7467600" cy="461963"/>
          </a:xfrm>
          <a:prstGeom prst="rect">
            <a:avLst/>
          </a:prstGeom>
          <a:noFill/>
        </p:spPr>
        <p:txBody>
          <a:bodyPr wrap="square" rtlCol="0">
            <a:spAutoFit/>
          </a:bodyPr>
          <a:lstStyle/>
          <a:p>
            <a:r>
              <a:rPr lang="en-US" sz="2400" dirty="0" err="1">
                <a:solidFill>
                  <a:schemeClr val="tx1"/>
                </a:solidFill>
                <a:latin typeface="+mn-lt"/>
                <a:cs typeface="Arial" panose="020B0604020202020204" pitchFamily="34" charset="0"/>
              </a:rPr>
              <a:t>Bab</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Keterbatasan</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Energi</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Mempelajari</a:t>
            </a:r>
            <a:r>
              <a:rPr lang="en-US" sz="2400" dirty="0">
                <a:solidFill>
                  <a:schemeClr val="tx1"/>
                </a:solidFill>
                <a:latin typeface="+mn-lt"/>
                <a:cs typeface="Arial" panose="020B0604020202020204" pitchFamily="34" charset="0"/>
              </a:rPr>
              <a:t> :</a:t>
            </a:r>
          </a:p>
        </p:txBody>
      </p:sp>
      <p:sp>
        <p:nvSpPr>
          <p:cNvPr id="9" name="TextBox 8"/>
          <p:cNvSpPr txBox="1"/>
          <p:nvPr/>
        </p:nvSpPr>
        <p:spPr>
          <a:xfrm>
            <a:off x="914400" y="1905000"/>
            <a:ext cx="5814695" cy="922020"/>
          </a:xfrm>
          <a:prstGeom prst="rect">
            <a:avLst/>
          </a:prstGeom>
          <a:noFill/>
        </p:spPr>
        <p:txBody>
          <a:bodyPr wrap="none" rtlCol="0">
            <a:spAutoFit/>
          </a:bodyPr>
          <a:lstStyle/>
          <a:p>
            <a:r>
              <a:rPr lang="en-US" dirty="0" err="1">
                <a:hlinkClick r:id="rId2" action="ppaction://hlinksldjump"/>
              </a:rPr>
              <a:t>Kelestarian</a:t>
            </a:r>
            <a:r>
              <a:rPr lang="en-US" dirty="0">
                <a:hlinkClick r:id="rId2" action="ppaction://hlinksldjump"/>
              </a:rPr>
              <a:t> </a:t>
            </a:r>
            <a:r>
              <a:rPr lang="en-US" dirty="0" err="1">
                <a:hlinkClick r:id="rId2" action="ppaction://hlinksldjump"/>
              </a:rPr>
              <a:t>Sumber</a:t>
            </a:r>
            <a:r>
              <a:rPr lang="en-US" dirty="0">
                <a:hlinkClick r:id="rId2" action="ppaction://hlinksldjump"/>
              </a:rPr>
              <a:t> </a:t>
            </a:r>
            <a:r>
              <a:rPr lang="en-US" dirty="0" err="1">
                <a:hlinkClick r:id="rId2" action="ppaction://hlinksldjump"/>
              </a:rPr>
              <a:t>Energi</a:t>
            </a:r>
            <a:endParaRPr lang="en-US" dirty="0"/>
          </a:p>
          <a:p>
            <a:r>
              <a:rPr lang="en-US" dirty="0" err="1">
                <a:hlinkClick r:id="rId3" action="ppaction://hlinksldjump"/>
              </a:rPr>
              <a:t>Penggunaan</a:t>
            </a:r>
            <a:r>
              <a:rPr lang="en-US" dirty="0">
                <a:hlinkClick r:id="rId3" action="ppaction://hlinksldjump"/>
              </a:rPr>
              <a:t> </a:t>
            </a:r>
            <a:r>
              <a:rPr lang="en-US" dirty="0" err="1">
                <a:hlinkClick r:id="rId3" action="ppaction://hlinksldjump"/>
              </a:rPr>
              <a:t>Sumber</a:t>
            </a:r>
            <a:r>
              <a:rPr lang="en-US" dirty="0">
                <a:hlinkClick r:id="rId3" action="ppaction://hlinksldjump"/>
              </a:rPr>
              <a:t> </a:t>
            </a:r>
            <a:r>
              <a:rPr lang="en-US" dirty="0" err="1">
                <a:hlinkClick r:id="rId3" action="ppaction://hlinksldjump"/>
              </a:rPr>
              <a:t>Energi</a:t>
            </a:r>
            <a:r>
              <a:rPr lang="en-US" dirty="0">
                <a:hlinkClick r:id="rId3" action="ppaction://hlinksldjump"/>
              </a:rPr>
              <a:t> </a:t>
            </a:r>
            <a:r>
              <a:rPr lang="en-US" dirty="0" err="1">
                <a:hlinkClick r:id="rId3" action="ppaction://hlinksldjump"/>
              </a:rPr>
              <a:t>dan</a:t>
            </a:r>
            <a:r>
              <a:rPr lang="en-US" dirty="0">
                <a:hlinkClick r:id="rId3" action="ppaction://hlinksldjump"/>
              </a:rPr>
              <a:t> </a:t>
            </a:r>
            <a:r>
              <a:rPr lang="en-US" dirty="0" err="1">
                <a:hlinkClick r:id="rId3" action="ppaction://hlinksldjump"/>
              </a:rPr>
              <a:t>Dampaknya</a:t>
            </a:r>
            <a:r>
              <a:rPr lang="en-US" dirty="0">
                <a:hlinkClick r:id="rId3" action="ppaction://hlinksldjump"/>
              </a:rPr>
              <a:t> </a:t>
            </a:r>
            <a:r>
              <a:rPr lang="en-US" dirty="0" err="1">
                <a:hlinkClick r:id="rId3" action="ppaction://hlinksldjump"/>
              </a:rPr>
              <a:t>bagi</a:t>
            </a:r>
            <a:r>
              <a:rPr lang="en-US" dirty="0">
                <a:hlinkClick r:id="rId3" action="ppaction://hlinksldjump"/>
              </a:rPr>
              <a:t> </a:t>
            </a:r>
            <a:r>
              <a:rPr lang="en-US" dirty="0" err="1">
                <a:hlinkClick r:id="rId3" action="ppaction://hlinksldjump"/>
              </a:rPr>
              <a:t>Lingkungan</a:t>
            </a:r>
          </a:p>
          <a:p>
            <a:r>
              <a:rPr lang="id-ID" altLang="en-US" dirty="0">
                <a:hlinkClick r:id="rId4" action="ppaction://hlinksldjump"/>
              </a:rPr>
              <a:t>Pembangkitan Listrik</a:t>
            </a:r>
            <a:endParaRPr lang="id-ID" altLang="en-US" dirty="0"/>
          </a:p>
        </p:txBody>
      </p:sp>
      <p:sp>
        <p:nvSpPr>
          <p:cNvPr id="10" name="TextBox 9"/>
          <p:cNvSpPr txBox="1"/>
          <p:nvPr/>
        </p:nvSpPr>
        <p:spPr>
          <a:xfrm>
            <a:off x="914400" y="3657600"/>
            <a:ext cx="4673139" cy="646331"/>
          </a:xfrm>
          <a:prstGeom prst="rect">
            <a:avLst/>
          </a:prstGeom>
          <a:noFill/>
        </p:spPr>
        <p:txBody>
          <a:bodyPr wrap="none" rtlCol="0">
            <a:spAutoFit/>
          </a:bodyPr>
          <a:lstStyle/>
          <a:p>
            <a:r>
              <a:rPr lang="en-US" dirty="0" err="1">
                <a:hlinkClick r:id="rId5" action="ppaction://hlinksldjump"/>
              </a:rPr>
              <a:t>Melakukan</a:t>
            </a:r>
            <a:r>
              <a:rPr lang="en-US" dirty="0">
                <a:hlinkClick r:id="rId5" action="ppaction://hlinksldjump"/>
              </a:rPr>
              <a:t> </a:t>
            </a:r>
            <a:r>
              <a:rPr lang="en-US" dirty="0" err="1">
                <a:hlinkClick r:id="rId5" action="ppaction://hlinksldjump"/>
              </a:rPr>
              <a:t>Penghematan</a:t>
            </a:r>
            <a:r>
              <a:rPr lang="en-US" dirty="0">
                <a:hlinkClick r:id="rId5" action="ppaction://hlinksldjump"/>
              </a:rPr>
              <a:t> </a:t>
            </a:r>
            <a:r>
              <a:rPr lang="en-US" dirty="0" err="1">
                <a:hlinkClick r:id="rId5" action="ppaction://hlinksldjump"/>
              </a:rPr>
              <a:t>Energi</a:t>
            </a:r>
            <a:endParaRPr lang="en-US" dirty="0"/>
          </a:p>
          <a:p>
            <a:r>
              <a:rPr lang="en-US" dirty="0" err="1">
                <a:hlinkClick r:id="rId6" action="ppaction://hlinksldjump"/>
              </a:rPr>
              <a:t>Mencari</a:t>
            </a:r>
            <a:r>
              <a:rPr lang="en-US" dirty="0">
                <a:hlinkClick r:id="rId6" action="ppaction://hlinksldjump"/>
              </a:rPr>
              <a:t> </a:t>
            </a:r>
            <a:r>
              <a:rPr lang="en-US" dirty="0" err="1">
                <a:hlinkClick r:id="rId6" action="ppaction://hlinksldjump"/>
              </a:rPr>
              <a:t>dan</a:t>
            </a:r>
            <a:r>
              <a:rPr lang="en-US" dirty="0">
                <a:hlinkClick r:id="rId6" action="ppaction://hlinksldjump"/>
              </a:rPr>
              <a:t> </a:t>
            </a:r>
            <a:r>
              <a:rPr lang="en-US" dirty="0" err="1">
                <a:hlinkClick r:id="rId6" action="ppaction://hlinksldjump"/>
              </a:rPr>
              <a:t>Menggunakan</a:t>
            </a:r>
            <a:r>
              <a:rPr lang="en-US" dirty="0">
                <a:hlinkClick r:id="rId6" action="ppaction://hlinksldjump"/>
              </a:rPr>
              <a:t> </a:t>
            </a:r>
            <a:r>
              <a:rPr lang="en-US" dirty="0" err="1">
                <a:hlinkClick r:id="rId6" action="ppaction://hlinksldjump"/>
              </a:rPr>
              <a:t>Energi</a:t>
            </a:r>
            <a:r>
              <a:rPr lang="en-US" dirty="0">
                <a:hlinkClick r:id="rId6" action="ppaction://hlinksldjump"/>
              </a:rPr>
              <a:t> </a:t>
            </a:r>
            <a:r>
              <a:rPr lang="en-US" dirty="0" err="1">
                <a:hlinkClick r:id="rId6" action="ppaction://hlinksldjump"/>
              </a:rPr>
              <a:t>Alternatif</a:t>
            </a:r>
            <a:endParaRPr lang="en-US" dirty="0"/>
          </a:p>
        </p:txBody>
      </p:sp>
      <p:sp>
        <p:nvSpPr>
          <p:cNvPr id="11" name="Content Placeholder 2"/>
          <p:cNvSpPr txBox="1"/>
          <p:nvPr/>
        </p:nvSpPr>
        <p:spPr>
          <a:xfrm>
            <a:off x="457200" y="32004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Solusi</a:t>
            </a:r>
            <a:r>
              <a:rPr lang="en-US" sz="2400" dirty="0"/>
              <a:t> </a:t>
            </a:r>
            <a:r>
              <a:rPr lang="en-US" sz="2400" dirty="0" err="1"/>
              <a:t>terhadap</a:t>
            </a:r>
            <a:r>
              <a:rPr lang="en-US" sz="2400" dirty="0"/>
              <a:t> </a:t>
            </a:r>
            <a:r>
              <a:rPr lang="en-US" sz="2400" dirty="0" err="1"/>
              <a:t>Keterbatasan</a:t>
            </a:r>
            <a:r>
              <a:rPr lang="en-US" sz="2400" dirty="0"/>
              <a:t> </a:t>
            </a:r>
            <a:r>
              <a:rPr lang="en-US" sz="2400" dirty="0" err="1"/>
              <a:t>Energi</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Right Arrow 11">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3" name="TextBox 12"/>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7" action="ppaction://hlinksldjump"/>
              </a:rPr>
              <a:t>Kembali ke daftar isi</a:t>
            </a:r>
            <a:endParaRPr lang="en-US" sz="1200" dirty="0">
              <a:solidFill>
                <a:srgbClr val="92D050"/>
              </a:solidFill>
            </a:endParaRPr>
          </a:p>
        </p:txBody>
      </p:sp>
      <p:sp>
        <p:nvSpPr>
          <p:cNvPr id="14" name="TextBox 13"/>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8" action="ppaction://hlinksldjump"/>
              </a:rPr>
              <a:t>Kembali ke awal bab</a:t>
            </a:r>
            <a:endParaRPr lang="en-US" sz="1200" dirty="0">
              <a:solidFill>
                <a:srgbClr val="92D050"/>
              </a:solidFill>
            </a:endParaRPr>
          </a:p>
        </p:txBody>
      </p:sp>
      <p:sp>
        <p:nvSpPr>
          <p:cNvPr id="16" name="Content Placeholder 2"/>
          <p:cNvSpPr txBox="1"/>
          <p:nvPr/>
        </p:nvSpPr>
        <p:spPr>
          <a:xfrm>
            <a:off x="457200" y="1371600"/>
            <a:ext cx="7467600" cy="533400"/>
          </a:xfrm>
          <a:prstGeom prst="rect">
            <a:avLst/>
          </a:prstGeom>
        </p:spPr>
        <p:txBody>
          <a:bodyPr vert="horz">
            <a:normAutofit/>
          </a:bodyPr>
          <a:lstStyle/>
          <a:p>
            <a:pPr marL="274320" lvl="0" indent="-274320">
              <a:spcBef>
                <a:spcPts val="600"/>
              </a:spcBef>
              <a:buClr>
                <a:schemeClr val="accent1"/>
              </a:buClr>
              <a:buSzPct val="70000"/>
              <a:buFont typeface="Wingdings" panose="05000000000000000000"/>
              <a:buChar char=""/>
            </a:pPr>
            <a:r>
              <a:rPr lang="en-US" sz="2400" dirty="0" err="1"/>
              <a:t>Sumber</a:t>
            </a:r>
            <a:r>
              <a:rPr lang="en-US" sz="2400" dirty="0"/>
              <a:t> </a:t>
            </a:r>
            <a:r>
              <a:rPr lang="en-US" sz="2400" dirty="0" err="1"/>
              <a:t>Energi</a:t>
            </a:r>
            <a:r>
              <a:rPr lang="en-US" sz="2400" dirty="0"/>
              <a:t> </a:t>
            </a:r>
            <a:r>
              <a:rPr lang="en-US" sz="2400" dirty="0" err="1"/>
              <a:t>dan</a:t>
            </a:r>
            <a:r>
              <a:rPr lang="en-US" sz="2400" dirty="0"/>
              <a:t> </a:t>
            </a:r>
            <a:r>
              <a:rPr lang="en-US" sz="2400" dirty="0" err="1"/>
              <a:t>Penggunaannya</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Right Arrow 1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advClick="0">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4" name="TextBox 3"/>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5" name="TextBox 4"/>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6" name="Right Arrow 5">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pic>
        <p:nvPicPr>
          <p:cNvPr id="7" name="Picture 6"/>
          <p:cNvPicPr>
            <a:picLocks noChangeAspect="1"/>
          </p:cNvPicPr>
          <p:nvPr/>
        </p:nvPicPr>
        <p:blipFill>
          <a:blip r:embed="rId4" cstate="print"/>
          <a:stretch>
            <a:fillRect/>
          </a:stretch>
        </p:blipFill>
        <p:spPr>
          <a:xfrm>
            <a:off x="1457325" y="800100"/>
            <a:ext cx="6229350" cy="1543050"/>
          </a:xfrm>
          <a:prstGeom prst="rect">
            <a:avLst/>
          </a:prstGeom>
        </p:spPr>
      </p:pic>
      <p:pic>
        <p:nvPicPr>
          <p:cNvPr id="9" name="Picture 8"/>
          <p:cNvPicPr>
            <a:picLocks noChangeAspect="1"/>
          </p:cNvPicPr>
          <p:nvPr/>
        </p:nvPicPr>
        <p:blipFill>
          <a:blip r:embed="rId5" cstate="print"/>
          <a:stretch>
            <a:fillRect/>
          </a:stretch>
        </p:blipFill>
        <p:spPr>
          <a:xfrm>
            <a:off x="1433195" y="2228850"/>
            <a:ext cx="6276975" cy="2400300"/>
          </a:xfrm>
          <a:prstGeom prst="rect">
            <a:avLst/>
          </a:prstGeom>
        </p:spPr>
      </p:pic>
    </p:spTree>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2.jpg"/>
          <p:cNvPicPr>
            <a:picLocks noChangeAspect="1"/>
          </p:cNvPicPr>
          <p:nvPr/>
        </p:nvPicPr>
        <p:blipFill>
          <a:blip r:embed="rId2" cstate="print"/>
          <a:stretch>
            <a:fillRect/>
          </a:stretch>
        </p:blipFill>
        <p:spPr>
          <a:xfrm>
            <a:off x="612795" y="1171589"/>
            <a:ext cx="7745419" cy="4686303"/>
          </a:xfrm>
          <a:prstGeom prst="rect">
            <a:avLst/>
          </a:prstGeom>
        </p:spPr>
      </p:pic>
      <p:sp>
        <p:nvSpPr>
          <p:cNvPr id="6" name="Right Arrow 5">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7" name="TextBox 6"/>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daftar isi</a:t>
            </a:r>
            <a:endParaRPr lang="en-US" sz="1200" dirty="0">
              <a:solidFill>
                <a:srgbClr val="92D050"/>
              </a:solidFill>
            </a:endParaRPr>
          </a:p>
        </p:txBody>
      </p:sp>
      <p:sp>
        <p:nvSpPr>
          <p:cNvPr id="8" name="TextBox 7"/>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awal bab</a:t>
            </a:r>
            <a:endParaRPr lang="en-US" sz="1200" dirty="0">
              <a:solidFill>
                <a:srgbClr val="92D050"/>
              </a:solidFill>
            </a:endParaRPr>
          </a:p>
        </p:txBody>
      </p:sp>
      <p:sp>
        <p:nvSpPr>
          <p:cNvPr id="9" name="Right Arrow 8">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156970" y="1712595"/>
            <a:ext cx="6205855" cy="2553335"/>
          </a:xfrm>
          <a:prstGeom prst="rect">
            <a:avLst/>
          </a:prstGeom>
          <a:noFill/>
        </p:spPr>
        <p:txBody>
          <a:bodyPr wrap="square" rtlCol="0">
            <a:spAutoFit/>
          </a:bodyPr>
          <a:lstStyle/>
          <a:p>
            <a:r>
              <a:rPr lang="en-US" sz="1600" dirty="0" err="1"/>
              <a:t>Dalam</a:t>
            </a:r>
            <a:r>
              <a:rPr lang="en-US" sz="1600" dirty="0"/>
              <a:t> </a:t>
            </a:r>
            <a:r>
              <a:rPr lang="en-US" sz="1600" dirty="0" err="1"/>
              <a:t>memenuhi</a:t>
            </a:r>
            <a:r>
              <a:rPr lang="en-US" sz="1600" dirty="0"/>
              <a:t> </a:t>
            </a:r>
            <a:r>
              <a:rPr lang="en-US" sz="1600" dirty="0" err="1"/>
              <a:t>kebutuhan</a:t>
            </a:r>
            <a:r>
              <a:rPr lang="en-US" sz="1600" dirty="0"/>
              <a:t> </a:t>
            </a:r>
            <a:r>
              <a:rPr lang="en-US" sz="1600" dirty="0" err="1"/>
              <a:t>tenaga</a:t>
            </a:r>
            <a:r>
              <a:rPr lang="en-US" sz="1600" dirty="0"/>
              <a:t> </a:t>
            </a:r>
            <a:r>
              <a:rPr lang="en-US" sz="1600" dirty="0" err="1"/>
              <a:t>listrik</a:t>
            </a:r>
            <a:r>
              <a:rPr lang="en-US" sz="1600" dirty="0"/>
              <a:t> </a:t>
            </a:r>
            <a:r>
              <a:rPr lang="en-US" sz="1600" dirty="0" err="1"/>
              <a:t>nasional</a:t>
            </a:r>
            <a:r>
              <a:rPr lang="en-US" sz="1600" dirty="0"/>
              <a:t>, </a:t>
            </a:r>
            <a:r>
              <a:rPr lang="en-US" sz="1600" dirty="0" err="1"/>
              <a:t>penyediaan</a:t>
            </a:r>
            <a:r>
              <a:rPr lang="en-US" sz="1600" dirty="0"/>
              <a:t> </a:t>
            </a:r>
            <a:r>
              <a:rPr lang="en-US" sz="1600" dirty="0" err="1"/>
              <a:t>tenaga</a:t>
            </a:r>
            <a:r>
              <a:rPr lang="en-US" sz="1600" dirty="0"/>
              <a:t> </a:t>
            </a:r>
            <a:r>
              <a:rPr lang="en-US" sz="1600" dirty="0" err="1"/>
              <a:t>listrik</a:t>
            </a:r>
            <a:r>
              <a:rPr lang="en-US" sz="1600" dirty="0"/>
              <a:t> </a:t>
            </a:r>
            <a:r>
              <a:rPr lang="en-US" sz="1600" dirty="0" err="1"/>
              <a:t>di</a:t>
            </a:r>
            <a:r>
              <a:rPr lang="en-US" sz="1600" dirty="0"/>
              <a:t> Indonesia </a:t>
            </a:r>
            <a:r>
              <a:rPr lang="en-US" sz="1600" dirty="0" err="1"/>
              <a:t>tidak</a:t>
            </a:r>
            <a:r>
              <a:rPr lang="en-US" sz="1600" dirty="0"/>
              <a:t> </a:t>
            </a:r>
            <a:r>
              <a:rPr lang="en-US" sz="1600" dirty="0" err="1"/>
              <a:t>hanya</a:t>
            </a:r>
            <a:r>
              <a:rPr lang="en-US" sz="1600" dirty="0"/>
              <a:t> </a:t>
            </a:r>
            <a:r>
              <a:rPr lang="en-US" sz="1600" dirty="0" err="1"/>
              <a:t>dilakukan</a:t>
            </a:r>
            <a:r>
              <a:rPr lang="en-US" sz="1600" dirty="0"/>
              <a:t> </a:t>
            </a:r>
            <a:r>
              <a:rPr lang="en-US" sz="1600" dirty="0" err="1"/>
              <a:t>oleh</a:t>
            </a:r>
            <a:r>
              <a:rPr lang="en-US" sz="1600" dirty="0"/>
              <a:t> PT PLN (</a:t>
            </a:r>
            <a:r>
              <a:rPr lang="en-US" sz="1600" dirty="0" err="1"/>
              <a:t>Persero</a:t>
            </a:r>
            <a:r>
              <a:rPr lang="en-US" sz="1600" dirty="0"/>
              <a:t>). </a:t>
            </a:r>
            <a:r>
              <a:rPr lang="en-US" sz="1600" dirty="0" err="1"/>
              <a:t>Penyediaan</a:t>
            </a:r>
            <a:r>
              <a:rPr lang="en-US" sz="1600" dirty="0"/>
              <a:t> </a:t>
            </a:r>
            <a:r>
              <a:rPr lang="en-US" sz="1600" dirty="0" err="1"/>
              <a:t>tenaga</a:t>
            </a:r>
            <a:r>
              <a:rPr lang="en-US" sz="1600" dirty="0"/>
              <a:t> </a:t>
            </a:r>
            <a:r>
              <a:rPr lang="en-US" sz="1600" dirty="0" err="1"/>
              <a:t>listrik</a:t>
            </a:r>
            <a:r>
              <a:rPr lang="en-US" sz="1600" dirty="0"/>
              <a:t> </a:t>
            </a:r>
            <a:r>
              <a:rPr lang="en-US" sz="1600" dirty="0" err="1"/>
              <a:t>juga</a:t>
            </a:r>
            <a:r>
              <a:rPr lang="en-US" sz="1600" dirty="0"/>
              <a:t> </a:t>
            </a:r>
            <a:r>
              <a:rPr lang="en-US" sz="1600" dirty="0" err="1"/>
              <a:t>dilakukan</a:t>
            </a:r>
            <a:r>
              <a:rPr lang="en-US" sz="1600" dirty="0"/>
              <a:t> </a:t>
            </a:r>
            <a:r>
              <a:rPr lang="en-US" sz="1600" dirty="0" err="1"/>
              <a:t>oleh</a:t>
            </a:r>
            <a:r>
              <a:rPr lang="en-US" sz="1600" dirty="0"/>
              <a:t> </a:t>
            </a:r>
            <a:r>
              <a:rPr lang="en-US" sz="1600" dirty="0" err="1"/>
              <a:t>pihak</a:t>
            </a:r>
            <a:r>
              <a:rPr lang="en-US" sz="1600" dirty="0"/>
              <a:t> </a:t>
            </a:r>
            <a:r>
              <a:rPr lang="en-US" sz="1600" dirty="0" err="1"/>
              <a:t>swasta</a:t>
            </a:r>
            <a:r>
              <a:rPr lang="en-US" sz="1600" dirty="0"/>
              <a:t> </a:t>
            </a:r>
            <a:r>
              <a:rPr lang="en-US" sz="1600" dirty="0" err="1"/>
              <a:t>yaitu</a:t>
            </a:r>
            <a:r>
              <a:rPr lang="en-US" sz="1600" dirty="0"/>
              <a:t> </a:t>
            </a:r>
            <a:r>
              <a:rPr lang="en-US" sz="1600" i="1" dirty="0"/>
              <a:t>Independent Power Producer </a:t>
            </a:r>
            <a:r>
              <a:rPr lang="en-US" sz="1600" dirty="0"/>
              <a:t>(IPP), </a:t>
            </a:r>
            <a:r>
              <a:rPr lang="en-US" sz="1600" i="1" dirty="0"/>
              <a:t>Private Power Utility</a:t>
            </a:r>
            <a:r>
              <a:rPr lang="en-US" sz="1600" dirty="0"/>
              <a:t> (PPU), </a:t>
            </a:r>
            <a:r>
              <a:rPr lang="en-US" sz="1600" dirty="0" err="1"/>
              <a:t>dan</a:t>
            </a:r>
            <a:r>
              <a:rPr lang="en-US" sz="1600" dirty="0"/>
              <a:t> </a:t>
            </a:r>
            <a:r>
              <a:rPr lang="en-US" sz="1600" dirty="0" err="1"/>
              <a:t>Izin</a:t>
            </a:r>
            <a:r>
              <a:rPr lang="en-US" sz="1600" dirty="0"/>
              <a:t> </a:t>
            </a:r>
            <a:r>
              <a:rPr lang="en-US" sz="1600" dirty="0" err="1"/>
              <a:t>Operasi</a:t>
            </a:r>
            <a:r>
              <a:rPr lang="en-US" sz="1600" dirty="0"/>
              <a:t> (IO) non</a:t>
            </a:r>
            <a:r>
              <a:rPr lang="id-ID" sz="1600" dirty="0"/>
              <a:t>-</a:t>
            </a:r>
            <a:r>
              <a:rPr lang="en-US" sz="1600" dirty="0" err="1"/>
              <a:t>bahan</a:t>
            </a:r>
            <a:r>
              <a:rPr lang="en-US" sz="1600" dirty="0"/>
              <a:t> </a:t>
            </a:r>
            <a:r>
              <a:rPr lang="en-US" sz="1600" dirty="0" err="1"/>
              <a:t>bakar</a:t>
            </a:r>
            <a:r>
              <a:rPr lang="en-US" sz="1600" dirty="0"/>
              <a:t> </a:t>
            </a:r>
            <a:r>
              <a:rPr lang="en-US" sz="1600" dirty="0" err="1"/>
              <a:t>minyak</a:t>
            </a:r>
            <a:r>
              <a:rPr lang="en-US" sz="1600" dirty="0"/>
              <a:t>. </a:t>
            </a:r>
            <a:r>
              <a:rPr lang="en-US" sz="1600" dirty="0" err="1"/>
              <a:t>Apa</a:t>
            </a:r>
            <a:r>
              <a:rPr lang="en-US" sz="1600" dirty="0"/>
              <a:t> </a:t>
            </a:r>
            <a:r>
              <a:rPr lang="en-US" sz="1600" dirty="0" err="1"/>
              <a:t>saja</a:t>
            </a:r>
            <a:r>
              <a:rPr lang="en-US" sz="1600" dirty="0"/>
              <a:t> </a:t>
            </a:r>
            <a:r>
              <a:rPr lang="en-US" sz="1600" dirty="0" err="1"/>
              <a:t>pembangkit</a:t>
            </a:r>
            <a:r>
              <a:rPr lang="en-US" sz="1600" dirty="0"/>
              <a:t> </a:t>
            </a:r>
            <a:r>
              <a:rPr lang="en-US" sz="1600" dirty="0" err="1"/>
              <a:t>listrik</a:t>
            </a:r>
            <a:r>
              <a:rPr lang="en-US" sz="1600" dirty="0"/>
              <a:t> yang</a:t>
            </a:r>
          </a:p>
          <a:p>
            <a:r>
              <a:rPr lang="en-US" sz="1600" dirty="0" err="1"/>
              <a:t>sudah</a:t>
            </a:r>
            <a:r>
              <a:rPr lang="en-US" sz="1600" dirty="0"/>
              <a:t> </a:t>
            </a:r>
            <a:r>
              <a:rPr lang="en-US" sz="1600" dirty="0" err="1"/>
              <a:t>dikembangkan</a:t>
            </a:r>
            <a:r>
              <a:rPr lang="en-US" sz="1600" dirty="0"/>
              <a:t> </a:t>
            </a:r>
            <a:r>
              <a:rPr lang="en-US" sz="1600" dirty="0" err="1"/>
              <a:t>di</a:t>
            </a:r>
            <a:r>
              <a:rPr lang="en-US" sz="1600" dirty="0"/>
              <a:t> Indonesia?</a:t>
            </a:r>
          </a:p>
          <a:p>
            <a:r>
              <a:rPr lang="en-US" sz="1600" dirty="0" err="1"/>
              <a:t>Pembangkit</a:t>
            </a:r>
            <a:r>
              <a:rPr lang="en-US" sz="1600" dirty="0"/>
              <a:t> </a:t>
            </a:r>
            <a:r>
              <a:rPr lang="en-US" sz="1600" dirty="0" err="1"/>
              <a:t>listrik</a:t>
            </a:r>
            <a:r>
              <a:rPr lang="en-US" sz="1600" dirty="0"/>
              <a:t> yang </a:t>
            </a:r>
            <a:r>
              <a:rPr lang="en-US" sz="1600" dirty="0" err="1"/>
              <a:t>sudah</a:t>
            </a:r>
            <a:r>
              <a:rPr lang="en-US" sz="1600" dirty="0"/>
              <a:t> </a:t>
            </a:r>
            <a:r>
              <a:rPr lang="en-US" sz="1600" dirty="0" err="1"/>
              <a:t>dikembangkan</a:t>
            </a:r>
            <a:r>
              <a:rPr lang="en-US" sz="1600" dirty="0"/>
              <a:t> </a:t>
            </a:r>
            <a:r>
              <a:rPr lang="en-US" sz="1600" dirty="0" err="1"/>
              <a:t>di</a:t>
            </a:r>
            <a:r>
              <a:rPr lang="en-US" sz="1600" dirty="0"/>
              <a:t> Indonesia </a:t>
            </a:r>
            <a:r>
              <a:rPr lang="en-US" sz="1600" dirty="0" err="1"/>
              <a:t>adalah</a:t>
            </a:r>
            <a:r>
              <a:rPr lang="en-US" sz="1600" dirty="0"/>
              <a:t> </a:t>
            </a:r>
            <a:r>
              <a:rPr lang="en-US" sz="1600" dirty="0" err="1"/>
              <a:t>Pembangkit</a:t>
            </a:r>
            <a:r>
              <a:rPr lang="en-US" sz="1600" dirty="0"/>
              <a:t> </a:t>
            </a:r>
            <a:r>
              <a:rPr lang="en-US" sz="1600" dirty="0" err="1"/>
              <a:t>Listrik</a:t>
            </a:r>
            <a:r>
              <a:rPr lang="en-US" sz="1600" dirty="0"/>
              <a:t> </a:t>
            </a:r>
            <a:r>
              <a:rPr lang="en-US" sz="1600" dirty="0" err="1"/>
              <a:t>Tenaga</a:t>
            </a:r>
            <a:r>
              <a:rPr lang="en-US" sz="1600" dirty="0"/>
              <a:t> Air (PLTA), </a:t>
            </a:r>
            <a:r>
              <a:rPr lang="en-US" sz="1600" dirty="0" err="1"/>
              <a:t>Pembangkit</a:t>
            </a:r>
            <a:r>
              <a:rPr lang="en-US" sz="1600" dirty="0"/>
              <a:t> </a:t>
            </a:r>
            <a:r>
              <a:rPr lang="en-US" sz="1600" dirty="0" err="1"/>
              <a:t>Listrik</a:t>
            </a:r>
            <a:r>
              <a:rPr lang="en-US" sz="1600" dirty="0"/>
              <a:t> </a:t>
            </a:r>
            <a:r>
              <a:rPr lang="en-US" sz="1600" dirty="0" err="1"/>
              <a:t>Tenaga</a:t>
            </a:r>
            <a:r>
              <a:rPr lang="en-US" sz="1600" dirty="0"/>
              <a:t> Gas (PLTG), </a:t>
            </a:r>
            <a:r>
              <a:rPr lang="en-US" sz="1600" dirty="0" err="1"/>
              <a:t>Pembangkit</a:t>
            </a:r>
            <a:r>
              <a:rPr lang="en-US" sz="1600" dirty="0"/>
              <a:t> </a:t>
            </a:r>
            <a:r>
              <a:rPr lang="en-US" sz="1600" dirty="0" err="1"/>
              <a:t>Listrik</a:t>
            </a:r>
            <a:r>
              <a:rPr lang="en-US" sz="1600" dirty="0"/>
              <a:t> </a:t>
            </a:r>
            <a:r>
              <a:rPr lang="en-US" sz="1600" dirty="0" err="1"/>
              <a:t>Tenaga</a:t>
            </a:r>
            <a:r>
              <a:rPr lang="en-US" sz="1600" dirty="0"/>
              <a:t> Diesel (PLTD), </a:t>
            </a:r>
            <a:r>
              <a:rPr lang="en-US" sz="1600" dirty="0" err="1"/>
              <a:t>dan</a:t>
            </a:r>
            <a:r>
              <a:rPr lang="en-US" sz="1600" dirty="0"/>
              <a:t> </a:t>
            </a:r>
            <a:r>
              <a:rPr lang="en-US" sz="1600" dirty="0" err="1"/>
              <a:t>Pembangkit</a:t>
            </a:r>
            <a:r>
              <a:rPr lang="en-US" sz="1600" dirty="0"/>
              <a:t> </a:t>
            </a:r>
            <a:r>
              <a:rPr lang="en-US" sz="1600" dirty="0" err="1"/>
              <a:t>Listrik</a:t>
            </a:r>
            <a:r>
              <a:rPr lang="en-US" sz="1600" dirty="0"/>
              <a:t> </a:t>
            </a:r>
            <a:r>
              <a:rPr lang="en-US" sz="1600" dirty="0" err="1"/>
              <a:t>Tenaga</a:t>
            </a:r>
            <a:r>
              <a:rPr lang="en-US" sz="1600" dirty="0"/>
              <a:t> </a:t>
            </a:r>
            <a:r>
              <a:rPr lang="en-US" sz="1600" dirty="0" err="1"/>
              <a:t>Panas</a:t>
            </a:r>
            <a:r>
              <a:rPr lang="en-US" sz="1600" dirty="0"/>
              <a:t> </a:t>
            </a:r>
            <a:r>
              <a:rPr lang="en-US" sz="1600" dirty="0" err="1"/>
              <a:t>Bumi</a:t>
            </a:r>
            <a:r>
              <a:rPr lang="en-US" sz="1600" dirty="0"/>
              <a:t> (PLTP).</a:t>
            </a:r>
          </a:p>
        </p:txBody>
      </p:sp>
      <p:sp>
        <p:nvSpPr>
          <p:cNvPr id="7" name="Right Arrow 6">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8" name="TextBox 7"/>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9" name="TextBox 8"/>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156970" y="617220"/>
            <a:ext cx="6948805" cy="5016758"/>
          </a:xfrm>
          <a:prstGeom prst="rect">
            <a:avLst/>
          </a:prstGeom>
          <a:noFill/>
        </p:spPr>
        <p:txBody>
          <a:bodyPr wrap="square" rtlCol="0">
            <a:spAutoFit/>
          </a:bodyPr>
          <a:lstStyle/>
          <a:p>
            <a:r>
              <a:rPr lang="en-US" sz="1600" dirty="0" err="1"/>
              <a:t>Penghematan</a:t>
            </a:r>
            <a:r>
              <a:rPr lang="en-US" sz="1600" dirty="0"/>
              <a:t> </a:t>
            </a:r>
            <a:r>
              <a:rPr lang="en-US" sz="1600" dirty="0" err="1"/>
              <a:t>energi</a:t>
            </a:r>
            <a:r>
              <a:rPr lang="en-US" sz="1600" dirty="0"/>
              <a:t> </a:t>
            </a:r>
            <a:r>
              <a:rPr lang="en-US" sz="1600" dirty="0" err="1"/>
              <a:t>dapat</a:t>
            </a:r>
            <a:r>
              <a:rPr lang="en-US" sz="1600" dirty="0"/>
              <a:t> </a:t>
            </a:r>
            <a:r>
              <a:rPr lang="en-US" sz="1600" dirty="0" err="1"/>
              <a:t>menurunkan</a:t>
            </a:r>
            <a:r>
              <a:rPr lang="en-US" sz="1600" dirty="0"/>
              <a:t> </a:t>
            </a:r>
            <a:r>
              <a:rPr lang="en-US" sz="1600" dirty="0" err="1"/>
              <a:t>konsumsi</a:t>
            </a:r>
            <a:r>
              <a:rPr lang="en-US" sz="1600" dirty="0"/>
              <a:t> </a:t>
            </a:r>
            <a:r>
              <a:rPr lang="en-US" sz="1600" dirty="0" err="1"/>
              <a:t>energi</a:t>
            </a:r>
            <a:r>
              <a:rPr lang="en-US" sz="1600" dirty="0"/>
              <a:t> </a:t>
            </a:r>
            <a:r>
              <a:rPr lang="en-US" sz="1600" dirty="0" err="1"/>
              <a:t>dan</a:t>
            </a:r>
            <a:r>
              <a:rPr lang="en-US" sz="1600" dirty="0"/>
              <a:t> </a:t>
            </a:r>
            <a:r>
              <a:rPr lang="en-US" sz="1600" dirty="0" err="1"/>
              <a:t>permintaan</a:t>
            </a:r>
            <a:r>
              <a:rPr lang="en-US" sz="1600" dirty="0"/>
              <a:t> </a:t>
            </a:r>
            <a:r>
              <a:rPr lang="en-US" sz="1600" dirty="0" err="1"/>
              <a:t>energi</a:t>
            </a:r>
            <a:r>
              <a:rPr lang="en-US" sz="1600" dirty="0"/>
              <a:t> per </a:t>
            </a:r>
            <a:r>
              <a:rPr lang="en-US" sz="1600" dirty="0" err="1"/>
              <a:t>kapita</a:t>
            </a:r>
            <a:r>
              <a:rPr lang="en-US" sz="1600" dirty="0"/>
              <a:t> </a:t>
            </a:r>
            <a:r>
              <a:rPr lang="en-US" sz="1600" dirty="0" err="1"/>
              <a:t>sehingga</a:t>
            </a:r>
            <a:r>
              <a:rPr lang="en-US" sz="1600" dirty="0"/>
              <a:t> </a:t>
            </a:r>
            <a:r>
              <a:rPr lang="en-US" sz="1600" dirty="0" err="1"/>
              <a:t>dapat</a:t>
            </a:r>
            <a:r>
              <a:rPr lang="en-US" sz="1600" dirty="0"/>
              <a:t> </a:t>
            </a:r>
            <a:r>
              <a:rPr lang="en-US" sz="1600" dirty="0" err="1"/>
              <a:t>mencegah</a:t>
            </a:r>
            <a:r>
              <a:rPr lang="en-US" sz="1600" dirty="0"/>
              <a:t> </a:t>
            </a:r>
            <a:r>
              <a:rPr lang="en-US" sz="1600" dirty="0" err="1"/>
              <a:t>peningkatan</a:t>
            </a:r>
            <a:r>
              <a:rPr lang="en-US" sz="1600" dirty="0"/>
              <a:t> </a:t>
            </a:r>
            <a:r>
              <a:rPr lang="en-US" sz="1600" dirty="0" err="1"/>
              <a:t>kebutuhan</a:t>
            </a:r>
            <a:r>
              <a:rPr lang="en-US" sz="1600" dirty="0"/>
              <a:t> </a:t>
            </a:r>
            <a:r>
              <a:rPr lang="en-US" sz="1600" dirty="0" err="1"/>
              <a:t>energi</a:t>
            </a:r>
            <a:r>
              <a:rPr lang="en-US" sz="1600" dirty="0"/>
              <a:t> </a:t>
            </a:r>
            <a:r>
              <a:rPr lang="en-US" sz="1600" dirty="0" err="1"/>
              <a:t>akibat</a:t>
            </a:r>
            <a:r>
              <a:rPr lang="en-US" sz="1600" dirty="0"/>
              <a:t> </a:t>
            </a:r>
            <a:r>
              <a:rPr lang="en-US" sz="1600" dirty="0" err="1"/>
              <a:t>pertumbuhan</a:t>
            </a:r>
            <a:r>
              <a:rPr lang="en-US" sz="1600" dirty="0"/>
              <a:t> </a:t>
            </a:r>
            <a:r>
              <a:rPr lang="en-US" sz="1600" dirty="0" err="1"/>
              <a:t>populasi</a:t>
            </a:r>
            <a:r>
              <a:rPr lang="en-US" sz="1600" dirty="0"/>
              <a:t>. Hal </a:t>
            </a:r>
            <a:r>
              <a:rPr lang="en-US" sz="1600" dirty="0" err="1"/>
              <a:t>ini</a:t>
            </a:r>
            <a:r>
              <a:rPr lang="en-US" sz="1600" dirty="0"/>
              <a:t> </a:t>
            </a:r>
            <a:r>
              <a:rPr lang="en-US" sz="1600" dirty="0" err="1"/>
              <a:t>mengurangi</a:t>
            </a:r>
            <a:r>
              <a:rPr lang="en-US" sz="1600" dirty="0"/>
              <a:t> </a:t>
            </a:r>
            <a:r>
              <a:rPr lang="en-US" sz="1600" dirty="0" err="1"/>
              <a:t>naiknya</a:t>
            </a:r>
            <a:r>
              <a:rPr lang="en-US" sz="1600" dirty="0"/>
              <a:t> </a:t>
            </a:r>
            <a:r>
              <a:rPr lang="en-US" sz="1600" dirty="0" err="1"/>
              <a:t>biaya</a:t>
            </a:r>
            <a:r>
              <a:rPr lang="en-US" sz="1600" dirty="0"/>
              <a:t> </a:t>
            </a:r>
            <a:r>
              <a:rPr lang="en-US" sz="1600" dirty="0" err="1"/>
              <a:t>energi</a:t>
            </a:r>
            <a:r>
              <a:rPr lang="en-US" sz="1600" dirty="0"/>
              <a:t> </a:t>
            </a:r>
            <a:r>
              <a:rPr lang="en-US" sz="1600" dirty="0" err="1"/>
              <a:t>dan</a:t>
            </a:r>
            <a:r>
              <a:rPr lang="en-US" sz="1600" dirty="0"/>
              <a:t> </a:t>
            </a:r>
            <a:r>
              <a:rPr lang="en-US" sz="1600" dirty="0" err="1"/>
              <a:t>dapat</a:t>
            </a:r>
            <a:r>
              <a:rPr lang="en-US" sz="1600" dirty="0"/>
              <a:t> </a:t>
            </a:r>
            <a:r>
              <a:rPr lang="en-US" sz="1600" dirty="0" err="1"/>
              <a:t>mengurangi</a:t>
            </a:r>
            <a:r>
              <a:rPr lang="en-US" sz="1600" dirty="0"/>
              <a:t> </a:t>
            </a:r>
            <a:r>
              <a:rPr lang="en-US" sz="1600" dirty="0" err="1"/>
              <a:t>kebutuhan</a:t>
            </a:r>
            <a:r>
              <a:rPr lang="en-US" sz="1600" dirty="0"/>
              <a:t> </a:t>
            </a:r>
            <a:r>
              <a:rPr lang="en-US" sz="1600" dirty="0" err="1"/>
              <a:t>pembangkit</a:t>
            </a:r>
            <a:r>
              <a:rPr lang="en-US" sz="1600" dirty="0"/>
              <a:t> </a:t>
            </a:r>
            <a:r>
              <a:rPr lang="en-US" sz="1600" dirty="0" err="1"/>
              <a:t>energi</a:t>
            </a:r>
            <a:r>
              <a:rPr lang="en-US" sz="1600" dirty="0"/>
              <a:t> </a:t>
            </a:r>
            <a:r>
              <a:rPr lang="en-US" sz="1600" dirty="0" err="1"/>
              <a:t>atau</a:t>
            </a:r>
            <a:r>
              <a:rPr lang="en-US" sz="1600" dirty="0"/>
              <a:t> </a:t>
            </a:r>
            <a:r>
              <a:rPr lang="en-US" sz="1600" dirty="0" err="1"/>
              <a:t>impor</a:t>
            </a:r>
            <a:r>
              <a:rPr lang="en-US" sz="1600" dirty="0"/>
              <a:t> </a:t>
            </a:r>
            <a:r>
              <a:rPr lang="en-US" sz="1600" dirty="0" err="1"/>
              <a:t>energi</a:t>
            </a:r>
            <a:r>
              <a:rPr lang="en-US" sz="1600" dirty="0"/>
              <a:t>. Hal </a:t>
            </a:r>
            <a:r>
              <a:rPr lang="en-US" sz="1600" dirty="0" err="1"/>
              <a:t>apa</a:t>
            </a:r>
            <a:r>
              <a:rPr lang="en-US" sz="1600" dirty="0"/>
              <a:t> </a:t>
            </a:r>
            <a:r>
              <a:rPr lang="en-US" sz="1600" dirty="0" err="1"/>
              <a:t>saja</a:t>
            </a:r>
            <a:r>
              <a:rPr lang="en-US" sz="1600" dirty="0"/>
              <a:t> yang </a:t>
            </a:r>
            <a:r>
              <a:rPr lang="en-US" sz="1600" dirty="0" err="1"/>
              <a:t>dapat</a:t>
            </a:r>
            <a:r>
              <a:rPr lang="en-US" sz="1600" dirty="0"/>
              <a:t> </a:t>
            </a:r>
            <a:r>
              <a:rPr lang="en-US" sz="1600" dirty="0" err="1"/>
              <a:t>dilakukan</a:t>
            </a:r>
            <a:r>
              <a:rPr lang="en-US" sz="1600" dirty="0"/>
              <a:t> </a:t>
            </a:r>
            <a:r>
              <a:rPr lang="en-US" sz="1600" dirty="0" err="1"/>
              <a:t>sebagai</a:t>
            </a:r>
            <a:r>
              <a:rPr lang="en-US" sz="1600" dirty="0"/>
              <a:t> </a:t>
            </a:r>
            <a:r>
              <a:rPr lang="en-US" sz="1600" dirty="0" err="1"/>
              <a:t>upaya</a:t>
            </a:r>
            <a:r>
              <a:rPr lang="en-US" sz="1600" dirty="0"/>
              <a:t> </a:t>
            </a:r>
            <a:r>
              <a:rPr lang="en-US" sz="1600" dirty="0" err="1"/>
              <a:t>untuk</a:t>
            </a:r>
            <a:r>
              <a:rPr lang="en-US" sz="1600" dirty="0"/>
              <a:t> </a:t>
            </a:r>
            <a:r>
              <a:rPr lang="en-US" sz="1600" dirty="0" err="1"/>
              <a:t>menghemat</a:t>
            </a:r>
            <a:r>
              <a:rPr lang="en-US" sz="1600" dirty="0"/>
              <a:t> </a:t>
            </a:r>
            <a:r>
              <a:rPr lang="en-US" sz="1600" dirty="0" err="1"/>
              <a:t>energi</a:t>
            </a:r>
            <a:r>
              <a:rPr lang="en-US" sz="1600" dirty="0"/>
              <a:t> </a:t>
            </a:r>
            <a:r>
              <a:rPr lang="en-US" sz="1600" dirty="0" err="1"/>
              <a:t>di</a:t>
            </a:r>
            <a:r>
              <a:rPr lang="en-US" sz="1600" dirty="0"/>
              <a:t> </a:t>
            </a:r>
            <a:r>
              <a:rPr lang="en-US" sz="1600" dirty="0" err="1"/>
              <a:t>semua</a:t>
            </a:r>
            <a:r>
              <a:rPr lang="en-US" sz="1600" dirty="0"/>
              <a:t> </a:t>
            </a:r>
            <a:r>
              <a:rPr lang="en-US" sz="1600" dirty="0" err="1"/>
              <a:t>sektor</a:t>
            </a:r>
            <a:r>
              <a:rPr lang="en-US" sz="1600" dirty="0"/>
              <a:t>?</a:t>
            </a:r>
          </a:p>
          <a:p>
            <a:endParaRPr lang="en-US" sz="1600" dirty="0"/>
          </a:p>
          <a:p>
            <a:pPr marL="355600" indent="-355600">
              <a:tabLst>
                <a:tab pos="355600" algn="l"/>
              </a:tabLst>
            </a:pPr>
            <a:r>
              <a:rPr lang="en-US" sz="1600" dirty="0"/>
              <a:t>a. </a:t>
            </a:r>
            <a:r>
              <a:rPr lang="id-ID" sz="1600" dirty="0"/>
              <a:t>	</a:t>
            </a:r>
            <a:r>
              <a:rPr lang="en-US" sz="1600" dirty="0" err="1"/>
              <a:t>Menggunakan</a:t>
            </a:r>
            <a:r>
              <a:rPr lang="en-US" sz="1600" dirty="0"/>
              <a:t> </a:t>
            </a:r>
            <a:r>
              <a:rPr lang="en-US" sz="1600" dirty="0" err="1"/>
              <a:t>lampu</a:t>
            </a:r>
            <a:r>
              <a:rPr lang="en-US" sz="1600" dirty="0"/>
              <a:t> </a:t>
            </a:r>
            <a:r>
              <a:rPr lang="en-US" sz="1600" dirty="0" err="1"/>
              <a:t>hemat</a:t>
            </a:r>
            <a:r>
              <a:rPr lang="en-US" sz="1600" dirty="0"/>
              <a:t> </a:t>
            </a:r>
            <a:r>
              <a:rPr lang="en-US" sz="1600" dirty="0" err="1"/>
              <a:t>energi</a:t>
            </a:r>
            <a:r>
              <a:rPr lang="en-US" sz="1600" dirty="0"/>
              <a:t> </a:t>
            </a:r>
            <a:r>
              <a:rPr lang="en-US" sz="1600" dirty="0" err="1"/>
              <a:t>dan</a:t>
            </a:r>
            <a:r>
              <a:rPr lang="en-US" sz="1600" dirty="0"/>
              <a:t> </a:t>
            </a:r>
            <a:r>
              <a:rPr lang="en-US" sz="1600" dirty="0" err="1"/>
              <a:t>menghidupkannya</a:t>
            </a:r>
            <a:r>
              <a:rPr lang="en-US" sz="1600" dirty="0"/>
              <a:t> </a:t>
            </a:r>
            <a:r>
              <a:rPr lang="en-US" sz="1600" dirty="0" err="1"/>
              <a:t>saat</a:t>
            </a:r>
            <a:r>
              <a:rPr lang="en-US" sz="1600" dirty="0"/>
              <a:t> </a:t>
            </a:r>
            <a:r>
              <a:rPr lang="en-US" sz="1600" dirty="0" err="1"/>
              <a:t>kondisi</a:t>
            </a:r>
            <a:r>
              <a:rPr lang="en-US" sz="1600" dirty="0"/>
              <a:t> </a:t>
            </a:r>
            <a:r>
              <a:rPr lang="en-US" sz="1600" dirty="0" err="1"/>
              <a:t>rumah</a:t>
            </a:r>
            <a:r>
              <a:rPr lang="en-US" sz="1600" dirty="0"/>
              <a:t> </a:t>
            </a:r>
            <a:r>
              <a:rPr lang="en-US" sz="1600" dirty="0" err="1"/>
              <a:t>sudah</a:t>
            </a:r>
            <a:r>
              <a:rPr lang="en-US" sz="1600" dirty="0"/>
              <a:t> </a:t>
            </a:r>
            <a:r>
              <a:rPr lang="en-US" sz="1600" dirty="0" err="1"/>
              <a:t>gelap</a:t>
            </a:r>
            <a:r>
              <a:rPr lang="en-US" sz="1600" dirty="0"/>
              <a:t> </a:t>
            </a:r>
            <a:r>
              <a:rPr lang="en-US" sz="1600" dirty="0" err="1"/>
              <a:t>atau</a:t>
            </a:r>
            <a:r>
              <a:rPr lang="en-US" sz="1600" dirty="0"/>
              <a:t> </a:t>
            </a:r>
            <a:r>
              <a:rPr lang="en-US" sz="1600" dirty="0" err="1"/>
              <a:t>hari</a:t>
            </a:r>
            <a:r>
              <a:rPr lang="en-US" sz="1600" dirty="0"/>
              <a:t> </a:t>
            </a:r>
            <a:r>
              <a:rPr lang="en-US" sz="1600" dirty="0" err="1"/>
              <a:t>mulai</a:t>
            </a:r>
            <a:r>
              <a:rPr lang="en-US" sz="1600" dirty="0"/>
              <a:t> </a:t>
            </a:r>
            <a:r>
              <a:rPr lang="en-US" sz="1600" dirty="0" err="1"/>
              <a:t>malam</a:t>
            </a:r>
            <a:r>
              <a:rPr lang="en-US" sz="1600" dirty="0"/>
              <a:t>.</a:t>
            </a:r>
          </a:p>
          <a:p>
            <a:pPr marL="355600" indent="-355600">
              <a:tabLst>
                <a:tab pos="355600" algn="l"/>
              </a:tabLst>
            </a:pPr>
            <a:r>
              <a:rPr lang="en-US" sz="1600" dirty="0"/>
              <a:t>b. </a:t>
            </a:r>
            <a:r>
              <a:rPr lang="id-ID" sz="1600" dirty="0"/>
              <a:t>	</a:t>
            </a:r>
            <a:r>
              <a:rPr lang="en-US" sz="1600" dirty="0" err="1"/>
              <a:t>Menggunakan</a:t>
            </a:r>
            <a:r>
              <a:rPr lang="en-US" sz="1600" dirty="0"/>
              <a:t> </a:t>
            </a:r>
            <a:r>
              <a:rPr lang="en-US" sz="1600" dirty="0" err="1"/>
              <a:t>transportasi</a:t>
            </a:r>
            <a:r>
              <a:rPr lang="en-US" sz="1600" dirty="0"/>
              <a:t> </a:t>
            </a:r>
            <a:r>
              <a:rPr lang="en-US" sz="1600" dirty="0" err="1"/>
              <a:t>umum</a:t>
            </a:r>
            <a:r>
              <a:rPr lang="en-US" sz="1600" dirty="0"/>
              <a:t> </a:t>
            </a:r>
            <a:r>
              <a:rPr lang="en-US" sz="1600" dirty="0" err="1"/>
              <a:t>untuk</a:t>
            </a:r>
            <a:r>
              <a:rPr lang="en-US" sz="1600" dirty="0"/>
              <a:t> </a:t>
            </a:r>
            <a:r>
              <a:rPr lang="en-US" sz="1600" dirty="0" err="1"/>
              <a:t>menghemat</a:t>
            </a:r>
            <a:r>
              <a:rPr lang="en-US" sz="1600" dirty="0"/>
              <a:t> </a:t>
            </a:r>
            <a:r>
              <a:rPr lang="en-US" sz="1600" dirty="0" err="1"/>
              <a:t>penggunaan</a:t>
            </a:r>
            <a:r>
              <a:rPr lang="en-US" sz="1600" dirty="0"/>
              <a:t> BBM.</a:t>
            </a:r>
          </a:p>
          <a:p>
            <a:pPr marL="355600" indent="-355600">
              <a:tabLst>
                <a:tab pos="355600" algn="l"/>
              </a:tabLst>
            </a:pPr>
            <a:r>
              <a:rPr lang="en-US" sz="1600" dirty="0"/>
              <a:t>c. </a:t>
            </a:r>
            <a:r>
              <a:rPr lang="id-ID" sz="1600" dirty="0"/>
              <a:t>	</a:t>
            </a:r>
            <a:r>
              <a:rPr lang="en-US" sz="1600" dirty="0" err="1"/>
              <a:t>Berjalan</a:t>
            </a:r>
            <a:r>
              <a:rPr lang="en-US" sz="1600" dirty="0"/>
              <a:t> kaki </a:t>
            </a:r>
            <a:r>
              <a:rPr lang="en-US" sz="1600" dirty="0" err="1"/>
              <a:t>atau</a:t>
            </a:r>
            <a:r>
              <a:rPr lang="en-US" sz="1600" dirty="0"/>
              <a:t> </a:t>
            </a:r>
            <a:r>
              <a:rPr lang="en-US" sz="1600" dirty="0" err="1"/>
              <a:t>menggunakan</a:t>
            </a:r>
            <a:r>
              <a:rPr lang="en-US" sz="1600" dirty="0"/>
              <a:t> </a:t>
            </a:r>
            <a:r>
              <a:rPr lang="en-US" sz="1600" dirty="0" err="1"/>
              <a:t>sepeda</a:t>
            </a:r>
            <a:r>
              <a:rPr lang="en-US" sz="1600" dirty="0"/>
              <a:t> </a:t>
            </a:r>
            <a:r>
              <a:rPr lang="en-US" sz="1600" dirty="0" err="1"/>
              <a:t>jika</a:t>
            </a:r>
            <a:r>
              <a:rPr lang="en-US" sz="1600" dirty="0"/>
              <a:t> </a:t>
            </a:r>
            <a:r>
              <a:rPr lang="en-US" sz="1600" dirty="0" err="1"/>
              <a:t>pergi</a:t>
            </a:r>
            <a:r>
              <a:rPr lang="en-US" sz="1600" dirty="0"/>
              <a:t> </a:t>
            </a:r>
            <a:r>
              <a:rPr lang="en-US" sz="1600" dirty="0" err="1"/>
              <a:t>ke</a:t>
            </a:r>
            <a:r>
              <a:rPr lang="en-US" sz="1600" dirty="0"/>
              <a:t> </a:t>
            </a:r>
            <a:r>
              <a:rPr lang="en-US" sz="1600" dirty="0" err="1"/>
              <a:t>tempat</a:t>
            </a:r>
            <a:r>
              <a:rPr lang="en-US" sz="1600" dirty="0"/>
              <a:t> yang </a:t>
            </a:r>
            <a:r>
              <a:rPr lang="en-US" sz="1600" dirty="0" err="1"/>
              <a:t>tidak</a:t>
            </a:r>
            <a:r>
              <a:rPr lang="en-US" sz="1600" dirty="0"/>
              <a:t> </a:t>
            </a:r>
            <a:r>
              <a:rPr lang="en-US" sz="1600" dirty="0" err="1"/>
              <a:t>terlalu</a:t>
            </a:r>
            <a:r>
              <a:rPr lang="en-US" sz="1600" dirty="0"/>
              <a:t> </a:t>
            </a:r>
            <a:r>
              <a:rPr lang="en-US" sz="1600" dirty="0" err="1"/>
              <a:t>jauh</a:t>
            </a:r>
            <a:r>
              <a:rPr lang="en-US" sz="1600" dirty="0"/>
              <a:t>.</a:t>
            </a:r>
          </a:p>
          <a:p>
            <a:pPr marL="355600" indent="-355600">
              <a:tabLst>
                <a:tab pos="355600" algn="l"/>
              </a:tabLst>
            </a:pPr>
            <a:r>
              <a:rPr lang="en-US" sz="1600" dirty="0"/>
              <a:t>d. </a:t>
            </a:r>
            <a:r>
              <a:rPr lang="id-ID" sz="1600" dirty="0"/>
              <a:t>	</a:t>
            </a:r>
            <a:r>
              <a:rPr lang="en-US" sz="1600" dirty="0" err="1"/>
              <a:t>Menggunakan</a:t>
            </a:r>
            <a:r>
              <a:rPr lang="en-US" sz="1600" dirty="0"/>
              <a:t> </a:t>
            </a:r>
            <a:r>
              <a:rPr lang="en-US" sz="1600" dirty="0" err="1"/>
              <a:t>peralatan</a:t>
            </a:r>
            <a:r>
              <a:rPr lang="en-US" sz="1600" dirty="0"/>
              <a:t> </a:t>
            </a:r>
            <a:r>
              <a:rPr lang="en-US" sz="1600" dirty="0" err="1"/>
              <a:t>elektronik</a:t>
            </a:r>
            <a:r>
              <a:rPr lang="en-US" sz="1600" dirty="0"/>
              <a:t> yang </a:t>
            </a:r>
            <a:r>
              <a:rPr lang="en-US" sz="1600" dirty="0" err="1"/>
              <a:t>lebih</a:t>
            </a:r>
            <a:r>
              <a:rPr lang="en-US" sz="1600" dirty="0"/>
              <a:t> </a:t>
            </a:r>
            <a:r>
              <a:rPr lang="en-US" sz="1600" dirty="0" err="1"/>
              <a:t>efisien</a:t>
            </a:r>
            <a:r>
              <a:rPr lang="en-US" sz="1600" dirty="0"/>
              <a:t> </a:t>
            </a:r>
            <a:r>
              <a:rPr lang="en-US" sz="1600" dirty="0" err="1"/>
              <a:t>dan</a:t>
            </a:r>
            <a:r>
              <a:rPr lang="en-US" sz="1600" dirty="0"/>
              <a:t> </a:t>
            </a:r>
            <a:r>
              <a:rPr lang="en-US" sz="1600" dirty="0" err="1"/>
              <a:t>hemat</a:t>
            </a:r>
            <a:r>
              <a:rPr lang="en-US" sz="1600" dirty="0"/>
              <a:t> </a:t>
            </a:r>
            <a:r>
              <a:rPr lang="en-US" sz="1600" dirty="0" err="1"/>
              <a:t>listrik</a:t>
            </a:r>
            <a:r>
              <a:rPr lang="en-US" sz="1600" dirty="0"/>
              <a:t>.</a:t>
            </a:r>
          </a:p>
          <a:p>
            <a:pPr marL="355600" indent="-355600">
              <a:tabLst>
                <a:tab pos="355600" algn="l"/>
              </a:tabLst>
            </a:pPr>
            <a:r>
              <a:rPr lang="en-US" sz="1600" dirty="0"/>
              <a:t>e. </a:t>
            </a:r>
            <a:r>
              <a:rPr lang="id-ID" sz="1600" dirty="0"/>
              <a:t>	</a:t>
            </a:r>
            <a:r>
              <a:rPr lang="en-US" sz="1600" dirty="0" err="1"/>
              <a:t>Menggunakan</a:t>
            </a:r>
            <a:r>
              <a:rPr lang="en-US" sz="1600" dirty="0"/>
              <a:t> </a:t>
            </a:r>
            <a:r>
              <a:rPr lang="en-US" sz="1600" dirty="0" err="1"/>
              <a:t>pengering</a:t>
            </a:r>
            <a:r>
              <a:rPr lang="en-US" sz="1600" dirty="0"/>
              <a:t> </a:t>
            </a:r>
            <a:r>
              <a:rPr lang="en-US" sz="1600" dirty="0" err="1"/>
              <a:t>mesin</a:t>
            </a:r>
            <a:r>
              <a:rPr lang="en-US" sz="1600" dirty="0"/>
              <a:t> </a:t>
            </a:r>
            <a:r>
              <a:rPr lang="en-US" sz="1600" dirty="0" err="1"/>
              <a:t>cuci</a:t>
            </a:r>
            <a:r>
              <a:rPr lang="en-US" sz="1600" dirty="0"/>
              <a:t> </a:t>
            </a:r>
            <a:r>
              <a:rPr lang="en-US" sz="1600" dirty="0" err="1"/>
              <a:t>hanya</a:t>
            </a:r>
            <a:r>
              <a:rPr lang="en-US" sz="1600" dirty="0"/>
              <a:t> </a:t>
            </a:r>
            <a:r>
              <a:rPr lang="en-US" sz="1600" dirty="0" err="1"/>
              <a:t>pada</a:t>
            </a:r>
            <a:r>
              <a:rPr lang="en-US" sz="1600" dirty="0"/>
              <a:t> </a:t>
            </a:r>
            <a:r>
              <a:rPr lang="en-US" sz="1600" dirty="0" err="1"/>
              <a:t>saat</a:t>
            </a:r>
            <a:r>
              <a:rPr lang="en-US" sz="1600" dirty="0"/>
              <a:t> </a:t>
            </a:r>
            <a:r>
              <a:rPr lang="en-US" sz="1600" dirty="0" err="1"/>
              <a:t>tidak</a:t>
            </a:r>
            <a:r>
              <a:rPr lang="en-US" sz="1600" dirty="0"/>
              <a:t> </a:t>
            </a:r>
            <a:r>
              <a:rPr lang="en-US" sz="1600" dirty="0" err="1"/>
              <a:t>ada</a:t>
            </a:r>
            <a:r>
              <a:rPr lang="en-US" sz="1600" dirty="0"/>
              <a:t> </a:t>
            </a:r>
            <a:r>
              <a:rPr lang="en-US" sz="1600" dirty="0" err="1"/>
              <a:t>sinar</a:t>
            </a:r>
            <a:r>
              <a:rPr lang="en-US" sz="1600" dirty="0"/>
              <a:t> </a:t>
            </a:r>
            <a:r>
              <a:rPr lang="en-US" sz="1600" dirty="0" err="1"/>
              <a:t>matahari</a:t>
            </a:r>
            <a:r>
              <a:rPr lang="en-US" sz="1600" dirty="0"/>
              <a:t>.</a:t>
            </a:r>
          </a:p>
          <a:p>
            <a:pPr marL="355600" indent="-355600">
              <a:tabLst>
                <a:tab pos="355600" algn="l"/>
              </a:tabLst>
            </a:pPr>
            <a:r>
              <a:rPr lang="en-US" sz="1600" dirty="0"/>
              <a:t>f. </a:t>
            </a:r>
            <a:r>
              <a:rPr lang="id-ID" sz="1600" dirty="0"/>
              <a:t>	</a:t>
            </a:r>
            <a:r>
              <a:rPr lang="en-US" sz="1600" dirty="0" err="1"/>
              <a:t>Mengeringkan</a:t>
            </a:r>
            <a:r>
              <a:rPr lang="en-US" sz="1600" dirty="0"/>
              <a:t> </a:t>
            </a:r>
            <a:r>
              <a:rPr lang="en-US" sz="1600" dirty="0" err="1"/>
              <a:t>padi</a:t>
            </a:r>
            <a:r>
              <a:rPr lang="en-US" sz="1600" dirty="0"/>
              <a:t> </a:t>
            </a:r>
            <a:r>
              <a:rPr lang="en-US" sz="1600" dirty="0" err="1"/>
              <a:t>dan</a:t>
            </a:r>
            <a:r>
              <a:rPr lang="en-US" sz="1600" dirty="0"/>
              <a:t> </a:t>
            </a:r>
            <a:r>
              <a:rPr lang="en-US" sz="1600" dirty="0" err="1"/>
              <a:t>mengawetkan</a:t>
            </a:r>
            <a:r>
              <a:rPr lang="en-US" sz="1600" dirty="0"/>
              <a:t> </a:t>
            </a:r>
            <a:r>
              <a:rPr lang="en-US" sz="1600" dirty="0" err="1"/>
              <a:t>makanan</a:t>
            </a:r>
            <a:r>
              <a:rPr lang="en-US" sz="1600" dirty="0"/>
              <a:t> </a:t>
            </a:r>
            <a:r>
              <a:rPr lang="en-US" sz="1600" dirty="0" err="1"/>
              <a:t>dengan</a:t>
            </a:r>
            <a:r>
              <a:rPr lang="en-US" sz="1600" dirty="0"/>
              <a:t> </a:t>
            </a:r>
            <a:r>
              <a:rPr lang="en-US" sz="1600" dirty="0" err="1"/>
              <a:t>menjemurnya</a:t>
            </a:r>
            <a:r>
              <a:rPr lang="en-US" sz="1600" dirty="0"/>
              <a:t> </a:t>
            </a:r>
            <a:r>
              <a:rPr lang="en-US" sz="1600" dirty="0" err="1"/>
              <a:t>di</a:t>
            </a:r>
            <a:r>
              <a:rPr lang="en-US" sz="1600" dirty="0"/>
              <a:t> </a:t>
            </a:r>
            <a:r>
              <a:rPr lang="en-US" sz="1600" dirty="0" err="1"/>
              <a:t>bawah</a:t>
            </a:r>
            <a:r>
              <a:rPr lang="en-US" sz="1600" dirty="0"/>
              <a:t> </a:t>
            </a:r>
            <a:r>
              <a:rPr lang="en-US" sz="1600" dirty="0" err="1"/>
              <a:t>sinar</a:t>
            </a:r>
            <a:r>
              <a:rPr lang="en-US" sz="1600" dirty="0"/>
              <a:t> </a:t>
            </a:r>
            <a:r>
              <a:rPr lang="en-US" sz="1600" dirty="0" err="1"/>
              <a:t>matahari</a:t>
            </a:r>
            <a:r>
              <a:rPr lang="en-US" sz="1600" dirty="0"/>
              <a:t> </a:t>
            </a:r>
            <a:r>
              <a:rPr lang="en-US" sz="1600" dirty="0" err="1"/>
              <a:t>langsung</a:t>
            </a:r>
            <a:r>
              <a:rPr lang="en-US" sz="1600" dirty="0"/>
              <a:t>.</a:t>
            </a:r>
          </a:p>
          <a:p>
            <a:pPr marL="355600" indent="-355600">
              <a:tabLst>
                <a:tab pos="355600" algn="l"/>
              </a:tabLst>
            </a:pPr>
            <a:r>
              <a:rPr lang="en-US" sz="1600" dirty="0"/>
              <a:t>g. </a:t>
            </a:r>
            <a:r>
              <a:rPr lang="id-ID" sz="1600" dirty="0"/>
              <a:t>	</a:t>
            </a:r>
            <a:r>
              <a:rPr lang="en-US" sz="1600" dirty="0" err="1"/>
              <a:t>Memperbanyak</a:t>
            </a:r>
            <a:r>
              <a:rPr lang="en-US" sz="1600" dirty="0"/>
              <a:t> </a:t>
            </a:r>
            <a:r>
              <a:rPr lang="en-US" sz="1600" dirty="0" err="1"/>
              <a:t>ventilasi</a:t>
            </a:r>
            <a:r>
              <a:rPr lang="en-US" sz="1600" dirty="0"/>
              <a:t> </a:t>
            </a:r>
            <a:r>
              <a:rPr lang="en-US" sz="1600" dirty="0" err="1"/>
              <a:t>udara</a:t>
            </a:r>
            <a:r>
              <a:rPr lang="en-US" sz="1600" dirty="0"/>
              <a:t> </a:t>
            </a:r>
            <a:r>
              <a:rPr lang="en-US" sz="1600" dirty="0" err="1"/>
              <a:t>di</a:t>
            </a:r>
            <a:r>
              <a:rPr lang="en-US" sz="1600" dirty="0"/>
              <a:t> </a:t>
            </a:r>
            <a:r>
              <a:rPr lang="en-US" sz="1600" dirty="0" err="1"/>
              <a:t>rumah</a:t>
            </a:r>
            <a:r>
              <a:rPr lang="en-US" sz="1600" dirty="0"/>
              <a:t> </a:t>
            </a:r>
            <a:r>
              <a:rPr lang="en-US" sz="1600" dirty="0" err="1"/>
              <a:t>dan</a:t>
            </a:r>
            <a:r>
              <a:rPr lang="en-US" sz="1600" dirty="0"/>
              <a:t> </a:t>
            </a:r>
            <a:r>
              <a:rPr lang="en-US" sz="1600" dirty="0" err="1"/>
              <a:t>di</a:t>
            </a:r>
            <a:r>
              <a:rPr lang="en-US" sz="1600" dirty="0"/>
              <a:t> </a:t>
            </a:r>
            <a:r>
              <a:rPr lang="en-US" sz="1600" dirty="0" err="1"/>
              <a:t>perkantoran</a:t>
            </a:r>
            <a:r>
              <a:rPr lang="en-US" sz="1600" dirty="0"/>
              <a:t> </a:t>
            </a:r>
            <a:r>
              <a:rPr lang="en-US" sz="1600" dirty="0" err="1"/>
              <a:t>untuk</a:t>
            </a:r>
            <a:r>
              <a:rPr lang="en-US" sz="1600" dirty="0"/>
              <a:t> </a:t>
            </a:r>
            <a:r>
              <a:rPr lang="en-US" sz="1600" dirty="0" err="1"/>
              <a:t>menghemat</a:t>
            </a:r>
            <a:r>
              <a:rPr lang="en-US" sz="1600" dirty="0"/>
              <a:t> </a:t>
            </a:r>
            <a:r>
              <a:rPr lang="en-US" sz="1600" dirty="0" err="1"/>
              <a:t>penggunaan</a:t>
            </a:r>
            <a:r>
              <a:rPr lang="en-US" sz="1600" dirty="0"/>
              <a:t> </a:t>
            </a:r>
            <a:r>
              <a:rPr lang="en-US" sz="1600" dirty="0" err="1"/>
              <a:t>listrik</a:t>
            </a:r>
            <a:r>
              <a:rPr lang="en-US" sz="1600" dirty="0"/>
              <a:t> </a:t>
            </a:r>
            <a:r>
              <a:rPr lang="en-US" sz="1600" dirty="0" err="1"/>
              <a:t>dari</a:t>
            </a:r>
            <a:r>
              <a:rPr lang="en-US" sz="1600" dirty="0"/>
              <a:t> </a:t>
            </a:r>
            <a:r>
              <a:rPr lang="en-US" sz="1600" dirty="0" err="1"/>
              <a:t>pendingin</a:t>
            </a:r>
            <a:r>
              <a:rPr lang="en-US" sz="1600" dirty="0"/>
              <a:t> </a:t>
            </a:r>
            <a:r>
              <a:rPr lang="en-US" sz="1600" dirty="0" err="1"/>
              <a:t>ruangan</a:t>
            </a:r>
            <a:r>
              <a:rPr lang="en-US" sz="1600" dirty="0"/>
              <a:t>.</a:t>
            </a:r>
          </a:p>
          <a:p>
            <a:pPr marL="355600" indent="-355600">
              <a:tabLst>
                <a:tab pos="355600" algn="l"/>
              </a:tabLst>
            </a:pPr>
            <a:r>
              <a:rPr lang="en-US" sz="1600" dirty="0"/>
              <a:t>h. </a:t>
            </a:r>
            <a:r>
              <a:rPr lang="id-ID" sz="1600" dirty="0"/>
              <a:t>	</a:t>
            </a:r>
            <a:r>
              <a:rPr lang="en-US" sz="1600" dirty="0" err="1"/>
              <a:t>Membangun</a:t>
            </a:r>
            <a:r>
              <a:rPr lang="en-US" sz="1600" dirty="0"/>
              <a:t> </a:t>
            </a:r>
            <a:r>
              <a:rPr lang="en-US" sz="1600" dirty="0" err="1"/>
              <a:t>rumah</a:t>
            </a:r>
            <a:r>
              <a:rPr lang="en-US" sz="1600" dirty="0"/>
              <a:t> </a:t>
            </a:r>
            <a:r>
              <a:rPr lang="en-US" sz="1600" dirty="0" err="1"/>
              <a:t>dan</a:t>
            </a:r>
            <a:r>
              <a:rPr lang="en-US" sz="1600" dirty="0"/>
              <a:t> </a:t>
            </a:r>
            <a:r>
              <a:rPr lang="en-US" sz="1600" dirty="0" err="1"/>
              <a:t>kompleks</a:t>
            </a:r>
            <a:r>
              <a:rPr lang="en-US" sz="1600" dirty="0"/>
              <a:t> </a:t>
            </a:r>
            <a:r>
              <a:rPr lang="en-US" sz="1600" dirty="0" err="1"/>
              <a:t>perkantoran</a:t>
            </a:r>
            <a:r>
              <a:rPr lang="en-US" sz="1600" dirty="0"/>
              <a:t> </a:t>
            </a:r>
            <a:r>
              <a:rPr lang="en-US" sz="1600" dirty="0" err="1"/>
              <a:t>dengan</a:t>
            </a:r>
            <a:r>
              <a:rPr lang="en-US" sz="1600" dirty="0"/>
              <a:t> </a:t>
            </a:r>
            <a:r>
              <a:rPr lang="en-US" sz="1600" dirty="0" err="1"/>
              <a:t>desain</a:t>
            </a:r>
            <a:r>
              <a:rPr lang="en-US" sz="1600" dirty="0"/>
              <a:t> yang </a:t>
            </a:r>
            <a:r>
              <a:rPr lang="en-US" sz="1600" dirty="0" err="1"/>
              <a:t>mempermudah</a:t>
            </a:r>
            <a:r>
              <a:rPr lang="en-US" sz="1600" dirty="0"/>
              <a:t> </a:t>
            </a:r>
            <a:r>
              <a:rPr lang="en-US" sz="1600" dirty="0" err="1"/>
              <a:t>cahaya</a:t>
            </a:r>
            <a:r>
              <a:rPr lang="en-US" sz="1600" dirty="0"/>
              <a:t> </a:t>
            </a:r>
            <a:r>
              <a:rPr lang="en-US" sz="1600" dirty="0" err="1"/>
              <a:t>matahari</a:t>
            </a:r>
            <a:r>
              <a:rPr lang="en-US" sz="1600" dirty="0"/>
              <a:t> </a:t>
            </a:r>
            <a:r>
              <a:rPr lang="en-US" sz="1600" dirty="0" err="1"/>
              <a:t>masuk</a:t>
            </a:r>
            <a:r>
              <a:rPr lang="en-US" sz="1600" dirty="0"/>
              <a:t> agar </a:t>
            </a:r>
            <a:r>
              <a:rPr lang="en-US" sz="1600" dirty="0" err="1"/>
              <a:t>menghemat</a:t>
            </a:r>
            <a:r>
              <a:rPr lang="en-US" sz="1600" dirty="0"/>
              <a:t> </a:t>
            </a:r>
            <a:r>
              <a:rPr lang="en-US" sz="1600" dirty="0" err="1"/>
              <a:t>penggunaan</a:t>
            </a:r>
            <a:r>
              <a:rPr lang="en-US" sz="1600" dirty="0"/>
              <a:t> </a:t>
            </a:r>
            <a:r>
              <a:rPr lang="en-US" sz="1600" dirty="0" err="1"/>
              <a:t>lampu</a:t>
            </a:r>
            <a:r>
              <a:rPr lang="en-US" sz="1600" dirty="0"/>
              <a:t>.</a:t>
            </a:r>
          </a:p>
        </p:txBody>
      </p:sp>
      <p:sp>
        <p:nvSpPr>
          <p:cNvPr id="7" name="Right Arrow 6">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8" name="TextBox 7"/>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9" name="TextBox 8"/>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614680" y="541020"/>
            <a:ext cx="7957185" cy="5754370"/>
          </a:xfrm>
          <a:prstGeom prst="rect">
            <a:avLst/>
          </a:prstGeom>
          <a:noFill/>
        </p:spPr>
        <p:txBody>
          <a:bodyPr wrap="square" rtlCol="0">
            <a:spAutoFit/>
          </a:bodyPr>
          <a:lstStyle/>
          <a:p>
            <a:r>
              <a:rPr lang="en-US" sz="1600" b="1" dirty="0" err="1"/>
              <a:t>Biofuel</a:t>
            </a:r>
            <a:endParaRPr lang="en-US" sz="1600" dirty="0"/>
          </a:p>
          <a:p>
            <a:r>
              <a:rPr lang="en-US" sz="1600" dirty="0" err="1"/>
              <a:t>Biofuel</a:t>
            </a:r>
            <a:r>
              <a:rPr lang="en-US" sz="1600" dirty="0"/>
              <a:t> </a:t>
            </a:r>
            <a:r>
              <a:rPr lang="en-US" sz="1600" dirty="0" err="1"/>
              <a:t>merupakan</a:t>
            </a:r>
            <a:r>
              <a:rPr lang="en-US" sz="1600" dirty="0"/>
              <a:t> </a:t>
            </a:r>
            <a:r>
              <a:rPr lang="en-US" sz="1600" dirty="0" err="1"/>
              <a:t>salah</a:t>
            </a:r>
            <a:r>
              <a:rPr lang="en-US" sz="1600" dirty="0"/>
              <a:t> </a:t>
            </a:r>
            <a:r>
              <a:rPr lang="en-US" sz="1600" dirty="0" err="1"/>
              <a:t>satu</a:t>
            </a:r>
            <a:r>
              <a:rPr lang="en-US" sz="1600" dirty="0"/>
              <a:t> </a:t>
            </a:r>
            <a:r>
              <a:rPr lang="en-US" sz="1600" dirty="0" err="1"/>
              <a:t>energi</a:t>
            </a:r>
            <a:r>
              <a:rPr lang="en-US" sz="1600" dirty="0"/>
              <a:t> </a:t>
            </a:r>
            <a:r>
              <a:rPr lang="en-US" sz="1600" dirty="0" err="1"/>
              <a:t>alternatif</a:t>
            </a:r>
            <a:r>
              <a:rPr lang="en-US" sz="1600" dirty="0"/>
              <a:t> yang </a:t>
            </a:r>
            <a:r>
              <a:rPr lang="en-US" sz="1600" dirty="0" err="1"/>
              <a:t>dapat</a:t>
            </a:r>
            <a:r>
              <a:rPr lang="en-US" sz="1600" dirty="0"/>
              <a:t> </a:t>
            </a:r>
            <a:r>
              <a:rPr lang="en-US" sz="1600" dirty="0" err="1"/>
              <a:t>digunakan</a:t>
            </a:r>
            <a:r>
              <a:rPr lang="en-US" sz="1600" dirty="0"/>
              <a:t> </a:t>
            </a:r>
            <a:r>
              <a:rPr lang="en-US" sz="1600" dirty="0" err="1"/>
              <a:t>untuk</a:t>
            </a:r>
            <a:endParaRPr lang="en-US" sz="1600" dirty="0"/>
          </a:p>
          <a:p>
            <a:r>
              <a:rPr lang="en-US" sz="1600" dirty="0" err="1"/>
              <a:t>mengurangi</a:t>
            </a:r>
            <a:r>
              <a:rPr lang="en-US" sz="1600" dirty="0"/>
              <a:t> </a:t>
            </a:r>
            <a:r>
              <a:rPr lang="en-US" sz="1600" dirty="0" err="1"/>
              <a:t>penggunaan</a:t>
            </a:r>
            <a:r>
              <a:rPr lang="en-US" sz="1600" dirty="0"/>
              <a:t> </a:t>
            </a:r>
            <a:r>
              <a:rPr lang="en-US" sz="1600" dirty="0" err="1"/>
              <a:t>bahan</a:t>
            </a:r>
            <a:r>
              <a:rPr lang="en-US" sz="1600" dirty="0"/>
              <a:t> </a:t>
            </a:r>
            <a:r>
              <a:rPr lang="en-US" sz="1600" dirty="0" err="1"/>
              <a:t>bakar</a:t>
            </a:r>
            <a:r>
              <a:rPr lang="en-US" sz="1600" dirty="0"/>
              <a:t> </a:t>
            </a:r>
            <a:r>
              <a:rPr lang="en-US" sz="1600" dirty="0" err="1"/>
              <a:t>fosil</a:t>
            </a:r>
            <a:r>
              <a:rPr lang="en-US" sz="1600" dirty="0"/>
              <a:t>. </a:t>
            </a:r>
            <a:r>
              <a:rPr lang="en-US" sz="1600" dirty="0" err="1"/>
              <a:t>Bioetanol</a:t>
            </a:r>
            <a:r>
              <a:rPr lang="en-US" sz="1600" dirty="0"/>
              <a:t>, biodiesel, </a:t>
            </a:r>
            <a:r>
              <a:rPr lang="en-US" sz="1600" dirty="0" err="1"/>
              <a:t>dan</a:t>
            </a:r>
            <a:r>
              <a:rPr lang="en-US" sz="1600" dirty="0"/>
              <a:t> biogas </a:t>
            </a:r>
            <a:r>
              <a:rPr lang="en-US" sz="1600" dirty="0" err="1"/>
              <a:t>adalah</a:t>
            </a:r>
            <a:r>
              <a:rPr lang="en-US" sz="1600" dirty="0"/>
              <a:t> </a:t>
            </a:r>
            <a:r>
              <a:rPr lang="en-US" sz="1600" dirty="0" err="1"/>
              <a:t>jenis</a:t>
            </a:r>
            <a:r>
              <a:rPr lang="en-US" sz="1600" dirty="0"/>
              <a:t> </a:t>
            </a:r>
            <a:r>
              <a:rPr lang="en-US" sz="1600" dirty="0" err="1"/>
              <a:t>biofuel</a:t>
            </a:r>
            <a:r>
              <a:rPr lang="en-US" sz="1600" dirty="0"/>
              <a:t>. </a:t>
            </a:r>
            <a:r>
              <a:rPr lang="en-US" sz="1600" dirty="0" err="1"/>
              <a:t>Bioetanol</a:t>
            </a:r>
            <a:r>
              <a:rPr lang="en-US" sz="1600" dirty="0"/>
              <a:t> </a:t>
            </a:r>
            <a:r>
              <a:rPr lang="en-US" sz="1600" dirty="0" err="1"/>
              <a:t>adalah</a:t>
            </a:r>
            <a:r>
              <a:rPr lang="en-US" sz="1600" dirty="0"/>
              <a:t> </a:t>
            </a:r>
            <a:r>
              <a:rPr lang="en-US" sz="1600" dirty="0" err="1"/>
              <a:t>bahan</a:t>
            </a:r>
            <a:r>
              <a:rPr lang="en-US" sz="1600" dirty="0"/>
              <a:t> </a:t>
            </a:r>
            <a:r>
              <a:rPr lang="en-US" sz="1600" dirty="0" err="1"/>
              <a:t>bakar</a:t>
            </a:r>
            <a:r>
              <a:rPr lang="en-US" sz="1600" dirty="0"/>
              <a:t> </a:t>
            </a:r>
            <a:r>
              <a:rPr lang="en-US" sz="1600" dirty="0" err="1"/>
              <a:t>berupa</a:t>
            </a:r>
            <a:r>
              <a:rPr lang="en-US" sz="1600" dirty="0"/>
              <a:t> </a:t>
            </a:r>
            <a:r>
              <a:rPr lang="en-US" sz="1600" dirty="0" err="1"/>
              <a:t>alkohol</a:t>
            </a:r>
            <a:r>
              <a:rPr lang="en-US" sz="1600" dirty="0"/>
              <a:t> yang </a:t>
            </a:r>
            <a:r>
              <a:rPr lang="en-US" sz="1600" dirty="0" err="1"/>
              <a:t>dihasilkan</a:t>
            </a:r>
            <a:r>
              <a:rPr lang="en-US" sz="1600" dirty="0"/>
              <a:t> </a:t>
            </a:r>
            <a:r>
              <a:rPr lang="en-US" sz="1600" dirty="0" err="1"/>
              <a:t>dari</a:t>
            </a:r>
            <a:r>
              <a:rPr lang="en-US" sz="1600" dirty="0"/>
              <a:t> </a:t>
            </a:r>
            <a:r>
              <a:rPr lang="en-US" sz="1600" dirty="0" err="1"/>
              <a:t>tanaman</a:t>
            </a:r>
            <a:r>
              <a:rPr lang="en-US" sz="1600" dirty="0"/>
              <a:t> </a:t>
            </a:r>
            <a:r>
              <a:rPr lang="en-US" sz="1600" dirty="0" err="1"/>
              <a:t>seperti</a:t>
            </a:r>
            <a:r>
              <a:rPr lang="en-US" sz="1600" dirty="0"/>
              <a:t> </a:t>
            </a:r>
            <a:r>
              <a:rPr lang="en-US" sz="1600" dirty="0" err="1"/>
              <a:t>jagung</a:t>
            </a:r>
            <a:r>
              <a:rPr lang="en-US" sz="1600" dirty="0"/>
              <a:t>, </a:t>
            </a:r>
            <a:r>
              <a:rPr lang="en-US" sz="1600" dirty="0" err="1"/>
              <a:t>sorgum</a:t>
            </a:r>
            <a:r>
              <a:rPr lang="en-US" sz="1600" dirty="0"/>
              <a:t>, </a:t>
            </a:r>
            <a:r>
              <a:rPr lang="en-US" sz="1600" dirty="0" err="1"/>
              <a:t>kentang</a:t>
            </a:r>
            <a:r>
              <a:rPr lang="en-US" sz="1600" dirty="0"/>
              <a:t>, </a:t>
            </a:r>
            <a:r>
              <a:rPr lang="en-US" sz="1600" dirty="0" err="1"/>
              <a:t>gandum</a:t>
            </a:r>
            <a:r>
              <a:rPr lang="en-US" sz="1600" dirty="0"/>
              <a:t>, </a:t>
            </a:r>
            <a:r>
              <a:rPr lang="en-US" sz="1600" dirty="0" err="1"/>
              <a:t>dan</a:t>
            </a:r>
            <a:r>
              <a:rPr lang="en-US" sz="1600" dirty="0"/>
              <a:t> </a:t>
            </a:r>
            <a:r>
              <a:rPr lang="en-US" sz="1600" dirty="0" err="1"/>
              <a:t>tebu</a:t>
            </a:r>
            <a:r>
              <a:rPr lang="en-US" sz="1600" dirty="0"/>
              <a:t>.</a:t>
            </a:r>
          </a:p>
          <a:p>
            <a:r>
              <a:rPr lang="en-US" sz="1600" dirty="0"/>
              <a:t>Biodiesel </a:t>
            </a:r>
            <a:r>
              <a:rPr lang="en-US" sz="1600" dirty="0" err="1"/>
              <a:t>adalah</a:t>
            </a:r>
            <a:r>
              <a:rPr lang="en-US" sz="1600" dirty="0"/>
              <a:t> </a:t>
            </a:r>
            <a:r>
              <a:rPr lang="en-US" sz="1600" dirty="0" err="1"/>
              <a:t>minyak</a:t>
            </a:r>
            <a:r>
              <a:rPr lang="en-US" sz="1600" dirty="0"/>
              <a:t> </a:t>
            </a:r>
            <a:r>
              <a:rPr lang="en-US" sz="1600" dirty="0" err="1"/>
              <a:t>dari</a:t>
            </a:r>
            <a:r>
              <a:rPr lang="en-US" sz="1600" dirty="0"/>
              <a:t> </a:t>
            </a:r>
            <a:r>
              <a:rPr lang="en-US" sz="1600" dirty="0" err="1"/>
              <a:t>tumbuhan</a:t>
            </a:r>
            <a:r>
              <a:rPr lang="en-US" sz="1600" dirty="0"/>
              <a:t> (</a:t>
            </a:r>
            <a:r>
              <a:rPr lang="en-US" sz="1600" dirty="0" err="1"/>
              <a:t>contoh</a:t>
            </a:r>
            <a:r>
              <a:rPr lang="en-US" sz="1600" dirty="0"/>
              <a:t>: </a:t>
            </a:r>
            <a:r>
              <a:rPr lang="en-US" sz="1600" dirty="0" err="1"/>
              <a:t>kelapa</a:t>
            </a:r>
            <a:r>
              <a:rPr lang="en-US" sz="1600" dirty="0"/>
              <a:t> </a:t>
            </a:r>
            <a:r>
              <a:rPr lang="en-US" sz="1600" dirty="0" err="1"/>
              <a:t>sawit</a:t>
            </a:r>
            <a:r>
              <a:rPr lang="en-US" sz="1600" dirty="0"/>
              <a:t> </a:t>
            </a:r>
            <a:r>
              <a:rPr lang="en-US" sz="1600" dirty="0" err="1"/>
              <a:t>dan</a:t>
            </a:r>
            <a:r>
              <a:rPr lang="en-US" sz="1600" dirty="0"/>
              <a:t> </a:t>
            </a:r>
            <a:r>
              <a:rPr lang="en-US" sz="1600" dirty="0" err="1"/>
              <a:t>jarak</a:t>
            </a:r>
            <a:r>
              <a:rPr lang="en-US" sz="1600" dirty="0"/>
              <a:t>) </a:t>
            </a:r>
            <a:r>
              <a:rPr lang="en-US" sz="1600" dirty="0" err="1"/>
              <a:t>atau</a:t>
            </a:r>
            <a:r>
              <a:rPr lang="en-US" sz="1600" dirty="0"/>
              <a:t> </a:t>
            </a:r>
            <a:r>
              <a:rPr lang="en-US" sz="1600" dirty="0" err="1"/>
              <a:t>hewan</a:t>
            </a:r>
            <a:r>
              <a:rPr lang="en-US" sz="1600" dirty="0"/>
              <a:t> yang </a:t>
            </a:r>
            <a:r>
              <a:rPr lang="en-US" sz="1600" dirty="0" err="1"/>
              <a:t>dapat</a:t>
            </a:r>
            <a:r>
              <a:rPr lang="en-US" sz="1600" dirty="0"/>
              <a:t> </a:t>
            </a:r>
            <a:r>
              <a:rPr lang="en-US" sz="1600" dirty="0" err="1"/>
              <a:t>digunakan</a:t>
            </a:r>
            <a:r>
              <a:rPr lang="en-US" sz="1600" dirty="0"/>
              <a:t> </a:t>
            </a:r>
            <a:r>
              <a:rPr lang="en-US" sz="1600" dirty="0" err="1"/>
              <a:t>sebagai</a:t>
            </a:r>
            <a:r>
              <a:rPr lang="en-US" sz="1600" dirty="0"/>
              <a:t> </a:t>
            </a:r>
            <a:r>
              <a:rPr lang="en-US" sz="1600" dirty="0" err="1"/>
              <a:t>alternatif</a:t>
            </a:r>
            <a:r>
              <a:rPr lang="en-US" sz="1600" dirty="0"/>
              <a:t> </a:t>
            </a:r>
            <a:r>
              <a:rPr lang="en-US" sz="1600" dirty="0" err="1"/>
              <a:t>atau</a:t>
            </a:r>
            <a:r>
              <a:rPr lang="en-US" sz="1600" dirty="0"/>
              <a:t> </a:t>
            </a:r>
            <a:r>
              <a:rPr lang="en-US" sz="1600" dirty="0" err="1"/>
              <a:t>dicampur</a:t>
            </a:r>
            <a:r>
              <a:rPr lang="en-US" sz="1600" dirty="0"/>
              <a:t> </a:t>
            </a:r>
            <a:r>
              <a:rPr lang="en-US" sz="1600" dirty="0" err="1"/>
              <a:t>dengan</a:t>
            </a:r>
            <a:r>
              <a:rPr lang="en-US" sz="1600" dirty="0"/>
              <a:t> solar. Biogas </a:t>
            </a:r>
            <a:r>
              <a:rPr lang="en-US" sz="1600" dirty="0" err="1"/>
              <a:t>dibuat</a:t>
            </a:r>
            <a:r>
              <a:rPr lang="en-US" sz="1600" dirty="0"/>
              <a:t> </a:t>
            </a:r>
            <a:r>
              <a:rPr lang="en-US" sz="1600" dirty="0" err="1"/>
              <a:t>dengan</a:t>
            </a:r>
            <a:r>
              <a:rPr lang="en-US" sz="1600" dirty="0"/>
              <a:t> </a:t>
            </a:r>
            <a:r>
              <a:rPr lang="en-US" sz="1600" dirty="0" err="1"/>
              <a:t>membusukkan</a:t>
            </a:r>
            <a:r>
              <a:rPr lang="en-US" sz="1600" dirty="0"/>
              <a:t> </a:t>
            </a:r>
            <a:r>
              <a:rPr lang="en-US" sz="1600" dirty="0" err="1"/>
              <a:t>tanaman</a:t>
            </a:r>
            <a:r>
              <a:rPr lang="en-US" sz="1600" dirty="0"/>
              <a:t> </a:t>
            </a:r>
            <a:r>
              <a:rPr lang="en-US" sz="1600" dirty="0" err="1"/>
              <a:t>dan</a:t>
            </a:r>
            <a:r>
              <a:rPr lang="en-US" sz="1600" dirty="0"/>
              <a:t> </a:t>
            </a:r>
            <a:r>
              <a:rPr lang="en-US" sz="1600" dirty="0" err="1"/>
              <a:t>sampah</a:t>
            </a:r>
            <a:r>
              <a:rPr lang="en-US" sz="1600" dirty="0"/>
              <a:t> </a:t>
            </a:r>
            <a:r>
              <a:rPr lang="en-US" sz="1600" dirty="0" err="1"/>
              <a:t>organik</a:t>
            </a:r>
            <a:r>
              <a:rPr lang="en-US" sz="1600" dirty="0"/>
              <a:t>.</a:t>
            </a:r>
          </a:p>
          <a:p>
            <a:endParaRPr lang="en-US" sz="1600" dirty="0"/>
          </a:p>
          <a:p>
            <a:r>
              <a:rPr lang="en-US" sz="1600" b="1" dirty="0" err="1"/>
              <a:t>Biomassa</a:t>
            </a:r>
            <a:endParaRPr lang="en-US" sz="1600" dirty="0"/>
          </a:p>
          <a:p>
            <a:r>
              <a:rPr lang="en-US" sz="1600" dirty="0" err="1"/>
              <a:t>Biomassa</a:t>
            </a:r>
            <a:r>
              <a:rPr lang="en-US" sz="1600" dirty="0"/>
              <a:t> </a:t>
            </a:r>
            <a:r>
              <a:rPr lang="en-US" sz="1600" dirty="0" err="1"/>
              <a:t>adalah</a:t>
            </a:r>
            <a:r>
              <a:rPr lang="en-US" sz="1600" dirty="0"/>
              <a:t> </a:t>
            </a:r>
            <a:r>
              <a:rPr lang="en-US" sz="1600" dirty="0" err="1"/>
              <a:t>suatu</a:t>
            </a:r>
            <a:r>
              <a:rPr lang="en-US" sz="1600" dirty="0"/>
              <a:t> </a:t>
            </a:r>
            <a:r>
              <a:rPr lang="en-US" sz="1600" dirty="0" err="1"/>
              <a:t>sumber</a:t>
            </a:r>
            <a:r>
              <a:rPr lang="en-US" sz="1600" dirty="0"/>
              <a:t> </a:t>
            </a:r>
            <a:r>
              <a:rPr lang="en-US" sz="1600" dirty="0" err="1"/>
              <a:t>energi</a:t>
            </a:r>
            <a:r>
              <a:rPr lang="en-US" sz="1600" dirty="0"/>
              <a:t> yang </a:t>
            </a:r>
            <a:r>
              <a:rPr lang="en-US" sz="1600" dirty="0" err="1"/>
              <a:t>diperoleh</a:t>
            </a:r>
            <a:r>
              <a:rPr lang="en-US" sz="1600" dirty="0"/>
              <a:t> </a:t>
            </a:r>
            <a:r>
              <a:rPr lang="en-US" sz="1600" dirty="0" err="1"/>
              <a:t>secara</a:t>
            </a:r>
            <a:r>
              <a:rPr lang="en-US" sz="1600" dirty="0"/>
              <a:t> </a:t>
            </a:r>
            <a:r>
              <a:rPr lang="en-US" sz="1600" dirty="0" err="1"/>
              <a:t>langsung</a:t>
            </a:r>
            <a:r>
              <a:rPr lang="en-US" sz="1600" dirty="0"/>
              <a:t> </a:t>
            </a:r>
            <a:r>
              <a:rPr lang="en-US" sz="1600" dirty="0" err="1"/>
              <a:t>dari</a:t>
            </a:r>
            <a:r>
              <a:rPr lang="en-US" sz="1600" dirty="0"/>
              <a:t> </a:t>
            </a:r>
            <a:r>
              <a:rPr lang="en-US" sz="1600" dirty="0" err="1"/>
              <a:t>makhluk</a:t>
            </a:r>
            <a:r>
              <a:rPr lang="en-US" sz="1600" dirty="0"/>
              <a:t> </a:t>
            </a:r>
            <a:r>
              <a:rPr lang="en-US" sz="1600" dirty="0" err="1"/>
              <a:t>hidup</a:t>
            </a:r>
            <a:r>
              <a:rPr lang="en-US" sz="1600" dirty="0"/>
              <a:t> (</a:t>
            </a:r>
            <a:r>
              <a:rPr lang="en-US" sz="1600" dirty="0" err="1"/>
              <a:t>tumbuhan</a:t>
            </a:r>
            <a:r>
              <a:rPr lang="en-US" sz="1600" dirty="0"/>
              <a:t>). </a:t>
            </a:r>
            <a:r>
              <a:rPr lang="en-US" sz="1600" dirty="0" err="1"/>
              <a:t>Contoh</a:t>
            </a:r>
            <a:r>
              <a:rPr lang="en-US" sz="1600" dirty="0"/>
              <a:t>: </a:t>
            </a:r>
            <a:r>
              <a:rPr lang="en-US" sz="1600" dirty="0" err="1"/>
              <a:t>kayu</a:t>
            </a:r>
            <a:r>
              <a:rPr lang="en-US" sz="1600" dirty="0"/>
              <a:t> </a:t>
            </a:r>
            <a:r>
              <a:rPr lang="en-US" sz="1600" dirty="0" err="1"/>
              <a:t>bakar</a:t>
            </a:r>
            <a:r>
              <a:rPr lang="en-US" sz="1600" dirty="0"/>
              <a:t>, </a:t>
            </a:r>
            <a:r>
              <a:rPr lang="en-US" sz="1600" dirty="0" err="1"/>
              <a:t>limbah</a:t>
            </a:r>
            <a:r>
              <a:rPr lang="en-US" sz="1600" dirty="0"/>
              <a:t> </a:t>
            </a:r>
            <a:r>
              <a:rPr lang="en-US" sz="1600" dirty="0" err="1"/>
              <a:t>pertanian</a:t>
            </a:r>
            <a:r>
              <a:rPr lang="en-US" sz="1600" dirty="0"/>
              <a:t>, </a:t>
            </a:r>
            <a:r>
              <a:rPr lang="en-US" sz="1600" dirty="0" err="1"/>
              <a:t>alkohol</a:t>
            </a:r>
            <a:r>
              <a:rPr lang="en-US" sz="1600" dirty="0"/>
              <a:t>, </a:t>
            </a:r>
            <a:r>
              <a:rPr lang="en-US" sz="1600" dirty="0" err="1"/>
              <a:t>dan</a:t>
            </a:r>
            <a:r>
              <a:rPr lang="en-US" sz="1600" dirty="0"/>
              <a:t> </a:t>
            </a:r>
            <a:r>
              <a:rPr lang="en-US" sz="1600" dirty="0" err="1"/>
              <a:t>sampah</a:t>
            </a:r>
            <a:r>
              <a:rPr lang="en-US" sz="1600" dirty="0"/>
              <a:t>. </a:t>
            </a:r>
            <a:r>
              <a:rPr lang="en-US" sz="1600" dirty="0" err="1"/>
              <a:t>Biomassa</a:t>
            </a:r>
            <a:r>
              <a:rPr lang="en-US" sz="1600" dirty="0"/>
              <a:t> </a:t>
            </a:r>
            <a:r>
              <a:rPr lang="en-US" sz="1600" dirty="0" err="1"/>
              <a:t>berfungsi</a:t>
            </a:r>
            <a:r>
              <a:rPr lang="en-US" sz="1600" dirty="0"/>
              <a:t> </a:t>
            </a:r>
            <a:r>
              <a:rPr lang="en-US" sz="1600" dirty="0" err="1"/>
              <a:t>sebagai</a:t>
            </a:r>
            <a:r>
              <a:rPr lang="en-US" sz="1600" dirty="0"/>
              <a:t> </a:t>
            </a:r>
            <a:r>
              <a:rPr lang="en-US" sz="1600" dirty="0" err="1"/>
              <a:t>penyedia</a:t>
            </a:r>
            <a:r>
              <a:rPr lang="en-US" sz="1600" dirty="0"/>
              <a:t> </a:t>
            </a:r>
            <a:r>
              <a:rPr lang="en-US" sz="1600" dirty="0" err="1"/>
              <a:t>sumber</a:t>
            </a:r>
            <a:r>
              <a:rPr lang="en-US" sz="1600" dirty="0"/>
              <a:t> </a:t>
            </a:r>
            <a:r>
              <a:rPr lang="en-US" sz="1600" dirty="0" err="1"/>
              <a:t>karbon</a:t>
            </a:r>
            <a:r>
              <a:rPr lang="en-US" sz="1600" dirty="0"/>
              <a:t> </a:t>
            </a:r>
            <a:r>
              <a:rPr lang="en-US" sz="1600" dirty="0" err="1"/>
              <a:t>untuk</a:t>
            </a:r>
            <a:r>
              <a:rPr lang="en-US" sz="1600" dirty="0"/>
              <a:t> </a:t>
            </a:r>
            <a:r>
              <a:rPr lang="en-US" sz="1600" dirty="0" err="1"/>
              <a:t>energi</a:t>
            </a:r>
            <a:r>
              <a:rPr lang="en-US" sz="1600" dirty="0"/>
              <a:t>.</a:t>
            </a:r>
          </a:p>
          <a:p>
            <a:endParaRPr lang="en-US" sz="1600" dirty="0"/>
          </a:p>
          <a:p>
            <a:r>
              <a:rPr lang="en-US" sz="1600" b="1" dirty="0" err="1"/>
              <a:t>Panas</a:t>
            </a:r>
            <a:r>
              <a:rPr lang="en-US" sz="1600" b="1" dirty="0"/>
              <a:t> </a:t>
            </a:r>
            <a:r>
              <a:rPr lang="en-US" sz="1600" b="1" dirty="0" err="1"/>
              <a:t>Bumi</a:t>
            </a:r>
            <a:endParaRPr lang="en-US" sz="1600" b="1" dirty="0"/>
          </a:p>
          <a:p>
            <a:r>
              <a:rPr lang="en-US" sz="1600" dirty="0" err="1"/>
              <a:t>Energi</a:t>
            </a:r>
            <a:r>
              <a:rPr lang="en-US" sz="1600" dirty="0"/>
              <a:t> </a:t>
            </a:r>
            <a:r>
              <a:rPr lang="en-US" sz="1600" dirty="0" err="1"/>
              <a:t>panas</a:t>
            </a:r>
            <a:r>
              <a:rPr lang="en-US" sz="1600" dirty="0"/>
              <a:t> </a:t>
            </a:r>
            <a:r>
              <a:rPr lang="en-US" sz="1600" dirty="0" err="1"/>
              <a:t>bumi</a:t>
            </a:r>
            <a:r>
              <a:rPr lang="en-US" sz="1600" dirty="0"/>
              <a:t> </a:t>
            </a:r>
            <a:r>
              <a:rPr lang="en-US" sz="1600" dirty="0" err="1"/>
              <a:t>adalah</a:t>
            </a:r>
            <a:r>
              <a:rPr lang="en-US" sz="1600" dirty="0"/>
              <a:t> </a:t>
            </a:r>
            <a:r>
              <a:rPr lang="en-US" sz="1600" dirty="0" err="1"/>
              <a:t>energi</a:t>
            </a:r>
            <a:r>
              <a:rPr lang="en-US" sz="1600" dirty="0"/>
              <a:t> yang </a:t>
            </a:r>
            <a:r>
              <a:rPr lang="en-US" sz="1600" dirty="0" err="1"/>
              <a:t>diperoleh</a:t>
            </a:r>
            <a:r>
              <a:rPr lang="en-US" sz="1600" dirty="0"/>
              <a:t> </a:t>
            </a:r>
            <a:r>
              <a:rPr lang="en-US" sz="1600" dirty="0" err="1"/>
              <a:t>dari</a:t>
            </a:r>
            <a:r>
              <a:rPr lang="en-US" sz="1600" dirty="0"/>
              <a:t> </a:t>
            </a:r>
            <a:r>
              <a:rPr lang="en-US" sz="1600" dirty="0" err="1"/>
              <a:t>panas</a:t>
            </a:r>
            <a:r>
              <a:rPr lang="en-US" sz="1600" dirty="0"/>
              <a:t> yang </a:t>
            </a:r>
            <a:r>
              <a:rPr lang="en-US" sz="1600" dirty="0" err="1"/>
              <a:t>keluar</a:t>
            </a:r>
            <a:r>
              <a:rPr lang="en-US" sz="1600" dirty="0"/>
              <a:t> </a:t>
            </a:r>
            <a:r>
              <a:rPr lang="en-US" sz="1600" dirty="0" err="1"/>
              <a:t>dari</a:t>
            </a:r>
            <a:r>
              <a:rPr lang="en-US" sz="1600" dirty="0"/>
              <a:t> </a:t>
            </a:r>
            <a:r>
              <a:rPr lang="en-US" sz="1600" dirty="0" err="1"/>
              <a:t>perut</a:t>
            </a:r>
            <a:r>
              <a:rPr lang="en-US" sz="1600" dirty="0"/>
              <a:t> </a:t>
            </a:r>
            <a:r>
              <a:rPr lang="en-US" sz="1600" dirty="0" err="1"/>
              <a:t>bumi</a:t>
            </a:r>
            <a:r>
              <a:rPr lang="en-US" sz="1600" dirty="0"/>
              <a:t>. </a:t>
            </a:r>
            <a:r>
              <a:rPr lang="en-US" sz="1600" dirty="0" err="1"/>
              <a:t>Panas</a:t>
            </a:r>
            <a:r>
              <a:rPr lang="en-US" sz="1600" dirty="0"/>
              <a:t> </a:t>
            </a:r>
            <a:r>
              <a:rPr lang="en-US" sz="1600" dirty="0" err="1"/>
              <a:t>dapat</a:t>
            </a:r>
            <a:r>
              <a:rPr lang="en-US" sz="1600" dirty="0"/>
              <a:t> </a:t>
            </a:r>
            <a:r>
              <a:rPr lang="en-US" sz="1600" dirty="0" err="1"/>
              <a:t>keluar</a:t>
            </a:r>
            <a:r>
              <a:rPr lang="en-US" sz="1600" dirty="0"/>
              <a:t> </a:t>
            </a:r>
            <a:r>
              <a:rPr lang="en-US" sz="1600" dirty="0" err="1"/>
              <a:t>dari</a:t>
            </a:r>
            <a:r>
              <a:rPr lang="en-US" sz="1600" dirty="0"/>
              <a:t> </a:t>
            </a:r>
            <a:r>
              <a:rPr lang="en-US" sz="1600" dirty="0" err="1"/>
              <a:t>celah-celah</a:t>
            </a:r>
            <a:r>
              <a:rPr lang="en-US" sz="1600" dirty="0"/>
              <a:t> </a:t>
            </a:r>
            <a:r>
              <a:rPr lang="en-US" sz="1600" dirty="0" err="1"/>
              <a:t>kerak</a:t>
            </a:r>
            <a:r>
              <a:rPr lang="en-US" sz="1600" dirty="0"/>
              <a:t> </a:t>
            </a:r>
            <a:r>
              <a:rPr lang="en-US" sz="1600" dirty="0" err="1"/>
              <a:t>bumi</a:t>
            </a:r>
            <a:r>
              <a:rPr lang="en-US" sz="1600" dirty="0"/>
              <a:t> </a:t>
            </a:r>
            <a:r>
              <a:rPr lang="en-US" sz="1600" dirty="0" err="1"/>
              <a:t>berupa</a:t>
            </a:r>
            <a:r>
              <a:rPr lang="en-US" sz="1600" dirty="0"/>
              <a:t> </a:t>
            </a:r>
            <a:r>
              <a:rPr lang="en-US" sz="1600" dirty="0" err="1"/>
              <a:t>uap</a:t>
            </a:r>
            <a:r>
              <a:rPr lang="en-US" sz="1600" dirty="0"/>
              <a:t> </a:t>
            </a:r>
            <a:r>
              <a:rPr lang="en-US" sz="1600" dirty="0" err="1"/>
              <a:t>panas</a:t>
            </a:r>
            <a:r>
              <a:rPr lang="en-US" sz="1600" dirty="0"/>
              <a:t>. </a:t>
            </a:r>
            <a:r>
              <a:rPr lang="en-US" sz="1600" dirty="0" err="1"/>
              <a:t>Bagaimana</a:t>
            </a:r>
            <a:r>
              <a:rPr lang="en-US" sz="1600" dirty="0"/>
              <a:t> </a:t>
            </a:r>
            <a:r>
              <a:rPr lang="en-US" sz="1600" dirty="0" err="1"/>
              <a:t>uap</a:t>
            </a:r>
            <a:r>
              <a:rPr lang="en-US" sz="1600" dirty="0"/>
              <a:t> </a:t>
            </a:r>
            <a:r>
              <a:rPr lang="en-US" sz="1600" dirty="0" err="1"/>
              <a:t>panas</a:t>
            </a:r>
            <a:r>
              <a:rPr lang="en-US" sz="1600" dirty="0"/>
              <a:t> </a:t>
            </a:r>
            <a:r>
              <a:rPr lang="en-US" sz="1600" dirty="0" err="1"/>
              <a:t>ini</a:t>
            </a:r>
            <a:r>
              <a:rPr lang="en-US" sz="1600" dirty="0"/>
              <a:t> </a:t>
            </a:r>
            <a:r>
              <a:rPr lang="en-US" sz="1600" dirty="0" err="1"/>
              <a:t>terbentuk</a:t>
            </a:r>
            <a:r>
              <a:rPr lang="en-US" sz="1600" dirty="0"/>
              <a:t>? Magma </a:t>
            </a:r>
            <a:r>
              <a:rPr lang="en-US" sz="1600" dirty="0" err="1"/>
              <a:t>memiliki</a:t>
            </a:r>
            <a:r>
              <a:rPr lang="en-US" sz="1600" dirty="0"/>
              <a:t> </a:t>
            </a:r>
            <a:r>
              <a:rPr lang="en-US" sz="1600" dirty="0" err="1"/>
              <a:t>suhu</a:t>
            </a:r>
            <a:r>
              <a:rPr lang="en-US" sz="1600" dirty="0"/>
              <a:t> </a:t>
            </a:r>
            <a:r>
              <a:rPr lang="en-US" sz="1600" dirty="0" err="1"/>
              <a:t>tinggi</a:t>
            </a:r>
            <a:r>
              <a:rPr lang="en-US" sz="1600" dirty="0"/>
              <a:t> yang </a:t>
            </a:r>
            <a:r>
              <a:rPr lang="en-US" sz="1600" dirty="0" err="1"/>
              <a:t>memanaskan</a:t>
            </a:r>
            <a:r>
              <a:rPr lang="en-US" sz="1600" dirty="0"/>
              <a:t> </a:t>
            </a:r>
            <a:r>
              <a:rPr lang="en-US" sz="1600" dirty="0" err="1"/>
              <a:t>kerak</a:t>
            </a:r>
            <a:r>
              <a:rPr lang="en-US" sz="1600" dirty="0"/>
              <a:t> </a:t>
            </a:r>
            <a:r>
              <a:rPr lang="en-US" sz="1600" dirty="0" err="1"/>
              <a:t>bumi</a:t>
            </a:r>
            <a:r>
              <a:rPr lang="en-US" sz="1600" dirty="0"/>
              <a:t>. Air </a:t>
            </a:r>
            <a:r>
              <a:rPr lang="en-US" sz="1600" dirty="0" err="1"/>
              <a:t>hujan</a:t>
            </a:r>
            <a:r>
              <a:rPr lang="en-US" sz="1600" dirty="0"/>
              <a:t> yang </a:t>
            </a:r>
            <a:r>
              <a:rPr lang="en-US" sz="1600" dirty="0" err="1"/>
              <a:t>meresap</a:t>
            </a:r>
            <a:r>
              <a:rPr lang="en-US" sz="1600" dirty="0"/>
              <a:t> </a:t>
            </a:r>
            <a:r>
              <a:rPr lang="en-US" sz="1600" dirty="0" err="1"/>
              <a:t>melalui</a:t>
            </a:r>
            <a:r>
              <a:rPr lang="en-US" sz="1600" dirty="0"/>
              <a:t> </a:t>
            </a:r>
            <a:r>
              <a:rPr lang="en-US" sz="1600" dirty="0" err="1"/>
              <a:t>celah</a:t>
            </a:r>
            <a:r>
              <a:rPr lang="en-US" sz="1600" dirty="0"/>
              <a:t> </a:t>
            </a:r>
            <a:r>
              <a:rPr lang="en-US" sz="1600" dirty="0" err="1"/>
              <a:t>batuan</a:t>
            </a:r>
            <a:r>
              <a:rPr lang="en-US" sz="1600" dirty="0"/>
              <a:t> </a:t>
            </a:r>
            <a:r>
              <a:rPr lang="en-US" sz="1600" dirty="0" err="1"/>
              <a:t>akan</a:t>
            </a:r>
            <a:r>
              <a:rPr lang="en-US" sz="1600" dirty="0"/>
              <a:t> </a:t>
            </a:r>
            <a:r>
              <a:rPr lang="en-US" sz="1600" dirty="0" err="1"/>
              <a:t>dipanasi</a:t>
            </a:r>
            <a:r>
              <a:rPr lang="en-US" sz="1600" dirty="0"/>
              <a:t> </a:t>
            </a:r>
            <a:r>
              <a:rPr lang="en-US" sz="1600" dirty="0" err="1"/>
              <a:t>oleh</a:t>
            </a:r>
            <a:r>
              <a:rPr lang="en-US" sz="1600" dirty="0"/>
              <a:t> </a:t>
            </a:r>
            <a:r>
              <a:rPr lang="en-US" sz="1600" dirty="0" err="1"/>
              <a:t>kerak</a:t>
            </a:r>
            <a:r>
              <a:rPr lang="en-US" sz="1600" dirty="0"/>
              <a:t> </a:t>
            </a:r>
            <a:r>
              <a:rPr lang="en-US" sz="1600" dirty="0" err="1"/>
              <a:t>bumi</a:t>
            </a:r>
            <a:r>
              <a:rPr lang="en-US" sz="1600" dirty="0"/>
              <a:t> yang </a:t>
            </a:r>
            <a:r>
              <a:rPr lang="en-US" sz="1600" dirty="0" err="1"/>
              <a:t>mendapat</a:t>
            </a:r>
            <a:r>
              <a:rPr lang="en-US" sz="1600" dirty="0"/>
              <a:t> </a:t>
            </a:r>
            <a:r>
              <a:rPr lang="en-US" sz="1600" dirty="0" err="1"/>
              <a:t>panas</a:t>
            </a:r>
            <a:r>
              <a:rPr lang="en-US" sz="1600" dirty="0"/>
              <a:t> </a:t>
            </a:r>
            <a:r>
              <a:rPr lang="en-US" sz="1600" dirty="0" err="1"/>
              <a:t>dari</a:t>
            </a:r>
            <a:r>
              <a:rPr lang="en-US" sz="1600" dirty="0"/>
              <a:t> magma. </a:t>
            </a:r>
            <a:r>
              <a:rPr lang="en-US" sz="1600" dirty="0" err="1"/>
              <a:t>Jika</a:t>
            </a:r>
            <a:r>
              <a:rPr lang="en-US" sz="1600" dirty="0"/>
              <a:t> air </a:t>
            </a:r>
            <a:r>
              <a:rPr lang="en-US" sz="1600" dirty="0" err="1"/>
              <a:t>hujan</a:t>
            </a:r>
            <a:r>
              <a:rPr lang="en-US" sz="1600" dirty="0"/>
              <a:t> </a:t>
            </a:r>
            <a:r>
              <a:rPr lang="en-US" sz="1600" dirty="0" err="1"/>
              <a:t>keluar</a:t>
            </a:r>
            <a:r>
              <a:rPr lang="en-US" sz="1600" dirty="0"/>
              <a:t> </a:t>
            </a:r>
            <a:r>
              <a:rPr lang="en-US" sz="1600" dirty="0" err="1"/>
              <a:t>dari</a:t>
            </a:r>
            <a:r>
              <a:rPr lang="en-US" sz="1600" dirty="0"/>
              <a:t> </a:t>
            </a:r>
            <a:r>
              <a:rPr lang="en-US" sz="1600" dirty="0" err="1"/>
              <a:t>kerak</a:t>
            </a:r>
            <a:r>
              <a:rPr lang="en-US" sz="1600" dirty="0"/>
              <a:t> </a:t>
            </a:r>
            <a:r>
              <a:rPr lang="en-US" sz="1600" dirty="0" err="1"/>
              <a:t>bumi</a:t>
            </a:r>
            <a:r>
              <a:rPr lang="en-US" sz="1600" dirty="0"/>
              <a:t>, </a:t>
            </a:r>
            <a:r>
              <a:rPr lang="en-US" sz="1600" dirty="0" err="1"/>
              <a:t>bentuknya</a:t>
            </a:r>
            <a:r>
              <a:rPr lang="en-US" sz="1600" dirty="0"/>
              <a:t> </a:t>
            </a:r>
            <a:r>
              <a:rPr lang="en-US" sz="1600" dirty="0" err="1"/>
              <a:t>berubah</a:t>
            </a:r>
            <a:r>
              <a:rPr lang="en-US" sz="1600" dirty="0"/>
              <a:t> </a:t>
            </a:r>
            <a:r>
              <a:rPr lang="en-US" sz="1600" dirty="0" err="1"/>
              <a:t>menjadi</a:t>
            </a:r>
            <a:r>
              <a:rPr lang="en-US" sz="1600" dirty="0"/>
              <a:t> </a:t>
            </a:r>
            <a:r>
              <a:rPr lang="en-US" sz="1600" dirty="0" err="1"/>
              <a:t>uap</a:t>
            </a:r>
            <a:r>
              <a:rPr lang="en-US" sz="1600" dirty="0"/>
              <a:t> </a:t>
            </a:r>
            <a:r>
              <a:rPr lang="en-US" sz="1600" dirty="0" err="1"/>
              <a:t>panas</a:t>
            </a:r>
            <a:r>
              <a:rPr lang="en-US" sz="1600" dirty="0"/>
              <a:t> yang </a:t>
            </a:r>
            <a:r>
              <a:rPr lang="en-US" sz="1600" dirty="0" err="1"/>
              <a:t>menyembur</a:t>
            </a:r>
            <a:r>
              <a:rPr lang="en-US" sz="1600" dirty="0"/>
              <a:t> </a:t>
            </a:r>
            <a:r>
              <a:rPr lang="en-US" sz="1600" dirty="0" err="1"/>
              <a:t>dari</a:t>
            </a:r>
            <a:r>
              <a:rPr lang="en-US" sz="1600" dirty="0"/>
              <a:t> </a:t>
            </a:r>
            <a:r>
              <a:rPr lang="en-US" sz="1600" dirty="0" err="1"/>
              <a:t>celah-celah</a:t>
            </a:r>
            <a:r>
              <a:rPr lang="en-US" sz="1600" dirty="0"/>
              <a:t> </a:t>
            </a:r>
            <a:r>
              <a:rPr lang="en-US" sz="1600" dirty="0" err="1"/>
              <a:t>batuan</a:t>
            </a:r>
            <a:r>
              <a:rPr lang="en-US" sz="1600" dirty="0"/>
              <a:t>. </a:t>
            </a:r>
            <a:r>
              <a:rPr lang="en-US" sz="1600" dirty="0" err="1"/>
              <a:t>Energi</a:t>
            </a:r>
            <a:r>
              <a:rPr lang="en-US" sz="1600" dirty="0"/>
              <a:t> </a:t>
            </a:r>
            <a:r>
              <a:rPr lang="en-US" sz="1600" dirty="0" err="1"/>
              <a:t>panas</a:t>
            </a:r>
            <a:r>
              <a:rPr lang="en-US" sz="1600" dirty="0"/>
              <a:t> </a:t>
            </a:r>
            <a:r>
              <a:rPr lang="en-US" sz="1600" dirty="0" err="1"/>
              <a:t>ini</a:t>
            </a:r>
            <a:r>
              <a:rPr lang="en-US" sz="1600" dirty="0"/>
              <a:t> </a:t>
            </a:r>
            <a:r>
              <a:rPr lang="en-US" sz="1600" dirty="0" err="1"/>
              <a:t>dapat</a:t>
            </a:r>
            <a:r>
              <a:rPr lang="en-US" sz="1600" dirty="0"/>
              <a:t> </a:t>
            </a:r>
            <a:r>
              <a:rPr lang="en-US" sz="1600" dirty="0" err="1"/>
              <a:t>dimanfaatkan</a:t>
            </a:r>
            <a:r>
              <a:rPr lang="en-US" sz="1600" dirty="0"/>
              <a:t> </a:t>
            </a:r>
            <a:r>
              <a:rPr lang="en-US" sz="1600" dirty="0" err="1"/>
              <a:t>sebagai</a:t>
            </a:r>
            <a:r>
              <a:rPr lang="en-US" sz="1600" dirty="0"/>
              <a:t> </a:t>
            </a:r>
            <a:r>
              <a:rPr lang="en-US" sz="1600" dirty="0" err="1"/>
              <a:t>pembangkit</a:t>
            </a:r>
            <a:r>
              <a:rPr lang="en-US" sz="1600" dirty="0"/>
              <a:t> </a:t>
            </a:r>
            <a:r>
              <a:rPr lang="en-US" sz="1600" dirty="0" err="1"/>
              <a:t>listrik</a:t>
            </a:r>
            <a:r>
              <a:rPr lang="en-US" sz="1600" dirty="0"/>
              <a:t> </a:t>
            </a:r>
            <a:r>
              <a:rPr lang="en-US" sz="1600" dirty="0" err="1"/>
              <a:t>panas</a:t>
            </a:r>
            <a:r>
              <a:rPr lang="en-US" sz="1600" dirty="0"/>
              <a:t> </a:t>
            </a:r>
            <a:r>
              <a:rPr lang="en-US" sz="1600" dirty="0" err="1"/>
              <a:t>bumi</a:t>
            </a:r>
            <a:r>
              <a:rPr lang="en-US" sz="1600" dirty="0"/>
              <a:t>. Indonesia </a:t>
            </a:r>
            <a:r>
              <a:rPr lang="en-US" sz="1600" dirty="0" err="1"/>
              <a:t>berada</a:t>
            </a:r>
            <a:r>
              <a:rPr lang="en-US" sz="1600" dirty="0"/>
              <a:t> </a:t>
            </a:r>
            <a:r>
              <a:rPr lang="en-US" sz="1600" dirty="0" err="1"/>
              <a:t>di</a:t>
            </a:r>
            <a:r>
              <a:rPr lang="en-US" sz="1600" dirty="0"/>
              <a:t> </a:t>
            </a:r>
            <a:r>
              <a:rPr lang="en-US" sz="1600" dirty="0" err="1"/>
              <a:t>wilayah</a:t>
            </a:r>
            <a:r>
              <a:rPr lang="en-US" sz="1600" dirty="0"/>
              <a:t> ring of fire </a:t>
            </a:r>
            <a:r>
              <a:rPr lang="en-US" sz="1600" dirty="0" err="1"/>
              <a:t>sehi</a:t>
            </a:r>
            <a:r>
              <a:rPr lang="id-ID" altLang="en-US" sz="1600" dirty="0"/>
              <a:t>n</a:t>
            </a:r>
            <a:r>
              <a:rPr lang="en-US" sz="1600" dirty="0" err="1"/>
              <a:t>gga</a:t>
            </a:r>
            <a:r>
              <a:rPr lang="en-US" sz="1600" dirty="0"/>
              <a:t> </a:t>
            </a:r>
            <a:r>
              <a:rPr lang="en-US" sz="1600" dirty="0" err="1"/>
              <a:t>banyak</a:t>
            </a:r>
            <a:r>
              <a:rPr lang="en-US" sz="1600" dirty="0"/>
              <a:t> </a:t>
            </a:r>
            <a:r>
              <a:rPr lang="en-US" sz="1600" dirty="0" err="1"/>
              <a:t>ditemukan</a:t>
            </a:r>
            <a:r>
              <a:rPr lang="en-US" sz="1600" dirty="0"/>
              <a:t> </a:t>
            </a:r>
            <a:r>
              <a:rPr lang="en-US" sz="1600" dirty="0" err="1"/>
              <a:t>sumber</a:t>
            </a:r>
            <a:r>
              <a:rPr lang="en-US" sz="1600" dirty="0"/>
              <a:t> </a:t>
            </a:r>
            <a:r>
              <a:rPr lang="en-US" sz="1600" dirty="0" err="1"/>
              <a:t>panas</a:t>
            </a:r>
            <a:r>
              <a:rPr lang="en-US" sz="1600" dirty="0"/>
              <a:t> </a:t>
            </a:r>
            <a:r>
              <a:rPr lang="en-US" sz="1600" dirty="0" err="1"/>
              <a:t>bumi</a:t>
            </a:r>
            <a:r>
              <a:rPr lang="en-US" sz="1600" dirty="0"/>
              <a:t>. </a:t>
            </a:r>
          </a:p>
        </p:txBody>
      </p:sp>
      <p:sp>
        <p:nvSpPr>
          <p:cNvPr id="7" name="Right Arrow 6">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8" name="TextBox 7"/>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2" action="ppaction://hlinksldjump"/>
              </a:rPr>
              <a:t>Kembali ke daftar isi</a:t>
            </a:r>
            <a:endParaRPr lang="en-US" sz="1200" dirty="0">
              <a:solidFill>
                <a:srgbClr val="92D050"/>
              </a:solidFill>
            </a:endParaRPr>
          </a:p>
        </p:txBody>
      </p:sp>
      <p:sp>
        <p:nvSpPr>
          <p:cNvPr id="9" name="TextBox 8"/>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3" action="ppaction://hlinksldjump"/>
              </a:rPr>
              <a:t>Kembali ke awal bab</a:t>
            </a:r>
            <a:endParaRPr lang="en-US" sz="1200" dirty="0">
              <a:solidFill>
                <a:srgbClr val="92D050"/>
              </a:solidFill>
            </a:endParaRPr>
          </a:p>
        </p:txBody>
      </p:sp>
      <p:sp>
        <p:nvSpPr>
          <p:cNvPr id="10" name="Right Arrow 9">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563888" y="6453336"/>
            <a:ext cx="1512168" cy="276999"/>
          </a:xfrm>
          <a:prstGeom prst="rect">
            <a:avLst/>
          </a:prstGeom>
          <a:noFill/>
          <a:ln w="9525">
            <a:noFill/>
            <a:miter lim="800000"/>
          </a:ln>
        </p:spPr>
        <p:txBody>
          <a:bodyPr wrap="square">
            <a:spAutoFit/>
          </a:bodyPr>
          <a:lstStyle/>
          <a:p>
            <a:pPr algn="ctr"/>
            <a:r>
              <a:rPr lang="id-ID" sz="1200" dirty="0">
                <a:solidFill>
                  <a:srgbClr val="92D050"/>
                </a:solidFill>
                <a:hlinkClick r:id="rId2" action="ppaction://hlinksldjump"/>
              </a:rPr>
              <a:t>Kembali ke awal</a:t>
            </a:r>
            <a:endParaRPr lang="en-US" sz="1200" dirty="0">
              <a:solidFill>
                <a:srgbClr val="92D050"/>
              </a:solidFill>
            </a:endParaRPr>
          </a:p>
        </p:txBody>
      </p:sp>
      <p:sp>
        <p:nvSpPr>
          <p:cNvPr id="6" name="Text Box 5"/>
          <p:cNvSpPr txBox="1"/>
          <p:nvPr/>
        </p:nvSpPr>
        <p:spPr>
          <a:xfrm>
            <a:off x="3569970" y="3084195"/>
            <a:ext cx="2004060" cy="337185"/>
          </a:xfrm>
          <a:prstGeom prst="rect">
            <a:avLst/>
          </a:prstGeom>
          <a:noFill/>
        </p:spPr>
        <p:txBody>
          <a:bodyPr wrap="square" rtlCol="0">
            <a:spAutoFit/>
          </a:bodyPr>
          <a:lstStyle/>
          <a:p>
            <a:r>
              <a:rPr lang="id-ID" sz="1600"/>
              <a:t>SELAMAT BELAJAR</a:t>
            </a: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609600"/>
            <a:ext cx="2258119" cy="369332"/>
          </a:xfrm>
          <a:prstGeom prst="rect">
            <a:avLst/>
          </a:prstGeom>
        </p:spPr>
        <p:txBody>
          <a:bodyPr wrap="none">
            <a:spAutoFit/>
          </a:bodyPr>
          <a:lstStyle/>
          <a:p>
            <a:r>
              <a:rPr lang="en-US" b="1" dirty="0" err="1"/>
              <a:t>Aplikasi</a:t>
            </a:r>
            <a:r>
              <a:rPr lang="en-US" b="1" dirty="0"/>
              <a:t> </a:t>
            </a:r>
            <a:r>
              <a:rPr lang="en-US" b="1" dirty="0" err="1"/>
              <a:t>Listrik</a:t>
            </a:r>
            <a:r>
              <a:rPr lang="en-US" b="1" dirty="0"/>
              <a:t> </a:t>
            </a:r>
            <a:r>
              <a:rPr lang="en-US" b="1" dirty="0" err="1"/>
              <a:t>Searah</a:t>
            </a:r>
            <a:endParaRPr lang="en-US" b="1" dirty="0"/>
          </a:p>
        </p:txBody>
      </p:sp>
      <p:sp>
        <p:nvSpPr>
          <p:cNvPr id="3" name="Rectangle 2"/>
          <p:cNvSpPr/>
          <p:nvPr/>
        </p:nvSpPr>
        <p:spPr>
          <a:xfrm>
            <a:off x="457200" y="1066800"/>
            <a:ext cx="1590885" cy="369332"/>
          </a:xfrm>
          <a:prstGeom prst="rect">
            <a:avLst/>
          </a:prstGeom>
        </p:spPr>
        <p:txBody>
          <a:bodyPr wrap="none">
            <a:spAutoFit/>
          </a:bodyPr>
          <a:lstStyle/>
          <a:p>
            <a:r>
              <a:rPr lang="en-US" b="1" dirty="0" err="1"/>
              <a:t>Rangkaian</a:t>
            </a:r>
            <a:r>
              <a:rPr lang="en-US" b="1" dirty="0"/>
              <a:t> Seri</a:t>
            </a:r>
          </a:p>
        </p:txBody>
      </p:sp>
      <p:sp>
        <p:nvSpPr>
          <p:cNvPr id="4" name="Rectangle 3"/>
          <p:cNvSpPr/>
          <p:nvPr/>
        </p:nvSpPr>
        <p:spPr>
          <a:xfrm>
            <a:off x="457200" y="1524000"/>
            <a:ext cx="1415131" cy="369332"/>
          </a:xfrm>
          <a:prstGeom prst="rect">
            <a:avLst/>
          </a:prstGeom>
        </p:spPr>
        <p:txBody>
          <a:bodyPr wrap="none">
            <a:spAutoFit/>
          </a:bodyPr>
          <a:lstStyle/>
          <a:p>
            <a:r>
              <a:rPr lang="en-US" b="1" i="1" dirty="0" err="1"/>
              <a:t>Energi</a:t>
            </a:r>
            <a:r>
              <a:rPr lang="en-US" b="1" i="1" dirty="0"/>
              <a:t> </a:t>
            </a:r>
            <a:r>
              <a:rPr lang="en-US" b="1" i="1" dirty="0" err="1"/>
              <a:t>Listrik</a:t>
            </a:r>
            <a:endParaRPr lang="en-US" b="1" i="1" dirty="0"/>
          </a:p>
        </p:txBody>
      </p:sp>
      <p:sp>
        <p:nvSpPr>
          <p:cNvPr id="5" name="Rectangle 4"/>
          <p:cNvSpPr/>
          <p:nvPr/>
        </p:nvSpPr>
        <p:spPr>
          <a:xfrm>
            <a:off x="457200" y="4114800"/>
            <a:ext cx="1307281" cy="369332"/>
          </a:xfrm>
          <a:prstGeom prst="rect">
            <a:avLst/>
          </a:prstGeom>
        </p:spPr>
        <p:txBody>
          <a:bodyPr wrap="none">
            <a:spAutoFit/>
          </a:bodyPr>
          <a:lstStyle/>
          <a:p>
            <a:r>
              <a:rPr lang="en-US" b="1" i="1" dirty="0" err="1"/>
              <a:t>Daya</a:t>
            </a:r>
            <a:r>
              <a:rPr lang="en-US" b="1" i="1" dirty="0"/>
              <a:t> </a:t>
            </a:r>
            <a:r>
              <a:rPr lang="en-US" b="1" i="1" dirty="0" err="1"/>
              <a:t>Listrik</a:t>
            </a:r>
            <a:endParaRPr lang="en-US" b="1" i="1" dirty="0"/>
          </a:p>
        </p:txBody>
      </p:sp>
      <p:sp>
        <p:nvSpPr>
          <p:cNvPr id="12" name="Rectangle 11"/>
          <p:cNvSpPr/>
          <p:nvPr/>
        </p:nvSpPr>
        <p:spPr>
          <a:xfrm>
            <a:off x="533400" y="2514600"/>
            <a:ext cx="2376676" cy="369332"/>
          </a:xfrm>
          <a:prstGeom prst="rect">
            <a:avLst/>
          </a:prstGeom>
        </p:spPr>
        <p:txBody>
          <a:bodyPr wrap="none">
            <a:spAutoFit/>
          </a:bodyPr>
          <a:lstStyle/>
          <a:p>
            <a:r>
              <a:rPr lang="en-US" dirty="0" err="1"/>
              <a:t>Persamaan</a:t>
            </a:r>
            <a:r>
              <a:rPr lang="en-US" dirty="0"/>
              <a:t> yang </a:t>
            </a:r>
            <a:r>
              <a:rPr lang="en-US" dirty="0" err="1"/>
              <a:t>terkait</a:t>
            </a:r>
            <a:endParaRPr lang="en-US" dirty="0"/>
          </a:p>
        </p:txBody>
      </p:sp>
      <p:pic>
        <p:nvPicPr>
          <p:cNvPr id="13" name="Picture 12" descr="12.jpg"/>
          <p:cNvPicPr>
            <a:picLocks noChangeAspect="1"/>
          </p:cNvPicPr>
          <p:nvPr/>
        </p:nvPicPr>
        <p:blipFill>
          <a:blip r:embed="rId2" cstate="print"/>
          <a:stretch>
            <a:fillRect/>
          </a:stretch>
        </p:blipFill>
        <p:spPr>
          <a:xfrm>
            <a:off x="3048000" y="1828800"/>
            <a:ext cx="1752600" cy="1828252"/>
          </a:xfrm>
          <a:prstGeom prst="rect">
            <a:avLst/>
          </a:prstGeom>
        </p:spPr>
      </p:pic>
      <p:pic>
        <p:nvPicPr>
          <p:cNvPr id="14" name="Picture 13" descr="13.jpg"/>
          <p:cNvPicPr>
            <a:picLocks noChangeAspect="1"/>
          </p:cNvPicPr>
          <p:nvPr/>
        </p:nvPicPr>
        <p:blipFill>
          <a:blip r:embed="rId3" cstate="print"/>
          <a:stretch>
            <a:fillRect/>
          </a:stretch>
        </p:blipFill>
        <p:spPr>
          <a:xfrm>
            <a:off x="3048000" y="4724400"/>
            <a:ext cx="1905000" cy="1266007"/>
          </a:xfrm>
          <a:prstGeom prst="rect">
            <a:avLst/>
          </a:prstGeom>
        </p:spPr>
      </p:pic>
      <p:sp>
        <p:nvSpPr>
          <p:cNvPr id="15" name="Rectangle 14"/>
          <p:cNvSpPr/>
          <p:nvPr/>
        </p:nvSpPr>
        <p:spPr>
          <a:xfrm>
            <a:off x="533400" y="5181600"/>
            <a:ext cx="2376676" cy="369332"/>
          </a:xfrm>
          <a:prstGeom prst="rect">
            <a:avLst/>
          </a:prstGeom>
        </p:spPr>
        <p:txBody>
          <a:bodyPr wrap="none">
            <a:spAutoFit/>
          </a:bodyPr>
          <a:lstStyle/>
          <a:p>
            <a:r>
              <a:rPr lang="en-US" dirty="0" err="1"/>
              <a:t>Persamaan</a:t>
            </a:r>
            <a:r>
              <a:rPr lang="en-US" dirty="0"/>
              <a:t> yang </a:t>
            </a:r>
            <a:r>
              <a:rPr lang="en-US" dirty="0" err="1"/>
              <a:t>terkait</a:t>
            </a:r>
            <a:endParaRPr lang="en-US" dirty="0"/>
          </a:p>
        </p:txBody>
      </p:sp>
      <p:sp>
        <p:nvSpPr>
          <p:cNvPr id="10" name="Right Arrow 9">
            <a:hlinkClick r:id="" action="ppaction://hlinkshowjump?jump=previousslide"/>
          </p:cNvPr>
          <p:cNvSpPr/>
          <p:nvPr/>
        </p:nvSpPr>
        <p:spPr>
          <a:xfrm rot="10800000">
            <a:off x="539750" y="6381750"/>
            <a:ext cx="215900" cy="215900"/>
          </a:xfrm>
          <a:prstGeom prst="rightArrow">
            <a:avLst>
              <a:gd name="adj1" fmla="val 50000"/>
              <a:gd name="adj2" fmla="val 50000"/>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dirty="0">
              <a:solidFill>
                <a:srgbClr val="FFFFFF"/>
              </a:solidFill>
              <a:cs typeface="Arial" panose="020B0604020202020204" pitchFamily="34" charset="0"/>
              <a:sym typeface="Arial" panose="020B0604020202020204" pitchFamily="34" charset="0"/>
            </a:endParaRPr>
          </a:p>
        </p:txBody>
      </p:sp>
      <p:sp>
        <p:nvSpPr>
          <p:cNvPr id="11" name="TextBox 10"/>
          <p:cNvSpPr txBox="1">
            <a:spLocks noChangeArrowheads="1"/>
          </p:cNvSpPr>
          <p:nvPr/>
        </p:nvSpPr>
        <p:spPr bwMode="auto">
          <a:xfrm>
            <a:off x="2771800" y="6453336"/>
            <a:ext cx="1440160" cy="276225"/>
          </a:xfrm>
          <a:prstGeom prst="rect">
            <a:avLst/>
          </a:prstGeom>
          <a:noFill/>
          <a:ln w="9525">
            <a:noFill/>
            <a:miter lim="800000"/>
          </a:ln>
        </p:spPr>
        <p:txBody>
          <a:bodyPr wrap="square">
            <a:spAutoFit/>
          </a:bodyPr>
          <a:lstStyle/>
          <a:p>
            <a:r>
              <a:rPr lang="id-ID" sz="1200" dirty="0">
                <a:solidFill>
                  <a:srgbClr val="92D050"/>
                </a:solidFill>
                <a:hlinkClick r:id="rId4" action="ppaction://hlinksldjump"/>
              </a:rPr>
              <a:t>Kembali ke daftar isi</a:t>
            </a:r>
            <a:endParaRPr lang="en-US" sz="1200" dirty="0">
              <a:solidFill>
                <a:srgbClr val="92D050"/>
              </a:solidFill>
            </a:endParaRPr>
          </a:p>
        </p:txBody>
      </p:sp>
      <p:sp>
        <p:nvSpPr>
          <p:cNvPr id="16" name="TextBox 12"/>
          <p:cNvSpPr txBox="1">
            <a:spLocks noChangeArrowheads="1"/>
          </p:cNvSpPr>
          <p:nvPr/>
        </p:nvSpPr>
        <p:spPr bwMode="auto">
          <a:xfrm>
            <a:off x="4499992" y="6453336"/>
            <a:ext cx="1512168" cy="276999"/>
          </a:xfrm>
          <a:prstGeom prst="rect">
            <a:avLst/>
          </a:prstGeom>
          <a:noFill/>
          <a:ln w="9525">
            <a:noFill/>
            <a:miter lim="800000"/>
          </a:ln>
        </p:spPr>
        <p:txBody>
          <a:bodyPr wrap="square">
            <a:spAutoFit/>
          </a:bodyPr>
          <a:lstStyle/>
          <a:p>
            <a:r>
              <a:rPr lang="id-ID" sz="1200" dirty="0">
                <a:solidFill>
                  <a:srgbClr val="92D050"/>
                </a:solidFill>
                <a:hlinkClick r:id="rId5" action="ppaction://hlinksldjump"/>
              </a:rPr>
              <a:t>Kembali ke awal bab</a:t>
            </a:r>
            <a:endParaRPr lang="en-US" sz="1200" dirty="0">
              <a:solidFill>
                <a:srgbClr val="92D050"/>
              </a:solidFill>
            </a:endParaRPr>
          </a:p>
        </p:txBody>
      </p:sp>
      <p:sp>
        <p:nvSpPr>
          <p:cNvPr id="17" name="Right Arrow 16">
            <a:hlinkClick r:id="" action="ppaction://hlinkshowjump?jump=nextslide"/>
          </p:cNvPr>
          <p:cNvSpPr/>
          <p:nvPr/>
        </p:nvSpPr>
        <p:spPr>
          <a:xfrm>
            <a:off x="8460432" y="6381750"/>
            <a:ext cx="211138" cy="21590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sz="1200">
              <a:solidFill>
                <a:srgbClr val="FFFFFF"/>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theme/theme1.xml><?xml version="1.0" encoding="utf-8"?>
<a:theme xmlns:a="http://schemas.openxmlformats.org/drawingml/2006/main" name="PPT BIOLOGI Kelas XI Smt 1 EDIT MEI">
  <a:themeElements>
    <a:clrScheme name="Custom 1">
      <a:dk1>
        <a:sysClr val="windowText" lastClr="000000"/>
      </a:dk1>
      <a:lt1>
        <a:sysClr val="window" lastClr="FFFFFF"/>
      </a:lt1>
      <a:dk2>
        <a:srgbClr val="974806"/>
      </a:dk2>
      <a:lt2>
        <a:srgbClr val="EEECE1"/>
      </a:lt2>
      <a:accent1>
        <a:srgbClr val="4F81BD"/>
      </a:accent1>
      <a:accent2>
        <a:srgbClr val="C0504D"/>
      </a:accent2>
      <a:accent3>
        <a:srgbClr val="0070C0"/>
      </a:accent3>
      <a:accent4>
        <a:srgbClr val="8064A2"/>
      </a:accent4>
      <a:accent5>
        <a:srgbClr val="4BACC6"/>
      </a:accent5>
      <a:accent6>
        <a:srgbClr val="97480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SMP Matematika VIII B OK</Template>
  <TotalTime>58</TotalTime>
  <Words>2755</Words>
  <Application>Microsoft Office PowerPoint</Application>
  <PresentationFormat>On-screen Show (4:3)</PresentationFormat>
  <Paragraphs>501</Paragraphs>
  <Slides>86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Roboto Slab</vt:lpstr>
      <vt:lpstr>Wingdings</vt:lpstr>
      <vt:lpstr>PPT BIOLOGI Kelas XI Smt 1 EDIT MEI</vt:lpstr>
      <vt:lpstr>PowerPoint Presentation</vt:lpstr>
      <vt:lpstr>PowerPoint Presentation</vt:lpstr>
      <vt:lpstr>DAFTAR ISI</vt:lpstr>
      <vt:lpstr>RANGKAIAN SEARAH</vt:lpstr>
      <vt:lpstr>Bab Rangkaian Searah Mempelajari :</vt:lpstr>
      <vt:lpstr>PowerPoint Presentation</vt:lpstr>
      <vt:lpstr>PowerPoint Presentation</vt:lpstr>
      <vt:lpstr>PowerPoint Presentation</vt:lpstr>
      <vt:lpstr>PowerPoint Presentation</vt:lpstr>
      <vt:lpstr>PowerPoint Presentation</vt:lpstr>
      <vt:lpstr>II</vt:lpstr>
      <vt:lpstr>Bab Listrik Statis Mempelajari :</vt:lpstr>
      <vt:lpstr>PowerPoint Presentation</vt:lpstr>
      <vt:lpstr>PowerPoint Presentation</vt:lpstr>
      <vt:lpstr>PowerPoint Presentation</vt:lpstr>
      <vt:lpstr>PowerPoint Presentation</vt:lpstr>
      <vt:lpstr>PowerPoint Presentation</vt:lpstr>
      <vt:lpstr>PowerPoint Presentation</vt:lpstr>
      <vt:lpstr>III</vt:lpstr>
      <vt:lpstr>Bab Medan Magnetik membahas:</vt:lpstr>
      <vt:lpstr>PowerPoint Presentation</vt:lpstr>
      <vt:lpstr>PowerPoint Presentation</vt:lpstr>
      <vt:lpstr>PowerPoint Presentation</vt:lpstr>
      <vt:lpstr>PowerPoint Presentation</vt:lpstr>
      <vt:lpstr>IV</vt:lpstr>
      <vt:lpstr>Bab Induksi Faraday Mempelajari :</vt:lpstr>
      <vt:lpstr>PowerPoint Presentation</vt:lpstr>
      <vt:lpstr>PowerPoint Presentation</vt:lpstr>
      <vt:lpstr>PowerPoint Presentation</vt:lpstr>
      <vt:lpstr>PowerPoint Presentation</vt:lpstr>
      <vt:lpstr>V</vt:lpstr>
      <vt:lpstr>Bab Listrik Bolak-Balik Mempelajari :</vt:lpstr>
      <vt:lpstr>PowerPoint Presentation</vt:lpstr>
      <vt:lpstr>PowerPoint Presentation</vt:lpstr>
      <vt:lpstr>PowerPoint Presentation</vt:lpstr>
      <vt:lpstr>PowerPoint Presentation</vt:lpstr>
      <vt:lpstr>VI</vt:lpstr>
      <vt:lpstr>Bab Radiasi Gelombang Elektromagnetik Mempelajari :</vt:lpstr>
      <vt:lpstr>PowerPoint Presentation</vt:lpstr>
      <vt:lpstr>PowerPoint Presentation</vt:lpstr>
      <vt:lpstr>VII</vt:lpstr>
      <vt:lpstr>Bab Relativitas Mempelajari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VIII</vt:lpstr>
      <vt:lpstr>Bab Konsep dan Fenomena Kuantum Mempelajari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IX</vt:lpstr>
      <vt:lpstr>Bab Teknologi Digital Mempelajari :</vt:lpstr>
      <vt:lpstr>PowerPoint Presentation</vt:lpstr>
      <vt:lpstr>PowerPoint Presentation</vt:lpstr>
      <vt:lpstr>PowerPoint Presentation</vt:lpstr>
      <vt:lpstr>PowerPoint Presentation</vt:lpstr>
      <vt:lpstr>X</vt:lpstr>
      <vt:lpstr>Bab Inti Atom dan Iptek Nuklir Mempelajari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vt:lpstr>
      <vt:lpstr>Bab Keterbatasan Energi Mempelajari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fisika</dc:title>
  <dc:creator>user</dc:creator>
  <cp:lastModifiedBy>HP</cp:lastModifiedBy>
  <cp:revision>139</cp:revision>
  <dcterms:created xsi:type="dcterms:W3CDTF">2018-05-14T02:50:00Z</dcterms:created>
  <dcterms:modified xsi:type="dcterms:W3CDTF">2019-06-27T03:16:38Z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1033-11.2.0.8339</vt:lpwstr>
  </property>
</Properties>
</file>