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06"/>
  </p:notesMasterIdLst>
  <p:sldIdLst>
    <p:sldId id="280" r:id="rId2"/>
    <p:sldId id="281" r:id="rId3"/>
    <p:sldId id="257" r:id="rId4"/>
    <p:sldId id="258" r:id="rId5"/>
    <p:sldId id="299" r:id="rId6"/>
    <p:sldId id="259" r:id="rId7"/>
    <p:sldId id="293" r:id="rId8"/>
    <p:sldId id="292" r:id="rId9"/>
    <p:sldId id="294" r:id="rId10"/>
    <p:sldId id="261" r:id="rId11"/>
    <p:sldId id="295" r:id="rId12"/>
    <p:sldId id="296" r:id="rId13"/>
    <p:sldId id="297" r:id="rId14"/>
    <p:sldId id="298" r:id="rId15"/>
    <p:sldId id="300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1" r:id="rId25"/>
    <p:sldId id="301" r:id="rId26"/>
    <p:sldId id="302" r:id="rId27"/>
    <p:sldId id="275" r:id="rId28"/>
    <p:sldId id="276" r:id="rId29"/>
    <p:sldId id="277" r:id="rId30"/>
    <p:sldId id="278" r:id="rId31"/>
    <p:sldId id="304" r:id="rId32"/>
    <p:sldId id="279" r:id="rId33"/>
    <p:sldId id="305" r:id="rId34"/>
    <p:sldId id="306" r:id="rId35"/>
    <p:sldId id="307" r:id="rId36"/>
    <p:sldId id="303" r:id="rId37"/>
    <p:sldId id="291" r:id="rId38"/>
    <p:sldId id="308" r:id="rId39"/>
    <p:sldId id="284" r:id="rId40"/>
    <p:sldId id="283" r:id="rId41"/>
    <p:sldId id="285" r:id="rId42"/>
    <p:sldId id="286" r:id="rId43"/>
    <p:sldId id="336" r:id="rId44"/>
    <p:sldId id="337" r:id="rId45"/>
    <p:sldId id="309" r:id="rId46"/>
    <p:sldId id="310" r:id="rId47"/>
    <p:sldId id="335" r:id="rId48"/>
    <p:sldId id="338" r:id="rId49"/>
    <p:sldId id="311" r:id="rId50"/>
    <p:sldId id="339" r:id="rId51"/>
    <p:sldId id="340" r:id="rId52"/>
    <p:sldId id="34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80" r:id="rId61"/>
    <p:sldId id="322" r:id="rId62"/>
    <p:sldId id="323" r:id="rId63"/>
    <p:sldId id="328" r:id="rId64"/>
    <p:sldId id="326" r:id="rId65"/>
    <p:sldId id="327" r:id="rId66"/>
    <p:sldId id="329" r:id="rId67"/>
    <p:sldId id="330" r:id="rId68"/>
    <p:sldId id="332" r:id="rId69"/>
    <p:sldId id="333" r:id="rId70"/>
    <p:sldId id="343" r:id="rId71"/>
    <p:sldId id="344" r:id="rId72"/>
    <p:sldId id="346" r:id="rId73"/>
    <p:sldId id="347" r:id="rId74"/>
    <p:sldId id="348" r:id="rId75"/>
    <p:sldId id="349" r:id="rId76"/>
    <p:sldId id="352" r:id="rId77"/>
    <p:sldId id="350" r:id="rId78"/>
    <p:sldId id="351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1" r:id="rId87"/>
    <p:sldId id="381" r:id="rId88"/>
    <p:sldId id="363" r:id="rId89"/>
    <p:sldId id="364" r:id="rId90"/>
    <p:sldId id="365" r:id="rId91"/>
    <p:sldId id="382" r:id="rId92"/>
    <p:sldId id="368" r:id="rId93"/>
    <p:sldId id="369" r:id="rId94"/>
    <p:sldId id="370" r:id="rId95"/>
    <p:sldId id="371" r:id="rId96"/>
    <p:sldId id="367" r:id="rId97"/>
    <p:sldId id="373" r:id="rId98"/>
    <p:sldId id="374" r:id="rId99"/>
    <p:sldId id="375" r:id="rId100"/>
    <p:sldId id="384" r:id="rId101"/>
    <p:sldId id="385" r:id="rId102"/>
    <p:sldId id="376" r:id="rId103"/>
    <p:sldId id="377" r:id="rId104"/>
    <p:sldId id="378" r:id="rId105"/>
  </p:sldIdLst>
  <p:sldSz cx="9144000" cy="6858000" type="screen4x3"/>
  <p:notesSz cx="6858000" cy="9144000"/>
  <p:defaultTextStyle>
    <a:defPPr>
      <a:defRPr lang="id-ID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050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7" autoAdjust="0"/>
    <p:restoredTop sz="55651" autoAdjust="0"/>
  </p:normalViewPr>
  <p:slideViewPr>
    <p:cSldViewPr>
      <p:cViewPr>
        <p:scale>
          <a:sx n="75" d="100"/>
          <a:sy n="75" d="100"/>
        </p:scale>
        <p:origin x="-1308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11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12" Type="http://schemas.openxmlformats.org/officeDocument/2006/relationships/image" Target="../media/image39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41.wmf"/><Relationship Id="rId1" Type="http://schemas.openxmlformats.org/officeDocument/2006/relationships/image" Target="../media/image32.wmf"/><Relationship Id="rId4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9.wmf"/><Relationship Id="rId1" Type="http://schemas.openxmlformats.org/officeDocument/2006/relationships/image" Target="../media/image5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54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20ECDF-DA81-4ABB-A919-2C0AE153B4FA}" type="datetimeFigureOut">
              <a:rPr lang="id-ID"/>
              <a:pPr>
                <a:defRPr/>
              </a:pPr>
              <a:t>02/07/2019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d-ID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14FDB0-8E3C-4DF1-9E41-93276C055736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A9F7A3-2FD7-4FBB-A5EC-657E74B92353}" type="slidenum">
              <a:rPr lang="id-ID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id-ID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1CD18D-1C23-4469-AB05-DDE2F7CB414D}" type="slidenum">
              <a:rPr lang="id-ID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id-ID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ABFA21-BECD-4280-991F-41EC9374B86F}" type="slidenum">
              <a:rPr lang="id-ID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id-ID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4FDB0-8E3C-4DF1-9E41-93276C055736}" type="slidenum">
              <a:rPr lang="id-ID" smtClean="0"/>
              <a:pPr>
                <a:defRPr/>
              </a:pPr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4FDB0-8E3C-4DF1-9E41-93276C055736}" type="slidenum">
              <a:rPr lang="id-ID" smtClean="0"/>
              <a:pPr>
                <a:defRPr/>
              </a:pPr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4FDB0-8E3C-4DF1-9E41-93276C055736}" type="slidenum">
              <a:rPr lang="id-ID" smtClean="0"/>
              <a:pPr>
                <a:defRPr/>
              </a:pPr>
              <a:t>42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371E1C-E726-4679-B492-E8D14CC48499}" type="slidenum">
              <a:rPr lang="id-ID" smtClean="0">
                <a:latin typeface="Arial" pitchFamily="34" charset="0"/>
                <a:cs typeface="Arial" pitchFamily="34" charset="0"/>
              </a:rPr>
              <a:pPr/>
              <a:t>97</a:t>
            </a:fld>
            <a:endParaRPr lang="id-ID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37368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aman B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4128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Disclin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4128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B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8446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/>
            </a:extLst>
          </p:cNvPr>
          <p:cNvSpPr/>
          <p:nvPr/>
        </p:nvSpPr>
        <p:spPr>
          <a:xfrm>
            <a:off x="684213" y="333375"/>
            <a:ext cx="1295400" cy="1295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7" name="Oval 6">
            <a:extLst>
              <a:ext uri="{FF2B5EF4-FFF2-40B4-BE49-F238E27FC236}"/>
            </a:extLst>
          </p:cNvPr>
          <p:cNvSpPr/>
          <p:nvPr/>
        </p:nvSpPr>
        <p:spPr>
          <a:xfrm>
            <a:off x="827088" y="476250"/>
            <a:ext cx="1008062" cy="100806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84213" y="549275"/>
            <a:ext cx="12954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d-ID" altLang="id-ID" sz="1600" b="1"/>
              <a:t>BAB</a:t>
            </a:r>
            <a:endParaRPr lang="en-US" altLang="id-ID" sz="1600" b="1"/>
          </a:p>
        </p:txBody>
      </p:sp>
      <p:sp>
        <p:nvSpPr>
          <p:cNvPr id="9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3708400" y="6308725"/>
            <a:ext cx="1655763" cy="26193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051720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827584" y="642392"/>
            <a:ext cx="1008112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/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/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7" name="Rounded Rectangle 6">
            <a:extLst>
              <a:ext uri="{FF2B5EF4-FFF2-40B4-BE49-F238E27FC236}"/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AMAN KIRI DO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/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/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/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/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/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Rounded Rectangle 4">
            <a:extLst>
              <a:ext uri="{FF2B5EF4-FFF2-40B4-BE49-F238E27FC236}"/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8" r:id="rId10"/>
    <p:sldLayoutId id="2147483719" r:id="rId11"/>
    <p:sldLayoutId id="2147483721" r:id="rId12"/>
    <p:sldLayoutId id="2147483722" r:id="rId13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oleObject" Target="../embeddings/oleObject2.bin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image" Target="../media/image114.png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9.bin"/><Relationship Id="rId11" Type="http://schemas.openxmlformats.org/officeDocument/2006/relationships/slide" Target="slide60.xml"/><Relationship Id="rId5" Type="http://schemas.openxmlformats.org/officeDocument/2006/relationships/oleObject" Target="../embeddings/oleObject78.bin"/><Relationship Id="rId10" Type="http://schemas.openxmlformats.org/officeDocument/2006/relationships/slide" Target="slide3.xml"/><Relationship Id="rId4" Type="http://schemas.openxmlformats.org/officeDocument/2006/relationships/oleObject" Target="../embeddings/oleObject77.bin"/><Relationship Id="rId9" Type="http://schemas.openxmlformats.org/officeDocument/2006/relationships/image" Target="../media/image12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slide" Target="slide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4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slide" Target="slide27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60.xml"/><Relationship Id="rId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22.bin"/><Relationship Id="rId18" Type="http://schemas.openxmlformats.org/officeDocument/2006/relationships/oleObject" Target="../embeddings/oleObject27.bin"/><Relationship Id="rId3" Type="http://schemas.openxmlformats.org/officeDocument/2006/relationships/oleObject" Target="../embeddings/oleObject12.bin"/><Relationship Id="rId21" Type="http://schemas.openxmlformats.org/officeDocument/2006/relationships/slide" Target="slide27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21.bin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25.bin"/><Relationship Id="rId20" Type="http://schemas.openxmlformats.org/officeDocument/2006/relationships/slide" Target="slide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24.bin"/><Relationship Id="rId10" Type="http://schemas.openxmlformats.org/officeDocument/2006/relationships/oleObject" Target="../embeddings/oleObject19.bin"/><Relationship Id="rId19" Type="http://schemas.openxmlformats.org/officeDocument/2006/relationships/oleObject" Target="../embeddings/oleObject28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slide" Target="slide27.xml"/><Relationship Id="rId5" Type="http://schemas.openxmlformats.org/officeDocument/2006/relationships/slide" Target="slide3.xml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oleObject" Target="../embeddings/oleObject31.bin"/><Relationship Id="rId7" Type="http://schemas.openxmlformats.org/officeDocument/2006/relationships/slide" Target="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slide" Target="slide27.xml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42.xml"/><Relationship Id="rId7" Type="http://schemas.openxmlformats.org/officeDocument/2006/relationships/slide" Target="slide3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56.xml"/><Relationship Id="rId4" Type="http://schemas.openxmlformats.org/officeDocument/2006/relationships/slide" Target="slide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slide" Target="slide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slide" Target="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7.xml"/><Relationship Id="rId5" Type="http://schemas.openxmlformats.org/officeDocument/2006/relationships/slide" Target="slide3.xml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slide" Target="slide27.xml"/><Relationship Id="rId5" Type="http://schemas.openxmlformats.org/officeDocument/2006/relationships/slide" Target="slide3.xml"/><Relationship Id="rId4" Type="http://schemas.openxmlformats.org/officeDocument/2006/relationships/oleObject" Target="../embeddings/oleObject3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slide" Target="slide3.xml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slide" Target="slide3.xml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slide" Target="slide27.xml"/><Relationship Id="rId5" Type="http://schemas.openxmlformats.org/officeDocument/2006/relationships/slide" Target="slide3.xml"/><Relationship Id="rId4" Type="http://schemas.openxmlformats.org/officeDocument/2006/relationships/oleObject" Target="../embeddings/oleObject4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7.bin"/><Relationship Id="rId11" Type="http://schemas.openxmlformats.org/officeDocument/2006/relationships/slide" Target="slide27.xml"/><Relationship Id="rId5" Type="http://schemas.openxmlformats.org/officeDocument/2006/relationships/oleObject" Target="../embeddings/oleObject46.bin"/><Relationship Id="rId10" Type="http://schemas.openxmlformats.org/officeDocument/2006/relationships/slide" Target="slide3.xml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50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slide" Target="slide3.xml"/><Relationship Id="rId5" Type="http://schemas.openxmlformats.org/officeDocument/2006/relationships/oleObject" Target="../embeddings/oleObject61.bin"/><Relationship Id="rId4" Type="http://schemas.openxmlformats.org/officeDocument/2006/relationships/oleObject" Target="../embeddings/oleObject6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6.xml"/><Relationship Id="rId5" Type="http://schemas.openxmlformats.org/officeDocument/2006/relationships/slide" Target="slide80.xml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64.xml"/><Relationship Id="rId7" Type="http://schemas.openxmlformats.org/officeDocument/2006/relationships/slide" Target="slide73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2.xml"/><Relationship Id="rId5" Type="http://schemas.openxmlformats.org/officeDocument/2006/relationships/slide" Target="slide71.xml"/><Relationship Id="rId10" Type="http://schemas.openxmlformats.org/officeDocument/2006/relationships/slide" Target="slide60.xml"/><Relationship Id="rId4" Type="http://schemas.openxmlformats.org/officeDocument/2006/relationships/slide" Target="slide68.xml"/><Relationship Id="rId9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slide" Target="slide3.xml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6.bin"/><Relationship Id="rId12" Type="http://schemas.openxmlformats.org/officeDocument/2006/relationships/oleObject" Target="../embeddings/oleObject7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5.bin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4.bin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8.bin"/><Relationship Id="rId14" Type="http://schemas.openxmlformats.org/officeDocument/2006/relationships/slide" Target="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1.xml"/><Relationship Id="rId4" Type="http://schemas.openxmlformats.org/officeDocument/2006/relationships/slide" Target="slide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7" Type="http://schemas.openxmlformats.org/officeDocument/2006/relationships/slide" Target="slide60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87.xml"/><Relationship Id="rId4" Type="http://schemas.openxmlformats.org/officeDocument/2006/relationships/slide" Target="slide8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5" Type="http://schemas.openxmlformats.org/officeDocument/2006/relationships/slide" Target="slide60.xml"/><Relationship Id="rId4" Type="http://schemas.openxmlformats.org/officeDocument/2006/relationships/slide" Target="slide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0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98.xml"/><Relationship Id="rId7" Type="http://schemas.openxmlformats.org/officeDocument/2006/relationships/slide" Target="slide3.xml"/><Relationship Id="rId2" Type="http://schemas.openxmlformats.org/officeDocument/2006/relationships/slide" Target="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slide" Target="slide101.xml"/><Relationship Id="rId4" Type="http://schemas.openxmlformats.org/officeDocument/2006/relationships/slide" Target="slide9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0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4.png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4" Type="http://schemas.openxmlformats.org/officeDocument/2006/relationships/oleObject" Target="../embeddings/oleObject73.bin"/><Relationship Id="rId9" Type="http://schemas.openxmlformats.org/officeDocument/2006/relationships/slide" Target="slide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1189038" y="-3267075"/>
            <a:ext cx="11377613" cy="59753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-4763" y="1450975"/>
            <a:ext cx="9144001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/>
          <a:lstStyle/>
          <a:p>
            <a:pPr algn="ctr"/>
            <a:r>
              <a:rPr lang="id-ID" altLang="id-ID" sz="2000" b="1" dirty="0">
                <a:latin typeface="Arial Black" pitchFamily="34" charset="0"/>
              </a:rPr>
              <a:t>SMA/MA Kelas </a:t>
            </a:r>
            <a:r>
              <a:rPr lang="id-ID" altLang="id-ID" sz="2000" b="1" dirty="0" smtClean="0">
                <a:latin typeface="Arial Black" pitchFamily="34" charset="0"/>
              </a:rPr>
              <a:t>XII</a:t>
            </a:r>
            <a:endParaRPr lang="id-ID" altLang="id-ID" sz="2000" b="1" dirty="0">
              <a:latin typeface="Arial Black" pitchFamily="34" charset="0"/>
            </a:endParaRPr>
          </a:p>
          <a:p>
            <a:pPr algn="ctr"/>
            <a:endParaRPr lang="id-ID" altLang="id-ID" sz="2000" b="1" dirty="0">
              <a:latin typeface="Arial Black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0" y="315913"/>
            <a:ext cx="9144000" cy="1268412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buFont typeface="Roboto Slab" charset="0"/>
              <a:buNone/>
              <a:defRPr/>
            </a:pPr>
            <a:r>
              <a:rPr lang="id-ID" altLang="id-ID" sz="5000" b="1" dirty="0">
                <a:solidFill>
                  <a:schemeClr val="bg1"/>
                </a:solidFill>
                <a:latin typeface="Arial Black" pitchFamily="34" charset="0"/>
                <a:ea typeface="+mj-ea"/>
                <a:cs typeface="Arial" charset="0"/>
                <a:sym typeface="Roboto Slab" charset="0"/>
              </a:rPr>
              <a:t>Matematika</a:t>
            </a:r>
            <a:endParaRPr lang="en-US" altLang="id-ID" sz="5000" b="1" dirty="0">
              <a:solidFill>
                <a:schemeClr val="bg1"/>
              </a:solidFill>
              <a:latin typeface="Arial Black" pitchFamily="34" charset="0"/>
              <a:ea typeface="+mj-ea"/>
              <a:cs typeface="Arial" charset="0"/>
              <a:sym typeface="Roboto Slab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934884">
            <a:off x="5657850" y="2543718"/>
            <a:ext cx="2535238" cy="355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36625" y="3786188"/>
            <a:ext cx="388937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Disusun oleh: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id-ID" altLang="en-US" b="1" dirty="0" smtClean="0">
                <a:solidFill>
                  <a:schemeClr val="bg1"/>
                </a:solidFill>
                <a:sym typeface="+mn-ea"/>
              </a:rPr>
              <a:t>Ngapiningsih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id-ID" altLang="en-US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/>
            </a:extLst>
          </p:cNvPr>
          <p:cNvSpPr/>
          <p:nvPr/>
        </p:nvSpPr>
        <p:spPr>
          <a:xfrm>
            <a:off x="3490913" y="6305550"/>
            <a:ext cx="1008062" cy="2603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d-ID" sz="1400" dirty="0">
                <a:hlinkClick r:id="rId3" action="ppaction://hlinksldjump"/>
              </a:rPr>
              <a:t>Disklaimer</a:t>
            </a:r>
            <a:endParaRPr lang="en-US" sz="1400" dirty="0"/>
          </a:p>
        </p:txBody>
      </p:sp>
      <p:sp>
        <p:nvSpPr>
          <p:cNvPr id="16" name="Rounded Rectangle 15">
            <a:extLst>
              <a:ext uri="{FF2B5EF4-FFF2-40B4-BE49-F238E27FC236}"/>
            </a:extLst>
          </p:cNvPr>
          <p:cNvSpPr/>
          <p:nvPr/>
        </p:nvSpPr>
        <p:spPr>
          <a:xfrm>
            <a:off x="4643438" y="6305550"/>
            <a:ext cx="1008062" cy="2603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d-ID" sz="1400" dirty="0">
                <a:hlinkClick r:id="rId4" action="ppaction://hlinksldjump"/>
              </a:rPr>
              <a:t>Daftar isi</a:t>
            </a:r>
            <a:endParaRPr lang="en-US" sz="1400" dirty="0"/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0" y="1827213"/>
            <a:ext cx="9144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/>
          <a:lstStyle/>
          <a:p>
            <a:pPr algn="ctr"/>
            <a:r>
              <a:rPr lang="id-ID" altLang="id-ID" sz="2000" b="1" dirty="0">
                <a:solidFill>
                  <a:srgbClr val="FFFF00"/>
                </a:solidFill>
                <a:latin typeface="Arial Black" pitchFamily="34" charset="0"/>
              </a:rPr>
              <a:t>Peminatan Matematika dan Ilmu-Ilmu Alam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 idx="4294967295"/>
          </p:nvPr>
        </p:nvSpPr>
        <p:spPr>
          <a:xfrm>
            <a:off x="0" y="482619"/>
            <a:ext cx="8229600" cy="4905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200" b="1" dirty="0" smtClean="0"/>
              <a:t>Contoh 1</a:t>
            </a:r>
            <a:endParaRPr lang="en-US" sz="3200" b="1" dirty="0"/>
          </a:p>
        </p:txBody>
      </p:sp>
      <p:sp>
        <p:nvSpPr>
          <p:cNvPr id="2051" name="Content Placeholder 9"/>
          <p:cNvSpPr>
            <a:spLocks noGrp="1"/>
          </p:cNvSpPr>
          <p:nvPr>
            <p:ph idx="4294967295"/>
          </p:nvPr>
        </p:nvSpPr>
        <p:spPr>
          <a:xfrm>
            <a:off x="467544" y="1063278"/>
            <a:ext cx="8229600" cy="45259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id-ID" sz="2800" dirty="0" smtClean="0"/>
              <a:t>Nilai  dari                     adalah . . . . .</a:t>
            </a: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662" t="34550" r="54207" b="52865"/>
          <a:stretch>
            <a:fillRect/>
          </a:stretch>
        </p:blipFill>
        <p:spPr bwMode="auto">
          <a:xfrm>
            <a:off x="467544" y="2412845"/>
            <a:ext cx="41044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051720" y="1116701"/>
          <a:ext cx="1484674" cy="936104"/>
        </p:xfrm>
        <a:graphic>
          <a:graphicData uri="http://schemas.openxmlformats.org/presentationml/2006/ole">
            <p:oleObj spid="_x0000_s2050" name="Equation" r:id="rId4" imgW="583920" imgH="368280" progId="">
              <p:embed/>
            </p:oleObj>
          </a:graphicData>
        </a:graphic>
      </p:graphicFrame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662" t="70211" r="51660" b="23422"/>
          <a:stretch>
            <a:fillRect/>
          </a:stretch>
        </p:blipFill>
        <p:spPr bwMode="auto">
          <a:xfrm>
            <a:off x="539552" y="4581128"/>
            <a:ext cx="4968552" cy="9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6737" t="47135" r="54207" b="46320"/>
          <a:stretch>
            <a:fillRect/>
          </a:stretch>
        </p:blipFill>
        <p:spPr bwMode="auto">
          <a:xfrm>
            <a:off x="4211960" y="3060917"/>
            <a:ext cx="230425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6737" t="54469" r="58735" b="38987"/>
          <a:stretch>
            <a:fillRect/>
          </a:stretch>
        </p:blipFill>
        <p:spPr bwMode="auto">
          <a:xfrm>
            <a:off x="5796136" y="3060917"/>
            <a:ext cx="115212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6737" t="59664" r="55905" b="29707"/>
          <a:stretch>
            <a:fillRect/>
          </a:stretch>
        </p:blipFill>
        <p:spPr bwMode="auto">
          <a:xfrm>
            <a:off x="6804248" y="3060917"/>
            <a:ext cx="1872208" cy="152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6" name="Right Arrow 2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Right Arrow 2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95536" y="306896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3"/>
            </a:pPr>
            <a:r>
              <a:rPr lang="en-US" sz="2800" dirty="0" smtClean="0">
                <a:latin typeface="+mn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₁ </a:t>
            </a:r>
            <a:r>
              <a:rPr lang="en-US" sz="2800" dirty="0" smtClean="0">
                <a:latin typeface="+mn-lt"/>
              </a:rPr>
              <a:t>: </a:t>
            </a:r>
            <a:r>
              <a:rPr lang="el-GR" sz="2800" dirty="0" smtClean="0">
                <a:latin typeface="+mn-lt"/>
              </a:rPr>
              <a:t>μ </a:t>
            </a:r>
            <a:r>
              <a:rPr lang="id-ID" sz="2800" dirty="0" smtClean="0">
                <a:latin typeface="+mn-lt"/>
              </a:rPr>
              <a:t>&lt;</a:t>
            </a:r>
            <a:r>
              <a:rPr lang="el-GR" sz="2800" dirty="0" smtClean="0">
                <a:latin typeface="+mn-lt"/>
              </a:rPr>
              <a:t>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id-ID" sz="2800" dirty="0" smtClean="0">
              <a:latin typeface="+mn-lt"/>
              <a:cs typeface="Calibri"/>
            </a:endParaRPr>
          </a:p>
          <a:p>
            <a:pPr marL="540000" lvl="3" indent="-540000">
              <a:spcBef>
                <a:spcPts val="0"/>
              </a:spcBef>
              <a:buNone/>
              <a:defRPr/>
            </a:pPr>
            <a:r>
              <a:rPr lang="id-ID" sz="2800" dirty="0" smtClean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r>
              <a:rPr lang="id-ID" sz="2800" dirty="0" smtClean="0">
                <a:latin typeface="+mn-lt"/>
                <a:cs typeface="Calibri"/>
              </a:rPr>
              <a:t> </a:t>
            </a:r>
            <a:r>
              <a:rPr lang="en-US" sz="2800" dirty="0" smtClean="0">
                <a:latin typeface="+mn-lt"/>
              </a:rPr>
              <a:t>ditolak jika</a:t>
            </a:r>
            <a:r>
              <a:rPr lang="id-ID" sz="2800" dirty="0" smtClean="0">
                <a:latin typeface="+mn-lt"/>
              </a:rPr>
              <a:t>:</a:t>
            </a: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n-lt"/>
              </a:rPr>
              <a:t>Nilai z </a:t>
            </a:r>
            <a:r>
              <a:rPr lang="id-ID" sz="2800" dirty="0" smtClean="0">
                <a:latin typeface="+mn-lt"/>
              </a:rPr>
              <a:t>&lt;</a:t>
            </a: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n-lt"/>
              </a:rPr>
              <a:t>Nilai </a:t>
            </a:r>
            <a:r>
              <a:rPr lang="id-ID" sz="2800" dirty="0" smtClean="0">
                <a:latin typeface="+mn-lt"/>
              </a:rPr>
              <a:t>t</a:t>
            </a:r>
            <a:r>
              <a:rPr lang="en-US" sz="2800" dirty="0" smtClean="0">
                <a:latin typeface="+mn-lt"/>
              </a:rPr>
              <a:t> </a:t>
            </a:r>
            <a:r>
              <a:rPr lang="id-ID" sz="2800" dirty="0" smtClean="0">
                <a:latin typeface="+mn-lt"/>
              </a:rPr>
              <a:t>&lt;</a:t>
            </a:r>
          </a:p>
          <a:p>
            <a:pPr marL="997200" lvl="3" indent="-540000">
              <a:spcBef>
                <a:spcPts val="0"/>
              </a:spcBef>
              <a:defRPr/>
            </a:pPr>
            <a:endParaRPr lang="id-ID" sz="2800" dirty="0" smtClean="0">
              <a:latin typeface="+mn-lt"/>
            </a:endParaRPr>
          </a:p>
          <a:p>
            <a:pPr marL="514350" indent="-514350"/>
            <a:endParaRPr lang="id-ID" sz="2800" dirty="0" smtClean="0"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476672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2800" dirty="0" smtClean="0">
                <a:latin typeface="+mj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₁ </a:t>
            </a:r>
            <a:r>
              <a:rPr lang="en-US" sz="2800" dirty="0" smtClean="0">
                <a:latin typeface="+mj-lt"/>
              </a:rPr>
              <a:t>: </a:t>
            </a:r>
            <a:r>
              <a:rPr lang="el-GR" sz="2800" dirty="0" smtClean="0">
                <a:latin typeface="+mj-lt"/>
              </a:rPr>
              <a:t>μ </a:t>
            </a:r>
            <a:r>
              <a:rPr lang="id-ID" sz="2800" dirty="0" smtClean="0">
                <a:latin typeface="+mj-lt"/>
              </a:rPr>
              <a:t>&gt;</a:t>
            </a:r>
            <a:r>
              <a:rPr lang="el-GR" sz="2800" dirty="0" smtClean="0">
                <a:latin typeface="+mj-lt"/>
              </a:rPr>
              <a:t> μ</a:t>
            </a:r>
            <a:r>
              <a:rPr lang="id-ID" sz="2800" dirty="0" smtClean="0">
                <a:latin typeface="Cambria"/>
                <a:cs typeface="Calibri"/>
              </a:rPr>
              <a:t>₀ </a:t>
            </a:r>
            <a:endParaRPr lang="id-ID" sz="2800" dirty="0" smtClean="0">
              <a:latin typeface="+mj-lt"/>
              <a:cs typeface="Calibri"/>
            </a:endParaRPr>
          </a:p>
          <a:p>
            <a:pPr marL="540000" lvl="3" indent="-540000">
              <a:spcBef>
                <a:spcPts val="0"/>
              </a:spcBef>
              <a:buNone/>
              <a:defRPr/>
            </a:pPr>
            <a:r>
              <a:rPr lang="id-ID" sz="2800" dirty="0" smtClean="0">
                <a:latin typeface="+mj-lt"/>
              </a:rPr>
              <a:t>	</a:t>
            </a:r>
            <a:r>
              <a:rPr lang="en-US" sz="2800" dirty="0" smtClean="0">
                <a:latin typeface="+mj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r>
              <a:rPr lang="id-ID" sz="2800" dirty="0" smtClean="0">
                <a:latin typeface="+mj-lt"/>
                <a:cs typeface="Calibri"/>
              </a:rPr>
              <a:t> </a:t>
            </a:r>
            <a:r>
              <a:rPr lang="en-US" sz="2800" dirty="0" smtClean="0">
                <a:latin typeface="+mj-lt"/>
              </a:rPr>
              <a:t>ditolak jika</a:t>
            </a:r>
            <a:r>
              <a:rPr lang="id-ID" sz="2800" dirty="0" smtClean="0">
                <a:latin typeface="+mj-lt"/>
              </a:rPr>
              <a:t>:</a:t>
            </a: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j-lt"/>
              </a:rPr>
              <a:t>Nilai z &gt;</a:t>
            </a:r>
            <a:endParaRPr lang="id-ID" sz="2800" dirty="0" smtClean="0">
              <a:latin typeface="+mj-lt"/>
            </a:endParaRP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j-lt"/>
              </a:rPr>
              <a:t>Nilai </a:t>
            </a:r>
            <a:r>
              <a:rPr lang="id-ID" sz="2800" dirty="0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 &gt;</a:t>
            </a:r>
            <a:endParaRPr lang="id-ID" sz="2800" dirty="0" smtClean="0">
              <a:latin typeface="+mj-lt"/>
            </a:endParaRPr>
          </a:p>
          <a:p>
            <a:pPr marL="514350" indent="-514350"/>
            <a:endParaRPr lang="id-ID" sz="2800" dirty="0" smtClean="0">
              <a:latin typeface="+mj-lt"/>
            </a:endParaRPr>
          </a:p>
        </p:txBody>
      </p:sp>
      <p:pic>
        <p:nvPicPr>
          <p:cNvPr id="27673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4227" t="68233" r="45020" b="13033"/>
          <a:stretch>
            <a:fillRect/>
          </a:stretch>
        </p:blipFill>
        <p:spPr bwMode="auto">
          <a:xfrm>
            <a:off x="4572000" y="620688"/>
            <a:ext cx="368794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4" name="Rectangle 22"/>
          <p:cNvSpPr>
            <a:spLocks noChangeArrowheads="1"/>
          </p:cNvSpPr>
          <p:nvPr/>
        </p:nvSpPr>
        <p:spPr bwMode="auto">
          <a:xfrm>
            <a:off x="4572000" y="2689175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Daerah kritis uji satu pihak kanan</a:t>
            </a:r>
          </a:p>
        </p:txBody>
      </p:sp>
      <p:graphicFrame>
        <p:nvGraphicFramePr>
          <p:cNvPr id="27660" name="Object 13"/>
          <p:cNvGraphicFramePr>
            <a:graphicFrameLocks noChangeAspect="1"/>
          </p:cNvGraphicFramePr>
          <p:nvPr/>
        </p:nvGraphicFramePr>
        <p:xfrm>
          <a:off x="2699792" y="1412775"/>
          <a:ext cx="432048" cy="462909"/>
        </p:xfrm>
        <a:graphic>
          <a:graphicData uri="http://schemas.openxmlformats.org/presentationml/2006/ole">
            <p:oleObj spid="_x0000_s147464" name="Equation" r:id="rId4" imgW="177480" imgH="190440" progId="">
              <p:embed/>
            </p:oleObj>
          </a:graphicData>
        </a:graphic>
      </p:graphicFrame>
      <p:graphicFrame>
        <p:nvGraphicFramePr>
          <p:cNvPr id="27661" name="Object 14"/>
          <p:cNvGraphicFramePr>
            <a:graphicFrameLocks noChangeAspect="1"/>
          </p:cNvGraphicFramePr>
          <p:nvPr/>
        </p:nvGraphicFramePr>
        <p:xfrm>
          <a:off x="2699792" y="1808820"/>
          <a:ext cx="432048" cy="540060"/>
        </p:xfrm>
        <a:graphic>
          <a:graphicData uri="http://schemas.openxmlformats.org/presentationml/2006/ole">
            <p:oleObj spid="_x0000_s147465" name="Equation" r:id="rId5" imgW="152280" imgH="190440" progId="">
              <p:embed/>
            </p:oleObj>
          </a:graphicData>
        </a:graphic>
      </p:graphicFrame>
      <p:graphicFrame>
        <p:nvGraphicFramePr>
          <p:cNvPr id="27662" name="Object 14"/>
          <p:cNvGraphicFramePr>
            <a:graphicFrameLocks noChangeAspect="1"/>
          </p:cNvGraphicFramePr>
          <p:nvPr/>
        </p:nvGraphicFramePr>
        <p:xfrm>
          <a:off x="-2727325" y="5199509"/>
          <a:ext cx="376238" cy="433387"/>
        </p:xfrm>
        <a:graphic>
          <a:graphicData uri="http://schemas.openxmlformats.org/presentationml/2006/ole">
            <p:oleObj spid="_x0000_s147466" name="Equation" r:id="rId6" imgW="164880" imgH="190440" progId="">
              <p:embed/>
            </p:oleObj>
          </a:graphicData>
        </a:graphic>
      </p:graphicFrame>
      <p:graphicFrame>
        <p:nvGraphicFramePr>
          <p:cNvPr id="27663" name="Object 15"/>
          <p:cNvGraphicFramePr>
            <a:graphicFrameLocks noChangeAspect="1"/>
          </p:cNvGraphicFramePr>
          <p:nvPr/>
        </p:nvGraphicFramePr>
        <p:xfrm>
          <a:off x="2555776" y="3933056"/>
          <a:ext cx="638471" cy="504056"/>
        </p:xfrm>
        <a:graphic>
          <a:graphicData uri="http://schemas.openxmlformats.org/presentationml/2006/ole">
            <p:oleObj spid="_x0000_s147467" name="Equation" r:id="rId7" imgW="241200" imgH="190440" progId="">
              <p:embed/>
            </p:oleObj>
          </a:graphicData>
        </a:graphic>
      </p:graphicFrame>
      <p:graphicFrame>
        <p:nvGraphicFramePr>
          <p:cNvPr id="27664" name="Object 16"/>
          <p:cNvGraphicFramePr>
            <a:graphicFrameLocks noChangeAspect="1"/>
          </p:cNvGraphicFramePr>
          <p:nvPr/>
        </p:nvGraphicFramePr>
        <p:xfrm>
          <a:off x="2483768" y="4365104"/>
          <a:ext cx="648072" cy="540060"/>
        </p:xfrm>
        <a:graphic>
          <a:graphicData uri="http://schemas.openxmlformats.org/presentationml/2006/ole">
            <p:oleObj spid="_x0000_s147468" name="Equation" r:id="rId8" imgW="228600" imgH="190440" progId="">
              <p:embed/>
            </p:oleObj>
          </a:graphicData>
        </a:graphic>
      </p:graphicFrame>
      <p:pic>
        <p:nvPicPr>
          <p:cNvPr id="27676" name="Picture 18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0793" t="38188" r="19284" b="44093"/>
          <a:stretch>
            <a:fillRect/>
          </a:stretch>
        </p:blipFill>
        <p:spPr bwMode="auto">
          <a:xfrm>
            <a:off x="4572000" y="3284984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7" name="Rectangle 34"/>
          <p:cNvSpPr>
            <a:spLocks noChangeArrowheads="1"/>
          </p:cNvSpPr>
          <p:nvPr/>
        </p:nvSpPr>
        <p:spPr bwMode="auto">
          <a:xfrm>
            <a:off x="4600476" y="5435932"/>
            <a:ext cx="3249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Daerah kritis uji satu pihak kiri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0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1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1" name="Right Arrow 2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ight Arrow 2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8" name="Title 5"/>
          <p:cNvSpPr>
            <a:spLocks noGrp="1"/>
          </p:cNvSpPr>
          <p:nvPr>
            <p:ph type="title" idx="4294967295"/>
          </p:nvPr>
        </p:nvSpPr>
        <p:spPr>
          <a:xfrm>
            <a:off x="-1260648" y="692969"/>
            <a:ext cx="8229600" cy="490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8475" lvl="1" indent="-514350">
              <a:spcBef>
                <a:spcPts val="600"/>
              </a:spcBef>
              <a:buFont typeface="+mj-lt"/>
              <a:buAutoNum type="arabicPeriod" startAt="4"/>
              <a:defRPr/>
            </a:pPr>
            <a:r>
              <a:rPr lang="en-US" sz="3200" b="1" dirty="0"/>
              <a:t>Menentukan keputusan uji</a:t>
            </a:r>
            <a:endParaRPr lang="id-ID" sz="3200" b="1" dirty="0"/>
          </a:p>
        </p:txBody>
      </p:sp>
      <p:sp>
        <p:nvSpPr>
          <p:cNvPr id="27669" name="Content Placeholder 6"/>
          <p:cNvSpPr>
            <a:spLocks noGrp="1"/>
          </p:cNvSpPr>
          <p:nvPr>
            <p:ph idx="4294967295"/>
          </p:nvPr>
        </p:nvSpPr>
        <p:spPr>
          <a:xfrm>
            <a:off x="780802" y="1269231"/>
            <a:ext cx="7931150" cy="26638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Keputusan uji diambil berdasarkan letak nilai statistik uji pada daerah kritis. Jika nilai statistik uji di</a:t>
            </a:r>
            <a:r>
              <a:rPr lang="id-ID" sz="2800" dirty="0" smtClean="0"/>
              <a:t> </a:t>
            </a:r>
            <a:r>
              <a:rPr lang="en-US" sz="2800" dirty="0" smtClean="0"/>
              <a:t>dalam daerah kritis, H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r>
              <a:rPr lang="en-US" sz="2800" dirty="0" smtClean="0"/>
              <a:t> ditolak. Sebaliknya, jika nilai statistik uji di luar daerah kritis maka H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r>
              <a:rPr lang="en-US" sz="2800" dirty="0" smtClean="0"/>
              <a:t> diterima.</a:t>
            </a: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400050" lvl="2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/>
              <a:t>   </a:t>
            </a:r>
            <a:r>
              <a:rPr lang="en-US" sz="2800" dirty="0" smtClean="0"/>
              <a:t> </a:t>
            </a:r>
            <a:r>
              <a:rPr lang="id-ID" sz="2800" dirty="0" smtClean="0"/>
              <a:t>  </a:t>
            </a:r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/>
              <a:t> </a:t>
            </a:r>
            <a:endParaRPr lang="en-US" sz="2800" dirty="0" smtClean="0"/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251520" y="3356993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98475" marR="0" lvl="1" indent="-5143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3200" b="1" dirty="0" smtClean="0">
                <a:latin typeface="+mj-lt"/>
              </a:rPr>
              <a:t>Membuat kesimpulan</a:t>
            </a:r>
            <a:endParaRPr kumimoji="0" lang="id-ID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827584" y="3933057"/>
            <a:ext cx="8136904" cy="1224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dirty="0" smtClean="0">
                <a:latin typeface="+mj-lt"/>
              </a:rPr>
              <a:t>Kesimpulan dibuat berdasarkan keputusan uji yang diperoleh pada langkah ke</a:t>
            </a:r>
            <a:r>
              <a:rPr lang="id-ID" sz="2800" dirty="0" smtClean="0">
                <a:latin typeface="+mj-lt"/>
              </a:rPr>
              <a:t>empat</a:t>
            </a:r>
            <a:r>
              <a:rPr lang="en-US" sz="2800" dirty="0" smtClean="0">
                <a:latin typeface="+mj-lt"/>
              </a:rPr>
              <a:t>.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446856" y="490438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200" b="1" dirty="0" smtClean="0"/>
              <a:t>Contoh</a:t>
            </a:r>
            <a:endParaRPr lang="en-US" sz="3200" dirty="0"/>
          </a:p>
        </p:txBody>
      </p:sp>
      <p:sp>
        <p:nvSpPr>
          <p:cNvPr id="106498" name="Content Placeholder 6"/>
          <p:cNvSpPr>
            <a:spLocks noGrp="1"/>
          </p:cNvSpPr>
          <p:nvPr>
            <p:ph idx="4294967295"/>
          </p:nvPr>
        </p:nvSpPr>
        <p:spPr>
          <a:xfrm>
            <a:off x="446856" y="1196875"/>
            <a:ext cx="8229600" cy="48244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>
                <a:solidFill>
                  <a:srgbClr val="0070C0"/>
                </a:solidFill>
              </a:rPr>
              <a:t>Seorang pengusaha ingin mencari sebuah mesin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produksi yang mampu memproduksi barang rata</a:t>
            </a:r>
            <a:r>
              <a:rPr lang="id-ID" sz="2800" dirty="0" smtClean="0">
                <a:solidFill>
                  <a:srgbClr val="0070C0"/>
                </a:solidFill>
              </a:rPr>
              <a:t>-</a:t>
            </a:r>
            <a:r>
              <a:rPr lang="en-US" sz="2800" dirty="0" smtClean="0">
                <a:solidFill>
                  <a:srgbClr val="0070C0"/>
                </a:solidFill>
              </a:rPr>
              <a:t>rata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15 unit per jam. Pengusaha mendapat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informasi bahwa mesin A dapat memproduksi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barang rata-rata paling sedikit 15 unit per jam.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Untuk memutuskan menggunakan mesin A atau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tidak, mesin A diuji sebanyak 36 kali. Dalam uji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coba tersebut mesin A mampu memproduksi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barang rata-rata 14 unit per jam dengan variansi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2 unit per jam. Selidiki apakah pengusaha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tersebut akan menggunakan mesin A? Gunakan</a:t>
            </a:r>
            <a:r>
              <a:rPr lang="id-ID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taraf signifikansi 2%.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7" t="52245" r="45850" b="29327"/>
          <a:stretch>
            <a:fillRect/>
          </a:stretch>
        </p:blipFill>
        <p:spPr bwMode="auto">
          <a:xfrm>
            <a:off x="698051" y="1197223"/>
            <a:ext cx="4852091" cy="20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8134" t="20766" r="18123" b="56201"/>
          <a:stretch>
            <a:fillRect/>
          </a:stretch>
        </p:blipFill>
        <p:spPr bwMode="auto">
          <a:xfrm>
            <a:off x="703886" y="3159000"/>
            <a:ext cx="4850824" cy="264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8134" t="43799" r="28242" b="30095"/>
          <a:stretch>
            <a:fillRect/>
          </a:stretch>
        </p:blipFill>
        <p:spPr bwMode="auto">
          <a:xfrm>
            <a:off x="5746745" y="1196752"/>
            <a:ext cx="3073727" cy="33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118614" y="620961"/>
            <a:ext cx="8229600" cy="4175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id-ID" sz="2800" b="1" dirty="0" smtClean="0"/>
              <a:t>Jawaban:</a:t>
            </a:r>
            <a:endParaRPr lang="en-US" sz="2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7" t="14563" r="45850" b="46062"/>
          <a:stretch>
            <a:fillRect/>
          </a:stretch>
        </p:blipFill>
        <p:spPr bwMode="auto">
          <a:xfrm>
            <a:off x="377815" y="548680"/>
            <a:ext cx="4049723" cy="360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64" t="53938" r="45850" b="24340"/>
          <a:stretch>
            <a:fillRect/>
          </a:stretch>
        </p:blipFill>
        <p:spPr bwMode="auto">
          <a:xfrm>
            <a:off x="388202" y="4077072"/>
            <a:ext cx="410049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14" t="18993" r="45850" b="61812"/>
          <a:stretch>
            <a:fillRect/>
          </a:stretch>
        </p:blipFill>
        <p:spPr bwMode="auto">
          <a:xfrm>
            <a:off x="4644008" y="692696"/>
            <a:ext cx="43471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7" t="38188" r="45850" b="26375"/>
          <a:stretch>
            <a:fillRect/>
          </a:stretch>
        </p:blipFill>
        <p:spPr bwMode="auto">
          <a:xfrm>
            <a:off x="4644008" y="2564905"/>
            <a:ext cx="435054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>
          <a:xfrm>
            <a:off x="0" y="475928"/>
            <a:ext cx="8229600" cy="7064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 2</a:t>
            </a:r>
            <a:endParaRPr lang="en-US" sz="3200" dirty="0" smtClean="0"/>
          </a:p>
        </p:txBody>
      </p:sp>
      <p:sp>
        <p:nvSpPr>
          <p:cNvPr id="3076" name="Content Placeholder 2"/>
          <p:cNvSpPr>
            <a:spLocks noGrp="1"/>
          </p:cNvSpPr>
          <p:nvPr>
            <p:ph idx="4294967295"/>
          </p:nvPr>
        </p:nvSpPr>
        <p:spPr>
          <a:xfrm>
            <a:off x="539552" y="1196653"/>
            <a:ext cx="8229600" cy="45259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dirty="0" smtClean="0"/>
              <a:t>Nilai</a:t>
            </a:r>
            <a:r>
              <a:rPr lang="id-ID" dirty="0" smtClean="0"/>
              <a:t>                          </a:t>
            </a:r>
            <a:r>
              <a:rPr lang="en-US" dirty="0" smtClean="0"/>
              <a:t>adalah . . . .</a:t>
            </a:r>
            <a:endParaRPr lang="id-ID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id-ID" b="1" dirty="0" smtClean="0"/>
              <a:t>Jawaban:</a:t>
            </a:r>
          </a:p>
          <a:p>
            <a:pPr>
              <a:buFont typeface="Arial" pitchFamily="34" charset="0"/>
              <a:buNone/>
            </a:pPr>
            <a:endParaRPr lang="id-ID" dirty="0" smtClean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475656" y="1268760"/>
          <a:ext cx="2224327" cy="1008658"/>
        </p:xfrm>
        <a:graphic>
          <a:graphicData uri="http://schemas.openxmlformats.org/presentationml/2006/ole">
            <p:oleObj spid="_x0000_s3074" name="Equation" r:id="rId4" imgW="812520" imgH="368280" progId="">
              <p:embed/>
            </p:oleObj>
          </a:graphicData>
        </a:graphic>
      </p:graphicFrame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3" t="13716" r="48531" b="67516"/>
          <a:stretch>
            <a:fillRect/>
          </a:stretch>
        </p:blipFill>
        <p:spPr bwMode="auto">
          <a:xfrm>
            <a:off x="395536" y="2891980"/>
            <a:ext cx="6757674" cy="298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4294967295"/>
          </p:nvPr>
        </p:nvSpPr>
        <p:spPr>
          <a:xfrm>
            <a:off x="467544" y="83671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dirty="0" smtClean="0"/>
              <a:t>Oleh karena dengan cara substitusi langsung diperoleh bentuk tak tentu, maka nilai limit dicari dengan cara faktorisasi berikut.</a:t>
            </a:r>
            <a:endParaRPr 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6565" t="36591" r="58628" b="35875"/>
          <a:stretch>
            <a:fillRect/>
          </a:stretch>
        </p:blipFill>
        <p:spPr bwMode="auto">
          <a:xfrm>
            <a:off x="539552" y="2338635"/>
            <a:ext cx="3528392" cy="368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tint val="45000"/>
                <a:satMod val="400000"/>
              </a:schemeClr>
            </a:duotone>
          </a:blip>
          <a:srcRect l="27575" t="41978" r="61993" b="50240"/>
          <a:stretch>
            <a:fillRect/>
          </a:stretch>
        </p:blipFill>
        <p:spPr bwMode="auto">
          <a:xfrm>
            <a:off x="9972600" y="72008"/>
            <a:ext cx="22322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tint val="45000"/>
                <a:satMod val="400000"/>
              </a:schemeClr>
            </a:duotone>
          </a:blip>
          <a:srcRect l="27575" t="49615" r="55262" b="18060"/>
          <a:stretch>
            <a:fillRect/>
          </a:stretch>
        </p:blipFill>
        <p:spPr bwMode="auto">
          <a:xfrm>
            <a:off x="12132840" y="0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6565" t="64125" r="54267" b="9539"/>
          <a:stretch>
            <a:fillRect/>
          </a:stretch>
        </p:blipFill>
        <p:spPr bwMode="auto">
          <a:xfrm>
            <a:off x="4180824" y="2338636"/>
            <a:ext cx="45676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1332"/>
            <a:ext cx="8229600" cy="63341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 3</a:t>
            </a:r>
            <a:endParaRPr lang="en-US" sz="3200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67544" y="1168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Nilai</a:t>
            </a:r>
            <a:r>
              <a:rPr lang="id-ID" sz="2800" dirty="0" smtClean="0"/>
              <a:t>                       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id-ID" sz="2800" b="1" dirty="0" smtClean="0"/>
              <a:t>Jawaban: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 marL="0" indent="0">
              <a:buNone/>
            </a:pPr>
            <a:r>
              <a:rPr lang="id-ID" sz="2800" dirty="0"/>
              <a:t>D</a:t>
            </a:r>
            <a:r>
              <a:rPr lang="id-ID" sz="2800" dirty="0" smtClean="0"/>
              <a:t>iperoleh bentuk tak tentu, maka nilai limit dicari menggunakan sifat-sifat limit fungsi trigonometri .</a:t>
            </a:r>
            <a:endParaRPr lang="id-ID" sz="2800" b="1" dirty="0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259632" y="980728"/>
          <a:ext cx="1984285" cy="936774"/>
        </p:xfrm>
        <a:graphic>
          <a:graphicData uri="http://schemas.openxmlformats.org/presentationml/2006/ole">
            <p:oleObj spid="_x0000_s4098" name="Equation" r:id="rId3" imgW="672840" imgH="317160" progId="">
              <p:embed/>
            </p:oleObj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8301" t="34585" r="17525" b="55906"/>
          <a:stretch>
            <a:fillRect/>
          </a:stretch>
        </p:blipFill>
        <p:spPr bwMode="auto">
          <a:xfrm>
            <a:off x="611560" y="2637582"/>
            <a:ext cx="74888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tint val="45000"/>
                <a:satMod val="400000"/>
              </a:schemeClr>
            </a:duotone>
          </a:blip>
          <a:srcRect l="58301" t="47047" r="15134" b="12227"/>
          <a:stretch>
            <a:fillRect/>
          </a:stretch>
        </p:blipFill>
        <p:spPr bwMode="auto">
          <a:xfrm>
            <a:off x="1403648" y="908720"/>
            <a:ext cx="6089819" cy="52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8229600" cy="863600"/>
          </a:xfrm>
          <a:prstGeom prst="rect">
            <a:avLst/>
          </a:prstGeom>
          <a:noFill/>
        </p:spPr>
        <p:txBody>
          <a:bodyPr/>
          <a:lstStyle/>
          <a:p>
            <a:pPr indent="-540000" algn="l" eaLnBrk="1" hangingPunct="1"/>
            <a:r>
              <a:rPr lang="id-ID" sz="3600" b="1" dirty="0" smtClean="0"/>
              <a:t>   B. </a:t>
            </a:r>
            <a:r>
              <a:rPr lang="en-US" sz="3600" b="1" dirty="0" smtClean="0"/>
              <a:t>Limit di Ketakhinggaan</a:t>
            </a:r>
            <a:endParaRPr lang="id-ID" sz="3600" b="1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>
          <a:xfrm>
            <a:off x="457200" y="4332288"/>
            <a:ext cx="8686800" cy="21209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3600" b="1" dirty="0" smtClean="0">
                <a:hlinkClick r:id="rId2" action="ppaction://hlinksldjump"/>
              </a:rPr>
              <a:t>Limit Menuju </a:t>
            </a:r>
            <a:r>
              <a:rPr lang="id-ID" sz="3600" b="1" dirty="0" smtClean="0">
                <a:hlinkClick r:id="rId2" action="ppaction://hlinksldjump"/>
              </a:rPr>
              <a:t>di</a:t>
            </a:r>
            <a:r>
              <a:rPr lang="en-US" sz="3600" b="1" dirty="0" smtClean="0">
                <a:hlinkClick r:id="rId2" action="ppaction://hlinksldjump"/>
              </a:rPr>
              <a:t> </a:t>
            </a:r>
            <a:r>
              <a:rPr lang="id-ID" sz="3600" b="1" dirty="0" smtClean="0">
                <a:hlinkClick r:id="rId2" action="ppaction://hlinksldjump"/>
              </a:rPr>
              <a:t>Ketakh</a:t>
            </a:r>
            <a:r>
              <a:rPr lang="en-US" sz="3600" b="1" dirty="0" smtClean="0">
                <a:hlinkClick r:id="rId2" action="ppaction://hlinksldjump"/>
              </a:rPr>
              <a:t>ingga</a:t>
            </a:r>
            <a:r>
              <a:rPr lang="id-ID" sz="3600" b="1" dirty="0" smtClean="0">
                <a:hlinkClick r:id="rId2" action="ppaction://hlinksldjump"/>
              </a:rPr>
              <a:t>an</a:t>
            </a:r>
            <a:endParaRPr lang="id-ID" sz="3600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3600" b="1" dirty="0" smtClean="0">
                <a:hlinkClick r:id="rId3" action="ppaction://hlinksldjump"/>
              </a:rPr>
              <a:t>Sifat-Sifat Limit Menuju di </a:t>
            </a:r>
            <a:r>
              <a:rPr lang="id-ID" sz="3600" b="1" dirty="0" smtClean="0">
                <a:hlinkClick r:id="rId3" action="ppaction://hlinksldjump"/>
              </a:rPr>
              <a:t>Ketakh</a:t>
            </a:r>
            <a:r>
              <a:rPr lang="en-US" sz="3600" b="1" dirty="0" smtClean="0">
                <a:hlinkClick r:id="rId3" action="ppaction://hlinksldjump"/>
              </a:rPr>
              <a:t>ingga</a:t>
            </a:r>
            <a:r>
              <a:rPr lang="id-ID" sz="3600" b="1" dirty="0" smtClean="0">
                <a:hlinkClick r:id="rId3" action="ppaction://hlinksldjump"/>
              </a:rPr>
              <a:t>an</a:t>
            </a:r>
            <a:endParaRPr lang="id-ID" sz="3600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3600" b="1" dirty="0" smtClean="0">
                <a:hlinkClick r:id="rId4" action="ppaction://hlinksldjump"/>
              </a:rPr>
              <a:t>Menentukan </a:t>
            </a:r>
            <a:r>
              <a:rPr lang="id-ID" sz="3600" b="1" dirty="0" smtClean="0">
                <a:hlinkClick r:id="rId4" action="ppaction://hlinksldjump"/>
              </a:rPr>
              <a:t>Li</a:t>
            </a:r>
            <a:r>
              <a:rPr lang="en-US" sz="3600" b="1" dirty="0" smtClean="0">
                <a:hlinkClick r:id="rId4" action="ppaction://hlinksldjump"/>
              </a:rPr>
              <a:t>mit Fungsi di Ketakhinggaan</a:t>
            </a:r>
            <a:endParaRPr lang="id-ID" sz="3600" b="1" dirty="0" smtClean="0">
              <a:solidFill>
                <a:srgbClr val="00B050"/>
              </a:solidFill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5" cstate="print"/>
          <a:srcRect l="51660" t="36405" r="9323" b="33128"/>
          <a:stretch>
            <a:fillRect/>
          </a:stretch>
        </p:blipFill>
        <p:spPr bwMode="auto">
          <a:xfrm>
            <a:off x="827584" y="1340768"/>
            <a:ext cx="639670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 idx="4294967295"/>
          </p:nvPr>
        </p:nvSpPr>
        <p:spPr>
          <a:xfrm>
            <a:off x="14808" y="692696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540000" indent="-540000" algn="l" eaLnBrk="1" hangingPunct="1">
              <a:buFont typeface="Calibri" pitchFamily="34" charset="0"/>
              <a:buAutoNum type="arabicPeriod"/>
            </a:pPr>
            <a:r>
              <a:rPr lang="en-US" sz="3200" b="1" dirty="0" smtClean="0"/>
              <a:t>Limit Menuju </a:t>
            </a:r>
            <a:r>
              <a:rPr lang="id-ID" sz="3200" b="1" dirty="0" smtClean="0"/>
              <a:t>di Ketakhinggaan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4294967295"/>
          </p:nvPr>
        </p:nvSpPr>
        <p:spPr>
          <a:xfrm>
            <a:off x="467544" y="1600200"/>
            <a:ext cx="8229600" cy="39163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Misalkan f adalah suatu fungsi yang terdefinisi pada setiap nilai pada selang (c, ∞) atau (–∞, c).</a:t>
            </a:r>
          </a:p>
          <a:p>
            <a:pPr algn="just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id-ID" sz="2800" dirty="0" smtClean="0"/>
              <a:t>                    </a:t>
            </a:r>
            <a:r>
              <a:rPr lang="en-US" sz="2800" dirty="0" smtClean="0"/>
              <a:t>artinya jika untuk nilai x yang membesar tanpa batas maka berlaku f(x) dekat dengan L.</a:t>
            </a:r>
          </a:p>
          <a:p>
            <a:pPr algn="just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id-ID" sz="2800" dirty="0" smtClean="0"/>
              <a:t>                    </a:t>
            </a:r>
            <a:r>
              <a:rPr lang="en-US" sz="2800" dirty="0" smtClean="0"/>
              <a:t>artinya jika untuk nilai x yang mengecil tanpa batas maka berlaku f(x) dekat dengan L.</a:t>
            </a:r>
            <a:endParaRPr lang="id-ID" sz="2800" b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539750" y="2696319"/>
          <a:ext cx="1751013" cy="647700"/>
        </p:xfrm>
        <a:graphic>
          <a:graphicData uri="http://schemas.openxmlformats.org/presentationml/2006/ole">
            <p:oleObj spid="_x0000_s5122" name="Equation" r:id="rId3" imgW="583920" imgH="215640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95288" y="4075857"/>
          <a:ext cx="1865312" cy="649287"/>
        </p:xfrm>
        <a:graphic>
          <a:graphicData uri="http://schemas.openxmlformats.org/presentationml/2006/ole">
            <p:oleObj spid="_x0000_s5123" name="Equation" r:id="rId4" imgW="622080" imgH="215640" progId="">
              <p:embed/>
            </p:oleObj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0" y="701824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514350" indent="-514350" algn="l">
              <a:buFont typeface="Calibri" pitchFamily="34" charset="0"/>
              <a:buAutoNum type="arabicPeriod" startAt="2"/>
            </a:pPr>
            <a:r>
              <a:rPr lang="en-US" sz="3200" b="1" dirty="0" smtClean="0"/>
              <a:t>Sifat-Sifat Limit Menuju di </a:t>
            </a:r>
            <a:r>
              <a:rPr lang="id-ID" sz="3200" b="1" dirty="0" smtClean="0"/>
              <a:t>Ketakhinggaan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37344" r="30076" b="45570"/>
          <a:stretch>
            <a:fillRect/>
          </a:stretch>
        </p:blipFill>
        <p:spPr bwMode="auto">
          <a:xfrm>
            <a:off x="467544" y="1628800"/>
            <a:ext cx="82329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323528" y="476672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40000" lvl="2" indent="-540000" algn="l">
              <a:buFont typeface="+mj-lt"/>
              <a:buAutoNum type="arabicPeriod" startAt="3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Menentukan Nilai Limit Fungsi </a:t>
            </a:r>
            <a:r>
              <a:rPr lang="en-US" sz="3200" b="1" dirty="0" smtClean="0"/>
              <a:t>di </a:t>
            </a:r>
            <a:r>
              <a:rPr lang="id-ID" sz="3200" b="1" dirty="0" smtClean="0"/>
              <a:t>Ketakhinggaan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2004889" y="2575842"/>
            <a:ext cx="6923087" cy="33734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Tentukan variabel berpangkat tertinggi pada fungsi polinomial tersebut.</a:t>
            </a:r>
            <a:endParaRPr lang="id-ID" sz="2800" dirty="0" smtClean="0">
              <a:solidFill>
                <a:srgbClr val="002060"/>
              </a:solidFill>
            </a:endParaRPr>
          </a:p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Faktorkan fungsi polinomial dengan </a:t>
            </a:r>
            <a:r>
              <a:rPr lang="id-ID" sz="2800" dirty="0" smtClean="0">
                <a:solidFill>
                  <a:srgbClr val="002060"/>
                </a:solidFill>
              </a:rPr>
              <a:t>m</a:t>
            </a:r>
            <a:r>
              <a:rPr lang="en-US" sz="2800" dirty="0" smtClean="0">
                <a:solidFill>
                  <a:srgbClr val="002060"/>
                </a:solidFill>
              </a:rPr>
              <a:t>engeluarkan variabel berpangkat tertinggi.</a:t>
            </a:r>
            <a:endParaRPr lang="id-ID" sz="2800" dirty="0" smtClean="0">
              <a:solidFill>
                <a:srgbClr val="002060"/>
              </a:solidFill>
            </a:endParaRPr>
          </a:p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Gunakan sifat-sifat limit </a:t>
            </a:r>
            <a:r>
              <a:rPr lang="id-ID" sz="2800" dirty="0" smtClean="0">
                <a:solidFill>
                  <a:srgbClr val="002060"/>
                </a:solidFill>
              </a:rPr>
              <a:t>menuju </a:t>
            </a:r>
            <a:r>
              <a:rPr lang="en-US" sz="2800" dirty="0" smtClean="0">
                <a:solidFill>
                  <a:srgbClr val="002060"/>
                </a:solidFill>
              </a:rPr>
              <a:t>di </a:t>
            </a:r>
            <a:r>
              <a:rPr lang="id-ID" sz="2800" dirty="0" smtClean="0">
                <a:solidFill>
                  <a:srgbClr val="002060"/>
                </a:solidFill>
              </a:rPr>
              <a:t>ke</a:t>
            </a:r>
            <a:r>
              <a:rPr lang="en-US" sz="2800" dirty="0" smtClean="0">
                <a:solidFill>
                  <a:srgbClr val="002060"/>
                </a:solidFill>
              </a:rPr>
              <a:t>takhingga</a:t>
            </a:r>
            <a:r>
              <a:rPr lang="id-ID" sz="2800" dirty="0" smtClean="0">
                <a:solidFill>
                  <a:srgbClr val="002060"/>
                </a:solidFill>
              </a:rPr>
              <a:t>an</a:t>
            </a:r>
            <a:r>
              <a:rPr lang="en-US" sz="2800" dirty="0" smtClean="0">
                <a:solidFill>
                  <a:srgbClr val="002060"/>
                </a:solidFill>
              </a:rPr>
              <a:t> untuk menentukan nilai limit fungsi polinomial tersebut.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592" y="161159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lphaLcPeriod"/>
            </a:pPr>
            <a:r>
              <a:rPr lang="id-ID" sz="2800" b="1" dirty="0" smtClean="0"/>
              <a:t>Menentukan </a:t>
            </a:r>
            <a:r>
              <a:rPr lang="en-US" sz="2800" b="1" dirty="0" smtClean="0"/>
              <a:t>limit fungsi polinomial di </a:t>
            </a:r>
            <a:r>
              <a:rPr lang="id-ID" sz="2800" b="1" dirty="0" smtClean="0"/>
              <a:t>ketakhinggaan</a:t>
            </a:r>
            <a:endParaRPr lang="en-US" sz="28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 idx="4294967295"/>
          </p:nvPr>
        </p:nvSpPr>
        <p:spPr>
          <a:xfrm>
            <a:off x="0" y="468937"/>
            <a:ext cx="8229600" cy="7064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d-ID" sz="3200" b="1" dirty="0" smtClean="0"/>
              <a:t>Contoh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539552" y="1118224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Nilai</a:t>
            </a:r>
            <a:r>
              <a:rPr lang="id-ID" sz="2800" dirty="0" smtClean="0"/>
              <a:t>                              </a:t>
            </a:r>
            <a:r>
              <a:rPr lang="en-US" sz="2800" dirty="0" smtClean="0"/>
              <a:t>adalah . . . .</a:t>
            </a:r>
            <a:endParaRPr lang="id-ID" sz="2800" dirty="0"/>
          </a:p>
          <a:p>
            <a:pPr>
              <a:buNone/>
            </a:pPr>
            <a:r>
              <a:rPr lang="id-ID" sz="2800" b="1" dirty="0" smtClean="0"/>
              <a:t>Jawaban:</a:t>
            </a:r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id-ID" sz="2800" b="1" dirty="0" smtClean="0"/>
          </a:p>
          <a:p>
            <a:pPr>
              <a:lnSpc>
                <a:spcPct val="150000"/>
              </a:lnSpc>
              <a:buNone/>
            </a:pPr>
            <a:r>
              <a:rPr lang="id-ID" sz="2800" dirty="0" smtClean="0"/>
              <a:t>Jadi, n</a:t>
            </a:r>
            <a:r>
              <a:rPr lang="en-US" sz="2800" dirty="0" smtClean="0"/>
              <a:t>ilai</a:t>
            </a:r>
            <a:r>
              <a:rPr lang="id-ID" sz="2800" dirty="0" smtClean="0"/>
              <a:t>                               </a:t>
            </a:r>
            <a:r>
              <a:rPr lang="en-US" sz="2800" dirty="0" smtClean="0"/>
              <a:t>adalah</a:t>
            </a:r>
            <a:r>
              <a:rPr lang="id-ID" sz="2800" dirty="0" smtClean="0"/>
              <a:t> </a:t>
            </a:r>
            <a:r>
              <a:rPr lang="id-ID" sz="2800" dirty="0" smtClean="0">
                <a:sym typeface="Symbol"/>
              </a:rPr>
              <a:t></a:t>
            </a:r>
            <a:r>
              <a:rPr lang="id-ID" sz="2800" dirty="0" smtClean="0"/>
              <a:t>.</a:t>
            </a:r>
            <a:r>
              <a:rPr lang="en-US" sz="2800" dirty="0" smtClean="0"/>
              <a:t> 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endParaRPr lang="en-US" sz="2800" b="1" dirty="0" smtClean="0"/>
          </a:p>
        </p:txBody>
      </p:sp>
      <p:graphicFrame>
        <p:nvGraphicFramePr>
          <p:cNvPr id="6146" name="Object 9"/>
          <p:cNvGraphicFramePr>
            <a:graphicFrameLocks noChangeAspect="1"/>
          </p:cNvGraphicFramePr>
          <p:nvPr/>
        </p:nvGraphicFramePr>
        <p:xfrm>
          <a:off x="1239937" y="1132670"/>
          <a:ext cx="2323951" cy="655063"/>
        </p:xfrm>
        <a:graphic>
          <a:graphicData uri="http://schemas.openxmlformats.org/presentationml/2006/ole">
            <p:oleObj spid="_x0000_s6146" name="Equation" r:id="rId4" imgW="812520" imgH="228600" progId="">
              <p:embed/>
            </p:oleObj>
          </a:graphicData>
        </a:graphic>
      </p:graphicFrame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31737" t="36711" r="33397" b="33389"/>
          <a:stretch>
            <a:fillRect/>
          </a:stretch>
        </p:blipFill>
        <p:spPr bwMode="auto">
          <a:xfrm>
            <a:off x="539552" y="2125866"/>
            <a:ext cx="6720744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1979712" y="5366225"/>
          <a:ext cx="2323951" cy="655063"/>
        </p:xfrm>
        <a:graphic>
          <a:graphicData uri="http://schemas.openxmlformats.org/presentationml/2006/ole">
            <p:oleObj spid="_x0000_s6147" name="Equation" r:id="rId6" imgW="812520" imgH="228600" progId="">
              <p:embed/>
            </p:oleObj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7383"/>
            <a:ext cx="9144000" cy="11521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Folded Corner 1"/>
          <p:cNvSpPr/>
          <p:nvPr/>
        </p:nvSpPr>
        <p:spPr>
          <a:xfrm>
            <a:off x="1187450" y="1700808"/>
            <a:ext cx="7128966" cy="4392488"/>
          </a:xfrm>
          <a:prstGeom prst="foldedCorner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258888" y="1772816"/>
            <a:ext cx="6626225" cy="439248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pembelajaran ini dibuat sebagai alternatif guna membantu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  <a:sym typeface="+mn-ea"/>
              </a:rPr>
              <a:t>Bapak/Ibu Guru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melaksanakan pembelajaran.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Materi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mengacu pada Kompetensi Inti (KI) dan Kompetensi Dasar (KD) Kurikulum 2013.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Dengan berbagai alasan, materi dalam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disajikan secara ringkas, hanya memuat poin-poin besar saja.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Dalam penggunaannya nanti,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  <a:sym typeface="+mn-ea"/>
              </a:rPr>
              <a:t>Bapak/Ibu Guru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dapat mengembangkannya sesuai kebutuhan.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Harapan kami, dengan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Bapak/Ibu Guru dapat mengembangkan pembelajaran secara kreatif dan interaktif.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395536" y="0"/>
            <a:ext cx="8352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</a:rPr>
              <a:t>Disklaimer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0" name="Right Arrow 9">
            <a:hlinkClick r:id="" action="ppaction://hlinkshowjump?jump=previousslide"/>
          </p:cNvPr>
          <p:cNvSpPr/>
          <p:nvPr/>
        </p:nvSpPr>
        <p:spPr>
          <a:xfrm rot="10800000">
            <a:off x="539552" y="6381750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388424" y="638175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187624" y="1557463"/>
            <a:ext cx="7210425" cy="36718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Tentukan variabel berpangkat tertinggi pada penyebut fungsi rasional tersebut.</a:t>
            </a:r>
          </a:p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Bagilah pembilang dan penyebut pada fungsi rasional dengan variabel berpangkat tertinggi</a:t>
            </a:r>
            <a:r>
              <a:rPr lang="id-ID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tersebut.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Gunakan sifat-sifat limit </a:t>
            </a:r>
            <a:r>
              <a:rPr lang="id-ID" sz="2800" dirty="0" smtClean="0">
                <a:solidFill>
                  <a:schemeClr val="tx2"/>
                </a:solidFill>
              </a:rPr>
              <a:t>menuji </a:t>
            </a:r>
            <a:r>
              <a:rPr lang="en-US" sz="2800" dirty="0" smtClean="0">
                <a:solidFill>
                  <a:schemeClr val="tx2"/>
                </a:solidFill>
              </a:rPr>
              <a:t>di </a:t>
            </a:r>
            <a:r>
              <a:rPr lang="id-ID" sz="2800" dirty="0" smtClean="0">
                <a:solidFill>
                  <a:schemeClr val="tx2"/>
                </a:solidFill>
              </a:rPr>
              <a:t>ke</a:t>
            </a:r>
            <a:r>
              <a:rPr lang="en-US" sz="2800" dirty="0" smtClean="0">
                <a:solidFill>
                  <a:schemeClr val="tx2"/>
                </a:solidFill>
              </a:rPr>
              <a:t>takhingga</a:t>
            </a:r>
            <a:r>
              <a:rPr lang="id-ID" sz="2800" dirty="0" smtClean="0">
                <a:solidFill>
                  <a:schemeClr val="tx2"/>
                </a:solidFill>
              </a:rPr>
              <a:t>an</a:t>
            </a:r>
            <a:r>
              <a:rPr lang="en-US" sz="2800" dirty="0" smtClean="0">
                <a:solidFill>
                  <a:schemeClr val="tx2"/>
                </a:solidFill>
              </a:rPr>
              <a:t> untuk menentukan nilai limit fungsi rasional tersebut.</a:t>
            </a:r>
            <a:endParaRPr lang="id-ID" sz="2800" b="1" dirty="0" smtClean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620688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spcBef>
                <a:spcPts val="0"/>
              </a:spcBef>
              <a:buFont typeface="+mj-lt"/>
              <a:buAutoNum type="alphaLcPeriod" startAt="2"/>
            </a:pPr>
            <a:r>
              <a:rPr lang="en-US" sz="2800" b="1" dirty="0" smtClean="0">
                <a:latin typeface="+mn-lt"/>
              </a:rPr>
              <a:t>Menentukan limit fungsi rasional di </a:t>
            </a:r>
            <a:r>
              <a:rPr lang="id-ID" sz="2800" b="1" dirty="0" smtClean="0">
                <a:latin typeface="+mn-lt"/>
              </a:rPr>
              <a:t>ketakhinggaan</a:t>
            </a:r>
            <a:endParaRPr lang="en-US" sz="2800" dirty="0">
              <a:latin typeface="+mn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>
          <a:xfrm>
            <a:off x="0" y="476845"/>
            <a:ext cx="8229600" cy="70643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4294967295"/>
          </p:nvPr>
        </p:nvSpPr>
        <p:spPr>
          <a:xfrm>
            <a:off x="395536" y="1340445"/>
            <a:ext cx="8229600" cy="49688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Nilai</a:t>
            </a:r>
            <a:r>
              <a:rPr lang="id-ID" sz="2800" dirty="0" smtClean="0"/>
              <a:t>                          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id-ID" sz="2800" b="1" dirty="0" smtClean="0"/>
              <a:t>Jawaban: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id-ID" sz="2800" b="1" dirty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id-ID" sz="2800" b="1" dirty="0" smtClean="0"/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US" sz="2800" b="1" dirty="0" smtClean="0"/>
          </a:p>
        </p:txBody>
      </p:sp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1331640" y="1197099"/>
          <a:ext cx="1878281" cy="888816"/>
        </p:xfrm>
        <a:graphic>
          <a:graphicData uri="http://schemas.openxmlformats.org/presentationml/2006/ole">
            <p:oleObj spid="_x0000_s7170" name="Equation" r:id="rId3" imgW="672840" imgH="317160" progId="">
              <p:embed/>
            </p:oleObj>
          </a:graphicData>
        </a:graphic>
      </p:graphicFrame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1737" t="24854" r="21775" b="27852"/>
          <a:stretch>
            <a:fillRect/>
          </a:stretch>
        </p:blipFill>
        <p:spPr bwMode="auto">
          <a:xfrm>
            <a:off x="467543" y="2493243"/>
            <a:ext cx="629469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1043608" y="1700783"/>
            <a:ext cx="7065962" cy="259238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 typeface="+mj-lt"/>
              <a:buAutoNum type="arabicParenR"/>
              <a:defRPr/>
            </a:pPr>
            <a:r>
              <a:rPr lang="id-ID" sz="2800" dirty="0" smtClean="0">
                <a:solidFill>
                  <a:srgbClr val="7030A0"/>
                </a:solidFill>
              </a:rPr>
              <a:t>Kalikan fungsi dengan bentuk sekawannya sehingga diperoleh fungsi rasional.</a:t>
            </a:r>
          </a:p>
          <a:p>
            <a:pPr marL="514350" indent="-514350" algn="just">
              <a:buFont typeface="+mj-lt"/>
              <a:buAutoNum type="arabicParenR"/>
              <a:defRPr/>
            </a:pPr>
            <a:r>
              <a:rPr lang="en-US" sz="2800" dirty="0" smtClean="0">
                <a:solidFill>
                  <a:srgbClr val="7030A0"/>
                </a:solidFill>
              </a:rPr>
              <a:t>Tentukan </a:t>
            </a:r>
            <a:r>
              <a:rPr lang="id-ID" sz="2800" dirty="0" smtClean="0">
                <a:solidFill>
                  <a:srgbClr val="7030A0"/>
                </a:solidFill>
              </a:rPr>
              <a:t>nilai limitnya seperti langkah-langkah menentukan nilai limit </a:t>
            </a:r>
            <a:r>
              <a:rPr lang="en-US" sz="2800" dirty="0" smtClean="0">
                <a:solidFill>
                  <a:srgbClr val="7030A0"/>
                </a:solidFill>
              </a:rPr>
              <a:t>fungsi rasional.</a:t>
            </a:r>
            <a:r>
              <a:rPr lang="id-ID" sz="2800" dirty="0" smtClean="0">
                <a:solidFill>
                  <a:srgbClr val="7030A0"/>
                </a:solidFill>
              </a:rPr>
              <a:t>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620688"/>
            <a:ext cx="81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3"/>
            </a:pPr>
            <a:r>
              <a:rPr lang="en-US" sz="2800" b="1" dirty="0" smtClean="0"/>
              <a:t>Menentukan limit fungsi irasional</a:t>
            </a:r>
            <a:r>
              <a:rPr lang="id-ID" sz="2800" b="1" dirty="0" smtClean="0"/>
              <a:t> </a:t>
            </a:r>
            <a:r>
              <a:rPr lang="en-US" sz="2800" b="1" dirty="0" smtClean="0"/>
              <a:t>di tak hingga</a:t>
            </a:r>
            <a:endParaRPr lang="en-US" sz="2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>
          <a:xfrm>
            <a:off x="0" y="500856"/>
            <a:ext cx="8229600" cy="5619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539552" y="1207293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2800" dirty="0" smtClean="0"/>
              <a:t>Nilai</a:t>
            </a:r>
            <a:r>
              <a:rPr lang="id-ID" sz="2800" dirty="0" smtClean="0"/>
              <a:t>                                                    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r>
              <a:rPr lang="id-ID" sz="2800" b="1" dirty="0" smtClean="0"/>
              <a:t>Jawaban:</a:t>
            </a:r>
          </a:p>
        </p:txBody>
      </p:sp>
      <p:graphicFrame>
        <p:nvGraphicFramePr>
          <p:cNvPr id="8194" name="Object 9"/>
          <p:cNvGraphicFramePr>
            <a:graphicFrameLocks noChangeAspect="1"/>
          </p:cNvGraphicFramePr>
          <p:nvPr/>
        </p:nvGraphicFramePr>
        <p:xfrm>
          <a:off x="1331640" y="1134938"/>
          <a:ext cx="4064000" cy="747712"/>
        </p:xfrm>
        <a:graphic>
          <a:graphicData uri="http://schemas.openxmlformats.org/presentationml/2006/ole">
            <p:oleObj spid="_x0000_s8194" name="Equation" r:id="rId3" imgW="1384200" imgH="253800" progId="">
              <p:embed/>
            </p:oleObj>
          </a:graphicData>
        </a:graphic>
      </p:graphicFrame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25046" r="15134" b="42709"/>
          <a:stretch>
            <a:fillRect/>
          </a:stretch>
        </p:blipFill>
        <p:spPr bwMode="auto">
          <a:xfrm>
            <a:off x="251520" y="2287066"/>
            <a:ext cx="4896544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55956" r="22788" b="12515"/>
          <a:stretch>
            <a:fillRect/>
          </a:stretch>
        </p:blipFill>
        <p:spPr bwMode="auto">
          <a:xfrm>
            <a:off x="5292080" y="2287066"/>
            <a:ext cx="35283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5076056" y="2359074"/>
            <a:ext cx="0" cy="3168352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2" name="Right Arrow 2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ight Arrow 2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11"/>
          <p:cNvSpPr>
            <a:spLocks noGrp="1"/>
          </p:cNvSpPr>
          <p:nvPr>
            <p:ph idx="4294967295"/>
          </p:nvPr>
        </p:nvSpPr>
        <p:spPr>
          <a:xfrm>
            <a:off x="1115616" y="1268413"/>
            <a:ext cx="7427912" cy="4281487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>
                <a:solidFill>
                  <a:srgbClr val="7030A0"/>
                </a:solidFill>
              </a:rPr>
              <a:t>N</a:t>
            </a:r>
            <a:r>
              <a:rPr lang="en-US" sz="2800" dirty="0" smtClean="0">
                <a:solidFill>
                  <a:srgbClr val="7030A0"/>
                </a:solidFill>
              </a:rPr>
              <a:t>ilai limit fungsi </a:t>
            </a:r>
            <a:r>
              <a:rPr lang="id-ID" sz="2800" dirty="0" smtClean="0">
                <a:solidFill>
                  <a:srgbClr val="7030A0"/>
                </a:solidFill>
              </a:rPr>
              <a:t>trigonometri di tak hingga dapat ditentukan dengan menggunakan sifat-sifat limit fungsi trigonometri.</a:t>
            </a:r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692696"/>
            <a:ext cx="7563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lphaLcPeriod" startAt="4"/>
            </a:pPr>
            <a:r>
              <a:rPr lang="en-US" sz="2800" b="1" dirty="0" smtClean="0"/>
              <a:t>Limit Fungsi Trigonometri di Tak Hingga</a:t>
            </a:r>
            <a:endParaRPr lang="en-US" sz="2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0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63341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40000" indent="-540000">
              <a:defRPr/>
            </a:pPr>
            <a:r>
              <a:rPr lang="id-ID" sz="3200" b="1" dirty="0" smtClean="0"/>
              <a:t>Contoh</a:t>
            </a:r>
            <a:endParaRPr lang="en-US" sz="3200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467544" y="11684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800" dirty="0" smtClean="0"/>
              <a:t>Nilai</a:t>
            </a:r>
            <a:r>
              <a:rPr lang="id-ID" sz="2800" dirty="0" smtClean="0"/>
              <a:t>                  </a:t>
            </a:r>
            <a:r>
              <a:rPr lang="en-US" sz="2800" dirty="0" smtClean="0"/>
              <a:t>adalah . . . .</a:t>
            </a:r>
            <a:r>
              <a:rPr lang="id-ID" sz="2800" dirty="0" smtClean="0"/>
              <a:t/>
            </a:r>
            <a:br>
              <a:rPr lang="id-ID" sz="2800" dirty="0" smtClean="0"/>
            </a:br>
            <a:endParaRPr lang="id-ID" sz="2800" b="1" dirty="0" smtClean="0"/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r>
              <a:rPr lang="id-ID" sz="2800" b="1" dirty="0" smtClean="0"/>
              <a:t>Jawaban:</a:t>
            </a:r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endParaRPr lang="id-ID" sz="2800" b="1" dirty="0"/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endParaRPr lang="id-ID" sz="2800" b="1" dirty="0" smtClean="0"/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endParaRPr lang="id-ID" sz="2800" b="1" dirty="0"/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endParaRPr lang="id-ID" sz="2800" b="1" dirty="0" smtClean="0"/>
          </a:p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endParaRPr lang="id-ID" sz="2800" b="1" dirty="0"/>
          </a:p>
          <a:p>
            <a:pPr marL="0" indent="0" algn="just">
              <a:spcBef>
                <a:spcPct val="0"/>
              </a:spcBef>
              <a:buNone/>
            </a:pPr>
            <a:r>
              <a:rPr lang="id-ID" sz="2800" dirty="0"/>
              <a:t>D</a:t>
            </a:r>
            <a:r>
              <a:rPr lang="id-ID" sz="2800" dirty="0" smtClean="0"/>
              <a:t>iperoleh bentuk tak tentu, maka nilai limit dicari menggunakan sifat-sifat limit fungsi trigonometri.</a:t>
            </a:r>
            <a:endParaRPr lang="en-US" sz="2800" b="1" dirty="0" smtClean="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397523" y="764704"/>
          <a:ext cx="1086245" cy="1289751"/>
        </p:xfrm>
        <a:graphic>
          <a:graphicData uri="http://schemas.openxmlformats.org/presentationml/2006/ole">
            <p:oleObj spid="_x0000_s9218" name="Equation" r:id="rId3" imgW="444240" imgH="533160" progId="">
              <p:embed/>
            </p:oleObj>
          </a:graphicData>
        </a:graphic>
      </p:graphicFrame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8301" t="41141" r="15964" b="47987"/>
          <a:stretch>
            <a:fillRect/>
          </a:stretch>
        </p:blipFill>
        <p:spPr bwMode="auto">
          <a:xfrm>
            <a:off x="539551" y="2564904"/>
            <a:ext cx="7704857" cy="183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28667" r="45849" b="22455"/>
          <a:stretch>
            <a:fillRect/>
          </a:stretch>
        </p:blipFill>
        <p:spPr bwMode="auto">
          <a:xfrm>
            <a:off x="2051720" y="836712"/>
            <a:ext cx="4896544" cy="50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1"/>
          <p:cNvSpPr>
            <a:spLocks noGrp="1"/>
          </p:cNvSpPr>
          <p:nvPr>
            <p:ph type="title"/>
          </p:nvPr>
        </p:nvSpPr>
        <p:spPr>
          <a:xfrm>
            <a:off x="2051720" y="701824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Turunan Fungsi Trigonometri</a:t>
            </a:r>
            <a:endParaRPr lang="en-US" sz="400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II</a:t>
            </a:r>
            <a:endParaRPr lang="id-ID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 l="30907" t="13086" r="14303" b="13087"/>
          <a:stretch>
            <a:fillRect/>
          </a:stretch>
        </p:blipFill>
        <p:spPr bwMode="auto">
          <a:xfrm>
            <a:off x="4067944" y="2276872"/>
            <a:ext cx="4501008" cy="340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779912" y="6309320"/>
            <a:ext cx="1566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rgbClr val="92D050"/>
                </a:solidFill>
                <a:hlinkClick r:id="rId3" action="ppaction://hlinksldjump"/>
              </a:rPr>
              <a:t>Kembali ke daftar isi</a:t>
            </a:r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2348880"/>
            <a:ext cx="3466728" cy="3628999"/>
          </a:xfrm>
          <a:prstGeom prst="rect">
            <a:avLst/>
          </a:prstGeom>
        </p:spPr>
        <p:txBody>
          <a:bodyPr/>
          <a:lstStyle/>
          <a:p>
            <a:pPr marL="540000" marR="0" lvl="0" indent="-54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Konsep Turunan Fungsi Trigonometri</a:t>
            </a:r>
            <a:endParaRPr kumimoji="0" lang="id-ID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0" indent="-54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Penggunaan Turunan Fungsi Trigonometri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457200" indent="-457200"/>
            <a:r>
              <a:rPr lang="id-ID" sz="3600" b="1" dirty="0" smtClean="0"/>
              <a:t>A. </a:t>
            </a:r>
            <a:r>
              <a:rPr lang="en-US" sz="3600" b="1" dirty="0" smtClean="0"/>
              <a:t>Konsep Turunan Fungsi Trigonometri</a:t>
            </a:r>
            <a:endParaRPr lang="id-ID" sz="3600" b="1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4294967295"/>
          </p:nvPr>
        </p:nvSpPr>
        <p:spPr>
          <a:xfrm>
            <a:off x="816669" y="1600200"/>
            <a:ext cx="4043363" cy="312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0000" indent="-54000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B050"/>
                </a:solidFill>
                <a:hlinkClick r:id="rId2" action="ppaction://hlinksldjump"/>
              </a:rPr>
              <a:t>Turunan Fungsi</a:t>
            </a:r>
            <a:r>
              <a:rPr lang="id-ID" b="1" dirty="0" smtClean="0">
                <a:solidFill>
                  <a:srgbClr val="00B050"/>
                </a:solidFill>
                <a:hlinkClick r:id="rId2" action="ppaction://hlinksldjump"/>
              </a:rPr>
              <a:t> Trigonometri</a:t>
            </a:r>
            <a:endParaRPr lang="id-ID" b="1" dirty="0" smtClean="0">
              <a:solidFill>
                <a:srgbClr val="00B050"/>
              </a:solidFill>
            </a:endParaRPr>
          </a:p>
          <a:p>
            <a:pPr marL="540000" indent="-54000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B050"/>
                </a:solidFill>
                <a:hlinkClick r:id="rId3" action="ppaction://hlinksldjump"/>
              </a:rPr>
              <a:t>Sifat-Sifat Turunan Fungsi</a:t>
            </a:r>
            <a:endParaRPr lang="id-ID" b="1" dirty="0" smtClean="0">
              <a:solidFill>
                <a:srgbClr val="00B050"/>
              </a:solidFill>
            </a:endParaRPr>
          </a:p>
          <a:p>
            <a:pPr marL="540000" indent="-54000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B050"/>
                </a:solidFill>
                <a:hlinkClick r:id="rId4" action="ppaction://hlinksldjump"/>
              </a:rPr>
              <a:t>Aturan Rantai</a:t>
            </a:r>
            <a:endParaRPr lang="id-ID" b="1" dirty="0" smtClean="0">
              <a:solidFill>
                <a:srgbClr val="00B050"/>
              </a:solidFill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5" cstate="print"/>
          <a:srcRect l="67433" t="29328" r="7662" b="36711"/>
          <a:stretch>
            <a:fillRect/>
          </a:stretch>
        </p:blipFill>
        <p:spPr bwMode="auto">
          <a:xfrm>
            <a:off x="4788023" y="1628800"/>
            <a:ext cx="375693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251520" y="620688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540000" indent="-540000" algn="l"/>
            <a:r>
              <a:rPr lang="id-ID" sz="3200" b="1" dirty="0" smtClean="0"/>
              <a:t>1. </a:t>
            </a:r>
            <a:r>
              <a:rPr lang="en-US" sz="3200" b="1" dirty="0" smtClean="0"/>
              <a:t>Turunan Fungsi</a:t>
            </a:r>
            <a:r>
              <a:rPr lang="id-ID" sz="3200" b="1" dirty="0" smtClean="0"/>
              <a:t> Trigonometri</a:t>
            </a:r>
          </a:p>
        </p:txBody>
      </p:sp>
      <p:sp>
        <p:nvSpPr>
          <p:cNvPr id="49155" name="Content Placeholder 9"/>
          <p:cNvSpPr>
            <a:spLocks noGrp="1"/>
          </p:cNvSpPr>
          <p:nvPr>
            <p:ph idx="4294967295"/>
          </p:nvPr>
        </p:nvSpPr>
        <p:spPr>
          <a:xfrm>
            <a:off x="611560" y="1268413"/>
            <a:ext cx="7643812" cy="4248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lphaLcPeriod"/>
            </a:pPr>
            <a:r>
              <a:rPr lang="en-US" sz="2800" dirty="0" smtClean="0">
                <a:solidFill>
                  <a:schemeClr val="tx2"/>
                </a:solidFill>
              </a:rPr>
              <a:t>Turunan y = sin x adalah y′ = cos x.</a:t>
            </a:r>
          </a:p>
          <a:p>
            <a:pPr marL="514350" indent="-514350">
              <a:buFont typeface="Calibri" pitchFamily="34" charset="0"/>
              <a:buAutoNum type="alphaLcPeriod" startAt="2"/>
            </a:pPr>
            <a:r>
              <a:rPr lang="en-US" sz="2800" dirty="0" smtClean="0">
                <a:solidFill>
                  <a:schemeClr val="tx2"/>
                </a:solidFill>
              </a:rPr>
              <a:t>Turunan y = cos x adalah y′ = –sin x.</a:t>
            </a:r>
          </a:p>
          <a:p>
            <a:pPr marL="514350" indent="-514350">
              <a:buFont typeface="Calibri" pitchFamily="34" charset="0"/>
              <a:buAutoNum type="alphaLcPeriod" startAt="3"/>
            </a:pPr>
            <a:r>
              <a:rPr lang="en-US" sz="2800" dirty="0" smtClean="0">
                <a:solidFill>
                  <a:schemeClr val="tx2"/>
                </a:solidFill>
              </a:rPr>
              <a:t>Turunan y = sin ax adalah y′ = a cos ax.</a:t>
            </a:r>
          </a:p>
          <a:p>
            <a:pPr marL="514350" indent="-514350">
              <a:buFont typeface="Calibri" pitchFamily="34" charset="0"/>
              <a:buAutoNum type="alphaLcPeriod" startAt="4"/>
            </a:pPr>
            <a:r>
              <a:rPr lang="en-US" sz="2800" dirty="0" smtClean="0">
                <a:solidFill>
                  <a:schemeClr val="tx2"/>
                </a:solidFill>
              </a:rPr>
              <a:t> Turunan y = cos ax adalah y′ = –a sin ax.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>
              <a:buFont typeface="Calibri" pitchFamily="34" charset="0"/>
              <a:buAutoNum type="alphaLcPeriod" startAt="5"/>
            </a:pPr>
            <a:r>
              <a:rPr lang="en-US" sz="2800" dirty="0" smtClean="0">
                <a:solidFill>
                  <a:schemeClr val="tx2"/>
                </a:solidFill>
              </a:rPr>
              <a:t>Turunan y = tan x adalah y′ = sec2 x.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>
              <a:buFont typeface="Arial" pitchFamily="34" charset="0"/>
              <a:buNone/>
            </a:pPr>
            <a:r>
              <a:rPr lang="id-ID" sz="2800" dirty="0" smtClean="0">
                <a:solidFill>
                  <a:schemeClr val="tx2"/>
                </a:solidFill>
              </a:rPr>
              <a:t>f.	</a:t>
            </a:r>
            <a:r>
              <a:rPr lang="en-US" sz="2800" dirty="0" smtClean="0">
                <a:solidFill>
                  <a:schemeClr val="tx2"/>
                </a:solidFill>
              </a:rPr>
              <a:t>Turunan y = cotan x adalah y′ = –cosec2 x.</a:t>
            </a:r>
          </a:p>
          <a:p>
            <a:pPr marL="514350" indent="-514350">
              <a:buFont typeface="Arial" pitchFamily="34" charset="0"/>
              <a:buNone/>
            </a:pPr>
            <a:r>
              <a:rPr lang="id-ID" sz="2800" dirty="0" smtClean="0">
                <a:solidFill>
                  <a:schemeClr val="tx2"/>
                </a:solidFill>
              </a:rPr>
              <a:t>g.	</a:t>
            </a:r>
            <a:r>
              <a:rPr lang="en-US" sz="2800" dirty="0" smtClean="0">
                <a:solidFill>
                  <a:schemeClr val="tx2"/>
                </a:solidFill>
              </a:rPr>
              <a:t>Turunan y = sec x adalah y′ = sec x tan x.</a:t>
            </a:r>
          </a:p>
          <a:p>
            <a:pPr marL="514350" indent="-514350">
              <a:buFont typeface="Arial" pitchFamily="34" charset="0"/>
              <a:buNone/>
            </a:pPr>
            <a:r>
              <a:rPr lang="id-ID" sz="2800" dirty="0" smtClean="0">
                <a:solidFill>
                  <a:schemeClr val="tx2"/>
                </a:solidFill>
              </a:rPr>
              <a:t>h.	</a:t>
            </a:r>
            <a:r>
              <a:rPr lang="en-US" sz="2800" dirty="0" smtClean="0">
                <a:solidFill>
                  <a:schemeClr val="tx2"/>
                </a:solidFill>
              </a:rPr>
              <a:t>Turunan y = cosec x adalah y′ = –cosec x cotan x.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>
              <a:buFont typeface="Calibri" pitchFamily="34" charset="0"/>
              <a:buAutoNum type="alphaLcPeriod" startAt="4"/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7383"/>
            <a:ext cx="9144000" cy="11521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46" name="Title 4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8229600" cy="1143001"/>
          </a:xfrm>
          <a:prstGeom prst="rect">
            <a:avLst/>
          </a:prstGeom>
          <a:noFill/>
        </p:spPr>
        <p:txBody>
          <a:bodyPr/>
          <a:lstStyle/>
          <a:p>
            <a:r>
              <a:rPr lang="id-ID" b="1" dirty="0" smtClean="0">
                <a:solidFill>
                  <a:schemeClr val="bg1"/>
                </a:solidFill>
              </a:rPr>
              <a:t>DAFTAR ISI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747" name="Text Placeholder 3"/>
          <p:cNvSpPr>
            <a:spLocks noGrp="1"/>
          </p:cNvSpPr>
          <p:nvPr>
            <p:ph idx="4294967295"/>
          </p:nvPr>
        </p:nvSpPr>
        <p:spPr>
          <a:xfrm>
            <a:off x="467544" y="1988840"/>
            <a:ext cx="8229600" cy="4525963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 typeface="Arial" pitchFamily="34" charset="0"/>
              <a:buNone/>
            </a:pPr>
            <a:r>
              <a:rPr lang="id-ID" b="1" dirty="0" smtClean="0">
                <a:solidFill>
                  <a:srgbClr val="0505FF"/>
                </a:solidFill>
                <a:hlinkClick r:id="rId3" action="ppaction://hlinksldjump"/>
              </a:rPr>
              <a:t>BAB  I  LIMIT FUNGSI</a:t>
            </a:r>
            <a:endParaRPr lang="id-ID" b="1" dirty="0" smtClean="0">
              <a:solidFill>
                <a:srgbClr val="0505FF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endParaRPr lang="id-ID" b="1" dirty="0" smtClean="0">
              <a:solidFill>
                <a:srgbClr val="0505FF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r>
              <a:rPr lang="id-ID" b="1" dirty="0" smtClean="0">
                <a:solidFill>
                  <a:srgbClr val="0505FF"/>
                </a:solidFill>
                <a:hlinkClick r:id="rId4" action="ppaction://hlinksldjump"/>
              </a:rPr>
              <a:t>BAB II  TURUNAN FUNGSI TRIGONOMETRI</a:t>
            </a:r>
            <a:endParaRPr lang="id-ID" b="1" dirty="0" smtClean="0">
              <a:solidFill>
                <a:srgbClr val="0505FF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endParaRPr lang="id-ID" b="1" dirty="0" smtClean="0">
              <a:solidFill>
                <a:srgbClr val="0505FF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BAB III 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D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ISTRIBUSI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 P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ELUANG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 B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INOMIAL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, 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		   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D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ISTRIBUSI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 N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ORMAL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, 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DAN</a:t>
            </a:r>
            <a:r>
              <a:rPr lang="en-US" sz="3100" b="1" dirty="0" smtClean="0">
                <a:solidFill>
                  <a:srgbClr val="0505FF"/>
                </a:solidFill>
                <a:hlinkClick r:id="rId5" action="ppaction://hlinksldjump"/>
              </a:rPr>
              <a:t> </a:t>
            </a:r>
            <a:r>
              <a:rPr lang="id-ID" sz="3100" b="1" dirty="0" smtClean="0">
                <a:solidFill>
                  <a:srgbClr val="0505FF"/>
                </a:solidFill>
                <a:hlinkClick r:id="rId5" action="ppaction://hlinksldjump"/>
              </a:rPr>
              <a:t>UJI HIPOTESIS</a:t>
            </a:r>
            <a:endParaRPr lang="id-ID" sz="3100" b="1" dirty="0" smtClean="0">
              <a:solidFill>
                <a:srgbClr val="0505FF"/>
              </a:solidFill>
            </a:endParaRPr>
          </a:p>
          <a:p>
            <a:pPr eaLnBrk="1" hangingPunct="1"/>
            <a:endParaRPr lang="id-ID" b="1" dirty="0" smtClean="0">
              <a:solidFill>
                <a:srgbClr val="0505FF"/>
              </a:solidFill>
            </a:endParaRPr>
          </a:p>
          <a:p>
            <a:pPr eaLnBrk="1" hangingPunct="1"/>
            <a:endParaRPr lang="id-ID" dirty="0" smtClean="0">
              <a:solidFill>
                <a:srgbClr val="0505FF"/>
              </a:solidFill>
            </a:endParaRPr>
          </a:p>
          <a:p>
            <a:pPr eaLnBrk="1" hangingPunct="1">
              <a:buFont typeface="Arial" pitchFamily="34" charset="0"/>
              <a:buAutoNum type="alphaUcPeriod"/>
            </a:pPr>
            <a:endParaRPr lang="id-ID" dirty="0" smtClean="0">
              <a:solidFill>
                <a:srgbClr val="0505FF"/>
              </a:solidFill>
            </a:endParaRPr>
          </a:p>
        </p:txBody>
      </p:sp>
      <p:sp>
        <p:nvSpPr>
          <p:cNvPr id="5" name="Oval 4">
            <a:hlinkClick r:id="rId6" action="ppaction://hlinksldjump"/>
          </p:cNvPr>
          <p:cNvSpPr/>
          <p:nvPr/>
        </p:nvSpPr>
        <p:spPr>
          <a:xfrm>
            <a:off x="8316416" y="6237312"/>
            <a:ext cx="504056" cy="504056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-Turn Arrow 6">
            <a:hlinkClick r:id="rId6" action="ppaction://hlinksldjump"/>
          </p:cNvPr>
          <p:cNvSpPr/>
          <p:nvPr/>
        </p:nvSpPr>
        <p:spPr>
          <a:xfrm flipV="1">
            <a:off x="8459788" y="6381750"/>
            <a:ext cx="292100" cy="287338"/>
          </a:xfrm>
          <a:prstGeom prst="uturnArrow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sym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Title 1"/>
          <p:cNvSpPr>
            <a:spLocks noGrp="1"/>
          </p:cNvSpPr>
          <p:nvPr>
            <p:ph type="title" idx="4294967295"/>
          </p:nvPr>
        </p:nvSpPr>
        <p:spPr>
          <a:xfrm>
            <a:off x="72008" y="548729"/>
            <a:ext cx="8229600" cy="792163"/>
          </a:xfrm>
          <a:prstGeom prst="rect">
            <a:avLst/>
          </a:prstGeom>
          <a:noFill/>
        </p:spPr>
        <p:txBody>
          <a:bodyPr/>
          <a:lstStyle/>
          <a:p>
            <a:pPr marL="457200" indent="-457200" algn="l">
              <a:buFont typeface="Calibri" pitchFamily="34" charset="0"/>
              <a:buAutoNum type="arabicPeriod" startAt="2"/>
            </a:pPr>
            <a:r>
              <a:rPr lang="en-US" sz="3200" b="1" dirty="0" smtClean="0"/>
              <a:t>Sifat-Sifat Turunan Fungsi</a:t>
            </a:r>
            <a:endParaRPr lang="id-ID" sz="3200" b="1" dirty="0" smtClean="0"/>
          </a:p>
        </p:txBody>
      </p:sp>
      <p:sp>
        <p:nvSpPr>
          <p:cNvPr id="10260" name="Content Placeholder 9"/>
          <p:cNvSpPr>
            <a:spLocks noGrp="1"/>
          </p:cNvSpPr>
          <p:nvPr>
            <p:ph idx="4294967295"/>
          </p:nvPr>
        </p:nvSpPr>
        <p:spPr>
          <a:xfrm>
            <a:off x="611634" y="1269454"/>
            <a:ext cx="8424862" cy="48958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Calibri" pitchFamily="34" charset="0"/>
              <a:buAutoNum type="alphaLcPeriod"/>
            </a:pPr>
            <a:r>
              <a:rPr lang="en-US" sz="2700" dirty="0" smtClean="0"/>
              <a:t>Turunan y = k · u adalah y′ = k · u′ atau</a:t>
            </a:r>
            <a:r>
              <a:rPr lang="id-ID" sz="2700" dirty="0" smtClean="0"/>
              <a:t>    </a:t>
            </a:r>
            <a:r>
              <a:rPr lang="en-US" sz="2700" dirty="0" smtClean="0"/>
              <a:t> </a:t>
            </a:r>
            <a:r>
              <a:rPr lang="id-ID" sz="2700" dirty="0" smtClean="0"/>
              <a:t>  </a:t>
            </a:r>
            <a:r>
              <a:rPr lang="en-US" sz="2700" dirty="0" smtClean="0"/>
              <a:t>= k ·</a:t>
            </a:r>
            <a:r>
              <a:rPr lang="id-ID" sz="2700" dirty="0" smtClean="0"/>
              <a:t>      </a:t>
            </a:r>
            <a:r>
              <a:rPr lang="en-US" sz="2700" dirty="0" smtClean="0"/>
              <a:t>, dengan k merupakan konstanta.</a:t>
            </a:r>
            <a:endParaRPr lang="id-ID" sz="2700" dirty="0" smtClean="0"/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lphaLcPeriod"/>
            </a:pPr>
            <a:r>
              <a:rPr lang="en-US" sz="2700" dirty="0" smtClean="0"/>
              <a:t>Turunan y = u ± v adalah y′ = u′ ± v′ atau  </a:t>
            </a:r>
            <a:r>
              <a:rPr lang="id-ID" sz="2700" dirty="0" smtClean="0"/>
              <a:t>    </a:t>
            </a:r>
            <a:r>
              <a:rPr lang="en-US" sz="2700" dirty="0" smtClean="0"/>
              <a:t>= </a:t>
            </a:r>
            <a:r>
              <a:rPr lang="id-ID" sz="2700" dirty="0" smtClean="0"/>
              <a:t>     </a:t>
            </a:r>
            <a:r>
              <a:rPr lang="en-US" sz="2700" dirty="0" smtClean="0"/>
              <a:t>±</a:t>
            </a:r>
            <a:r>
              <a:rPr lang="id-ID" sz="2700" dirty="0" smtClean="0"/>
              <a:t> </a:t>
            </a:r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lphaLcPeriod"/>
            </a:pPr>
            <a:r>
              <a:rPr lang="en-US" sz="2700" dirty="0" smtClean="0"/>
              <a:t>Turunan y = uv adalah y′ = vu′ + uv′ atau</a:t>
            </a:r>
            <a:r>
              <a:rPr lang="id-ID" sz="2700" dirty="0" smtClean="0"/>
              <a:t> </a:t>
            </a:r>
            <a:r>
              <a:rPr lang="en-US" sz="2700" dirty="0" smtClean="0"/>
              <a:t> </a:t>
            </a:r>
            <a:r>
              <a:rPr lang="id-ID" sz="2700" dirty="0" smtClean="0"/>
              <a:t>   = v      </a:t>
            </a:r>
            <a:r>
              <a:rPr lang="en-US" sz="2700" dirty="0" smtClean="0"/>
              <a:t>+</a:t>
            </a:r>
            <a:r>
              <a:rPr lang="id-ID" sz="2700" dirty="0" smtClean="0"/>
              <a:t> u     .</a:t>
            </a:r>
          </a:p>
          <a:p>
            <a:pPr marL="514350" indent="-514350">
              <a:lnSpc>
                <a:spcPct val="150000"/>
              </a:lnSpc>
              <a:buFont typeface="Calibri" pitchFamily="34" charset="0"/>
              <a:buAutoNum type="alphaLcPeriod" startAt="4"/>
            </a:pPr>
            <a:r>
              <a:rPr lang="en-US" sz="2700" dirty="0" smtClean="0"/>
              <a:t>Turunan y = </a:t>
            </a:r>
            <a:r>
              <a:rPr lang="id-ID" sz="2700" dirty="0" smtClean="0"/>
              <a:t>     </a:t>
            </a:r>
            <a:r>
              <a:rPr lang="en-US" sz="2700" dirty="0" smtClean="0"/>
              <a:t>adalah y′ =</a:t>
            </a:r>
            <a:r>
              <a:rPr lang="id-ID" sz="2700" dirty="0" smtClean="0"/>
              <a:t>  </a:t>
            </a:r>
            <a:r>
              <a:rPr lang="en-US" sz="2700" dirty="0" smtClean="0"/>
              <a:t> </a:t>
            </a:r>
            <a:r>
              <a:rPr lang="id-ID" sz="2700" dirty="0" smtClean="0"/>
              <a:t>                 </a:t>
            </a:r>
            <a:r>
              <a:rPr lang="en-US" sz="2700" dirty="0" smtClean="0"/>
              <a:t>atau</a:t>
            </a:r>
            <a:r>
              <a:rPr lang="id-ID" sz="2700" dirty="0" smtClean="0"/>
              <a:t>      =</a:t>
            </a:r>
          </a:p>
          <a:p>
            <a:pPr marL="514350" indent="-514350">
              <a:lnSpc>
                <a:spcPct val="150000"/>
              </a:lnSpc>
              <a:buFont typeface="Calibri" pitchFamily="34" charset="0"/>
              <a:buAutoNum type="alphaLcPeriod" startAt="5"/>
            </a:pPr>
            <a:r>
              <a:rPr lang="en-US" sz="2700" dirty="0" smtClean="0"/>
              <a:t>Turunan y =  </a:t>
            </a:r>
            <a:r>
              <a:rPr lang="id-ID" sz="2700" dirty="0" smtClean="0"/>
              <a:t>  </a:t>
            </a:r>
            <a:r>
              <a:rPr lang="en-US" sz="2700" dirty="0" smtClean="0"/>
              <a:t> adalah y′ =  </a:t>
            </a:r>
            <a:r>
              <a:rPr lang="id-ID" sz="2700" dirty="0" smtClean="0"/>
              <a:t>            </a:t>
            </a:r>
            <a:r>
              <a:rPr lang="en-US" sz="2700" dirty="0" smtClean="0"/>
              <a:t>atau</a:t>
            </a:r>
            <a:r>
              <a:rPr lang="id-ID" sz="2700" dirty="0" smtClean="0"/>
              <a:t> </a:t>
            </a:r>
          </a:p>
          <a:p>
            <a:pPr marL="514350" indent="-514350">
              <a:lnSpc>
                <a:spcPct val="200000"/>
              </a:lnSpc>
              <a:buFont typeface="Arial" pitchFamily="34" charset="0"/>
              <a:buNone/>
            </a:pPr>
            <a:r>
              <a:rPr lang="id-ID" sz="2700" dirty="0" smtClean="0"/>
              <a:t>              = 		</a:t>
            </a:r>
            <a:r>
              <a:rPr lang="en-US" sz="2700" dirty="0" smtClean="0"/>
              <a:t>,</a:t>
            </a:r>
            <a:r>
              <a:rPr lang="id-ID" sz="2700" dirty="0" smtClean="0"/>
              <a:t> </a:t>
            </a:r>
            <a:r>
              <a:rPr lang="en-US" sz="2700" dirty="0" smtClean="0"/>
              <a:t>dengan v ≠ 0. </a:t>
            </a:r>
          </a:p>
        </p:txBody>
      </p:sp>
      <p:graphicFrame>
        <p:nvGraphicFramePr>
          <p:cNvPr id="10244" name="Object 13"/>
          <p:cNvGraphicFramePr>
            <a:graphicFrameLocks noChangeAspect="1"/>
          </p:cNvGraphicFramePr>
          <p:nvPr/>
        </p:nvGraphicFramePr>
        <p:xfrm>
          <a:off x="6732240" y="2422128"/>
          <a:ext cx="434975" cy="715963"/>
        </p:xfrm>
        <a:graphic>
          <a:graphicData uri="http://schemas.openxmlformats.org/presentationml/2006/ole">
            <p:oleObj spid="_x0000_s10244" name="Equation" r:id="rId3" imgW="177480" imgH="291960" progId="">
              <p:embed/>
            </p:oleObj>
          </a:graphicData>
        </a:graphic>
      </p:graphicFrame>
      <p:graphicFrame>
        <p:nvGraphicFramePr>
          <p:cNvPr id="10245" name="Object 15"/>
          <p:cNvGraphicFramePr>
            <a:graphicFrameLocks noChangeAspect="1"/>
          </p:cNvGraphicFramePr>
          <p:nvPr/>
        </p:nvGraphicFramePr>
        <p:xfrm>
          <a:off x="8028384" y="2349103"/>
          <a:ext cx="434975" cy="788988"/>
        </p:xfrm>
        <a:graphic>
          <a:graphicData uri="http://schemas.openxmlformats.org/presentationml/2006/ole">
            <p:oleObj spid="_x0000_s10245" name="Equation" r:id="rId4" imgW="177480" imgH="291960" progId="">
              <p:embed/>
            </p:oleObj>
          </a:graphicData>
        </a:graphic>
      </p:graphicFrame>
      <p:graphicFrame>
        <p:nvGraphicFramePr>
          <p:cNvPr id="10246" name="Object 16"/>
          <p:cNvGraphicFramePr>
            <a:graphicFrameLocks noChangeAspect="1"/>
          </p:cNvGraphicFramePr>
          <p:nvPr/>
        </p:nvGraphicFramePr>
        <p:xfrm>
          <a:off x="7380510" y="2388791"/>
          <a:ext cx="434975" cy="715962"/>
        </p:xfrm>
        <a:graphic>
          <a:graphicData uri="http://schemas.openxmlformats.org/presentationml/2006/ole">
            <p:oleObj spid="_x0000_s10246" name="Equation" r:id="rId5" imgW="177480" imgH="291960" progId="">
              <p:embed/>
            </p:oleObj>
          </a:graphicData>
        </a:graphic>
      </p:graphicFrame>
      <p:graphicFrame>
        <p:nvGraphicFramePr>
          <p:cNvPr id="10247" name="Object 17"/>
          <p:cNvGraphicFramePr>
            <a:graphicFrameLocks noChangeAspect="1"/>
          </p:cNvGraphicFramePr>
          <p:nvPr/>
        </p:nvGraphicFramePr>
        <p:xfrm>
          <a:off x="6732240" y="3069183"/>
          <a:ext cx="434975" cy="715963"/>
        </p:xfrm>
        <a:graphic>
          <a:graphicData uri="http://schemas.openxmlformats.org/presentationml/2006/ole">
            <p:oleObj spid="_x0000_s10247" name="Equation" r:id="rId6" imgW="177480" imgH="291960" progId="">
              <p:embed/>
            </p:oleObj>
          </a:graphicData>
        </a:graphic>
      </p:graphicFrame>
      <p:graphicFrame>
        <p:nvGraphicFramePr>
          <p:cNvPr id="10249" name="Object 19"/>
          <p:cNvGraphicFramePr>
            <a:graphicFrameLocks noChangeAspect="1"/>
          </p:cNvGraphicFramePr>
          <p:nvPr/>
        </p:nvGraphicFramePr>
        <p:xfrm>
          <a:off x="7524328" y="3069183"/>
          <a:ext cx="434975" cy="715963"/>
        </p:xfrm>
        <a:graphic>
          <a:graphicData uri="http://schemas.openxmlformats.org/presentationml/2006/ole">
            <p:oleObj spid="_x0000_s10249" name="Equation" r:id="rId7" imgW="177480" imgH="291960" progId="">
              <p:embed/>
            </p:oleObj>
          </a:graphicData>
        </a:graphic>
      </p:graphicFrame>
      <p:graphicFrame>
        <p:nvGraphicFramePr>
          <p:cNvPr id="10252" name="Object 22"/>
          <p:cNvGraphicFramePr>
            <a:graphicFrameLocks noChangeAspect="1"/>
          </p:cNvGraphicFramePr>
          <p:nvPr/>
        </p:nvGraphicFramePr>
        <p:xfrm>
          <a:off x="4860032" y="3789263"/>
          <a:ext cx="1536700" cy="555625"/>
        </p:xfrm>
        <a:graphic>
          <a:graphicData uri="http://schemas.openxmlformats.org/presentationml/2006/ole">
            <p:oleObj spid="_x0000_s10252" name="Equation" r:id="rId8" imgW="457200" imgH="164880" progId="">
              <p:embed/>
            </p:oleObj>
          </a:graphicData>
        </a:graphic>
      </p:graphicFrame>
      <p:graphicFrame>
        <p:nvGraphicFramePr>
          <p:cNvPr id="10254" name="Object 24"/>
          <p:cNvGraphicFramePr>
            <a:graphicFrameLocks noChangeAspect="1"/>
          </p:cNvGraphicFramePr>
          <p:nvPr/>
        </p:nvGraphicFramePr>
        <p:xfrm>
          <a:off x="2843808" y="3789263"/>
          <a:ext cx="468313" cy="555625"/>
        </p:xfrm>
        <a:graphic>
          <a:graphicData uri="http://schemas.openxmlformats.org/presentationml/2006/ole">
            <p:oleObj spid="_x0000_s10254" name="Equation" r:id="rId9" imgW="139680" imgH="164880" progId="">
              <p:embed/>
            </p:oleObj>
          </a:graphicData>
        </a:graphic>
      </p:graphicFrame>
      <p:graphicFrame>
        <p:nvGraphicFramePr>
          <p:cNvPr id="10255" name="Object 25"/>
          <p:cNvGraphicFramePr>
            <a:graphicFrameLocks noChangeAspect="1"/>
          </p:cNvGraphicFramePr>
          <p:nvPr/>
        </p:nvGraphicFramePr>
        <p:xfrm>
          <a:off x="2843808" y="4509343"/>
          <a:ext cx="309563" cy="715962"/>
        </p:xfrm>
        <a:graphic>
          <a:graphicData uri="http://schemas.openxmlformats.org/presentationml/2006/ole">
            <p:oleObj spid="_x0000_s10255" name="Equation" r:id="rId10" imgW="126720" imgH="291960" progId="">
              <p:embed/>
            </p:oleObj>
          </a:graphicData>
        </a:graphic>
      </p:graphicFrame>
      <p:graphicFrame>
        <p:nvGraphicFramePr>
          <p:cNvPr id="10242" name="Object 11"/>
          <p:cNvGraphicFramePr>
            <a:graphicFrameLocks noChangeAspect="1"/>
          </p:cNvGraphicFramePr>
          <p:nvPr/>
        </p:nvGraphicFramePr>
        <p:xfrm>
          <a:off x="6588224" y="1200150"/>
          <a:ext cx="434975" cy="717550"/>
        </p:xfrm>
        <a:graphic>
          <a:graphicData uri="http://schemas.openxmlformats.org/presentationml/2006/ole">
            <p:oleObj spid="_x0000_s10242" name="Equation" r:id="rId11" imgW="177480" imgH="291960" progId="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7604993" y="1196975"/>
          <a:ext cx="434975" cy="715963"/>
        </p:xfrm>
        <a:graphic>
          <a:graphicData uri="http://schemas.openxmlformats.org/presentationml/2006/ole">
            <p:oleObj spid="_x0000_s10243" name="Equation" r:id="rId12" imgW="177480" imgH="291960" progId="">
              <p:embed/>
            </p:oleObj>
          </a:graphicData>
        </a:graphic>
      </p:graphicFrame>
      <p:graphicFrame>
        <p:nvGraphicFramePr>
          <p:cNvPr id="10257" name="Object 27"/>
          <p:cNvGraphicFramePr>
            <a:graphicFrameLocks noChangeAspect="1"/>
          </p:cNvGraphicFramePr>
          <p:nvPr/>
        </p:nvGraphicFramePr>
        <p:xfrm>
          <a:off x="1211833" y="5301431"/>
          <a:ext cx="434975" cy="715963"/>
        </p:xfrm>
        <a:graphic>
          <a:graphicData uri="http://schemas.openxmlformats.org/presentationml/2006/ole">
            <p:oleObj spid="_x0000_s10257" name="Equation" r:id="rId13" imgW="177480" imgH="291960" progId="">
              <p:embed/>
            </p:oleObj>
          </a:graphicData>
        </a:graphic>
      </p:graphicFrame>
      <p:graphicFrame>
        <p:nvGraphicFramePr>
          <p:cNvPr id="10258" name="Object 18"/>
          <p:cNvGraphicFramePr>
            <a:graphicFrameLocks noChangeAspect="1"/>
          </p:cNvGraphicFramePr>
          <p:nvPr/>
        </p:nvGraphicFramePr>
        <p:xfrm>
          <a:off x="1980183" y="4941391"/>
          <a:ext cx="1435100" cy="1184275"/>
        </p:xfrm>
        <a:graphic>
          <a:graphicData uri="http://schemas.openxmlformats.org/presentationml/2006/ole">
            <p:oleObj spid="_x0000_s10258" name="Equation" r:id="rId14" imgW="495000" imgH="406080" progId="">
              <p:embed/>
            </p:oleObj>
          </a:graphicData>
        </a:graphic>
      </p:graphicFrame>
      <p:graphicFrame>
        <p:nvGraphicFramePr>
          <p:cNvPr id="10248" name="Object 18"/>
          <p:cNvGraphicFramePr>
            <a:graphicFrameLocks noChangeAspect="1"/>
          </p:cNvGraphicFramePr>
          <p:nvPr/>
        </p:nvGraphicFramePr>
        <p:xfrm>
          <a:off x="8460432" y="3069183"/>
          <a:ext cx="398463" cy="719138"/>
        </p:xfrm>
        <a:graphic>
          <a:graphicData uri="http://schemas.openxmlformats.org/presentationml/2006/ole">
            <p:oleObj spid="_x0000_s10248" name="Equation" r:id="rId15" imgW="177480" imgH="291960" progId="">
              <p:embed/>
            </p:oleObj>
          </a:graphicData>
        </a:graphic>
      </p:graphicFrame>
      <p:graphicFrame>
        <p:nvGraphicFramePr>
          <p:cNvPr id="10256" name="Object 26"/>
          <p:cNvGraphicFramePr>
            <a:graphicFrameLocks noChangeAspect="1"/>
          </p:cNvGraphicFramePr>
          <p:nvPr/>
        </p:nvGraphicFramePr>
        <p:xfrm>
          <a:off x="4716016" y="4513460"/>
          <a:ext cx="1022350" cy="715963"/>
        </p:xfrm>
        <a:graphic>
          <a:graphicData uri="http://schemas.openxmlformats.org/presentationml/2006/ole">
            <p:oleObj spid="_x0000_s10256" name="Equation" r:id="rId16" imgW="419040" imgH="291960" progId="">
              <p:embed/>
            </p:oleObj>
          </a:graphicData>
        </a:graphic>
      </p:graphicFrame>
      <p:graphicFrame>
        <p:nvGraphicFramePr>
          <p:cNvPr id="10253" name="Object 23"/>
          <p:cNvGraphicFramePr>
            <a:graphicFrameLocks noChangeAspect="1"/>
          </p:cNvGraphicFramePr>
          <p:nvPr/>
        </p:nvGraphicFramePr>
        <p:xfrm>
          <a:off x="7596336" y="3789263"/>
          <a:ext cx="1066800" cy="555625"/>
        </p:xfrm>
        <a:graphic>
          <a:graphicData uri="http://schemas.openxmlformats.org/presentationml/2006/ole">
            <p:oleObj spid="_x0000_s10253" name="Equation" r:id="rId17" imgW="317160" imgH="164880" progId="">
              <p:embed/>
            </p:oleObj>
          </a:graphicData>
        </a:graphic>
      </p:graphicFrame>
      <p:graphicFrame>
        <p:nvGraphicFramePr>
          <p:cNvPr id="10250" name="Object 10"/>
          <p:cNvGraphicFramePr>
            <a:graphicFrameLocks noChangeAspect="1"/>
          </p:cNvGraphicFramePr>
          <p:nvPr/>
        </p:nvGraphicFramePr>
        <p:xfrm>
          <a:off x="6948264" y="3789263"/>
          <a:ext cx="434975" cy="717550"/>
        </p:xfrm>
        <a:graphic>
          <a:graphicData uri="http://schemas.openxmlformats.org/presentationml/2006/ole">
            <p:oleObj spid="_x0000_s10250" name="Equation" r:id="rId18" imgW="177480" imgH="291960" progId="">
              <p:embed/>
            </p:oleObj>
          </a:graphicData>
        </a:graphic>
      </p:graphicFrame>
      <p:graphicFrame>
        <p:nvGraphicFramePr>
          <p:cNvPr id="10251" name="Object 11"/>
          <p:cNvGraphicFramePr>
            <a:graphicFrameLocks noChangeAspect="1"/>
          </p:cNvGraphicFramePr>
          <p:nvPr/>
        </p:nvGraphicFramePr>
        <p:xfrm>
          <a:off x="8601521" y="3717255"/>
          <a:ext cx="434975" cy="717550"/>
        </p:xfrm>
        <a:graphic>
          <a:graphicData uri="http://schemas.openxmlformats.org/presentationml/2006/ole">
            <p:oleObj spid="_x0000_s10251" name="Equation" r:id="rId19" imgW="177480" imgH="291960" progId="">
              <p:embed/>
            </p:oleObj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0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1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31" name="Right Arrow 3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" name="Right Arrow 3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79512" y="836712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457200" indent="-457200" algn="l">
              <a:buFont typeface="Calibri" pitchFamily="34" charset="0"/>
              <a:buAutoNum type="arabicPeriod" startAt="3"/>
            </a:pPr>
            <a:r>
              <a:rPr lang="en-US" sz="3200" b="1" dirty="0" smtClean="0"/>
              <a:t>Aturan Rantai</a:t>
            </a:r>
            <a:endParaRPr lang="id-ID" sz="3200" b="1" dirty="0" smtClean="0"/>
          </a:p>
        </p:txBody>
      </p:sp>
      <p:sp>
        <p:nvSpPr>
          <p:cNvPr id="11269" name="Content Placeholder 9"/>
          <p:cNvSpPr>
            <a:spLocks noGrp="1"/>
          </p:cNvSpPr>
          <p:nvPr>
            <p:ph idx="4294967295"/>
          </p:nvPr>
        </p:nvSpPr>
        <p:spPr>
          <a:xfrm>
            <a:off x="467544" y="1600200"/>
            <a:ext cx="8229600" cy="3700463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Misalkan y = f(u(x))</a:t>
            </a:r>
            <a:r>
              <a:rPr lang="id-ID" sz="2800" dirty="0" smtClean="0"/>
              <a:t> </a:t>
            </a:r>
            <a:r>
              <a:rPr lang="en-US" sz="2800" dirty="0" smtClean="0"/>
              <a:t>= (f </a:t>
            </a:r>
            <a:r>
              <a:rPr lang="en-US" sz="2800" dirty="0" smtClean="0">
                <a:sym typeface="MT Extra" pitchFamily="18" charset="2"/>
              </a:rPr>
              <a:t></a:t>
            </a:r>
            <a:r>
              <a:rPr lang="en-US" sz="2800" dirty="0" smtClean="0"/>
              <a:t> u)(x)</a:t>
            </a:r>
            <a:r>
              <a:rPr lang="id-ID" sz="2800" dirty="0" smtClean="0"/>
              <a:t> dengan</a:t>
            </a:r>
            <a:r>
              <a:rPr lang="en-US" sz="2800" dirty="0" smtClean="0"/>
              <a:t> fungsi f dan fungsi u</a:t>
            </a:r>
            <a:r>
              <a:rPr lang="id-ID" sz="2800" dirty="0" smtClean="0"/>
              <a:t> </a:t>
            </a:r>
            <a:r>
              <a:rPr lang="en-US" sz="2800" dirty="0" smtClean="0"/>
              <a:t>mempunyai turunan</a:t>
            </a:r>
            <a:r>
              <a:rPr lang="id-ID" sz="2800" dirty="0" smtClean="0"/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id-ID" sz="2800" dirty="0" smtClean="0"/>
              <a:t>T</a:t>
            </a:r>
            <a:r>
              <a:rPr lang="en-US" sz="2800" dirty="0" smtClean="0"/>
              <a:t>urunan f terhadap x adalah:</a:t>
            </a: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y′ =</a:t>
            </a:r>
            <a:r>
              <a:rPr lang="id-ID" sz="2800" dirty="0" smtClean="0"/>
              <a:t>      = </a:t>
            </a:r>
          </a:p>
        </p:txBody>
      </p:sp>
      <p:graphicFrame>
        <p:nvGraphicFramePr>
          <p:cNvPr id="11266" name="Object 10"/>
          <p:cNvGraphicFramePr>
            <a:graphicFrameLocks noChangeAspect="1"/>
          </p:cNvGraphicFramePr>
          <p:nvPr/>
        </p:nvGraphicFramePr>
        <p:xfrm>
          <a:off x="1042988" y="2924944"/>
          <a:ext cx="434975" cy="715963"/>
        </p:xfrm>
        <a:graphic>
          <a:graphicData uri="http://schemas.openxmlformats.org/presentationml/2006/ole">
            <p:oleObj spid="_x0000_s11266" name="Equation" r:id="rId3" imgW="177480" imgH="291960" progId="">
              <p:embed/>
            </p:oleObj>
          </a:graphicData>
        </a:graphic>
      </p:graphicFrame>
      <p:graphicFrame>
        <p:nvGraphicFramePr>
          <p:cNvPr id="11267" name="Object 12"/>
          <p:cNvGraphicFramePr>
            <a:graphicFrameLocks noChangeAspect="1"/>
          </p:cNvGraphicFramePr>
          <p:nvPr/>
        </p:nvGraphicFramePr>
        <p:xfrm>
          <a:off x="1712913" y="2924944"/>
          <a:ext cx="963612" cy="715963"/>
        </p:xfrm>
        <a:graphic>
          <a:graphicData uri="http://schemas.openxmlformats.org/presentationml/2006/ole">
            <p:oleObj spid="_x0000_s11267" name="Equation" r:id="rId4" imgW="393480" imgH="291960" progId="">
              <p:embed/>
            </p:oleObj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itle 1"/>
          <p:cNvSpPr>
            <a:spLocks noGrp="1"/>
          </p:cNvSpPr>
          <p:nvPr>
            <p:ph type="title" idx="4294967295"/>
          </p:nvPr>
        </p:nvSpPr>
        <p:spPr>
          <a:xfrm>
            <a:off x="51320" y="631725"/>
            <a:ext cx="8229600" cy="7778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457200" indent="-457200">
              <a:defRPr/>
            </a:pPr>
            <a:r>
              <a:rPr lang="id-ID" sz="3200" b="1" dirty="0" smtClean="0"/>
              <a:t>Contoh 1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518864" y="1495325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id-ID" sz="2800" dirty="0" smtClean="0"/>
              <a:t>T</a:t>
            </a:r>
            <a:r>
              <a:rPr lang="en-US" sz="2800" dirty="0" smtClean="0"/>
              <a:t>urunan pertama y</a:t>
            </a:r>
            <a:r>
              <a:rPr lang="id-ID" sz="2800" dirty="0" smtClean="0"/>
              <a:t> = </a:t>
            </a:r>
            <a:r>
              <a:rPr lang="en-US" sz="2800" dirty="0" smtClean="0"/>
              <a:t>sin 8x</a:t>
            </a:r>
            <a:r>
              <a:rPr lang="id-ID" sz="2800" dirty="0" smtClean="0"/>
              <a:t> adalah . . . .</a:t>
            </a:r>
            <a:endParaRPr lang="id-ID" sz="2800" b="1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/>
              <a:t>J</a:t>
            </a:r>
            <a:r>
              <a:rPr lang="id-ID" sz="2800" b="1" dirty="0" smtClean="0"/>
              <a:t>awaban: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id-ID" sz="2800" dirty="0" smtClean="0"/>
              <a:t>M</a:t>
            </a:r>
            <a:r>
              <a:rPr lang="en-US" sz="2800" dirty="0" smtClean="0"/>
              <a:t>isalkan u = 8x sehingg</a:t>
            </a:r>
            <a:r>
              <a:rPr lang="id-ID" sz="2800" dirty="0" smtClean="0"/>
              <a:t>a     </a:t>
            </a:r>
            <a:r>
              <a:rPr lang="en-US" sz="2800" dirty="0" smtClean="0"/>
              <a:t> = 8 dan y = sin 8x ditulis menjadi y = sin u sehingga</a:t>
            </a:r>
            <a:r>
              <a:rPr lang="id-ID" sz="2800" dirty="0" smtClean="0"/>
              <a:t>        = cos u.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dirty="0" smtClean="0"/>
              <a:t>y′ </a:t>
            </a:r>
            <a:r>
              <a:rPr lang="id-ID" sz="2800" dirty="0" smtClean="0"/>
              <a:t>	</a:t>
            </a:r>
            <a:r>
              <a:rPr lang="en-US" sz="2800" dirty="0" smtClean="0"/>
              <a:t>=</a:t>
            </a:r>
            <a:r>
              <a:rPr lang="id-ID" sz="2800" dirty="0" smtClean="0"/>
              <a:t>       =</a:t>
            </a:r>
            <a:r>
              <a:rPr lang="en-US" sz="2800" dirty="0" smtClean="0"/>
              <a:t> </a:t>
            </a:r>
            <a:endParaRPr lang="id-ID" sz="2800" dirty="0" smtClean="0"/>
          </a:p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	</a:t>
            </a:r>
            <a:r>
              <a:rPr lang="en-US" sz="2800" dirty="0" smtClean="0"/>
              <a:t>= cos u × 8</a:t>
            </a:r>
          </a:p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	</a:t>
            </a:r>
            <a:r>
              <a:rPr lang="en-US" sz="2800" dirty="0" smtClean="0"/>
              <a:t>= 8 cos u</a:t>
            </a:r>
          </a:p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	</a:t>
            </a:r>
            <a:r>
              <a:rPr lang="en-US" sz="2800" dirty="0" smtClean="0"/>
              <a:t>= 8 cos 8x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dirty="0" smtClean="0"/>
              <a:t>Jadi, turunan pertama y = sin 8x adalah y′ = 8 cos 8x.</a:t>
            </a:r>
            <a:endParaRPr lang="id-ID" sz="2800" b="1" dirty="0" smtClean="0"/>
          </a:p>
        </p:txBody>
      </p:sp>
      <p:graphicFrame>
        <p:nvGraphicFramePr>
          <p:cNvPr id="12290" name="Object 13"/>
          <p:cNvGraphicFramePr>
            <a:graphicFrameLocks noChangeAspect="1"/>
          </p:cNvGraphicFramePr>
          <p:nvPr/>
        </p:nvGraphicFramePr>
        <p:xfrm>
          <a:off x="3972321" y="2360091"/>
          <a:ext cx="434975" cy="715962"/>
        </p:xfrm>
        <a:graphic>
          <a:graphicData uri="http://schemas.openxmlformats.org/presentationml/2006/ole">
            <p:oleObj spid="_x0000_s12290" name="Equation" r:id="rId3" imgW="177480" imgH="291960" progId="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260353" y="2936155"/>
          <a:ext cx="434975" cy="715962"/>
        </p:xfrm>
        <a:graphic>
          <a:graphicData uri="http://schemas.openxmlformats.org/presentationml/2006/ole">
            <p:oleObj spid="_x0000_s12291" name="Equation" r:id="rId4" imgW="177480" imgH="291960" progId="">
              <p:embed/>
            </p:oleObj>
          </a:graphicData>
        </a:graphic>
      </p:graphicFrame>
      <p:graphicFrame>
        <p:nvGraphicFramePr>
          <p:cNvPr id="12292" name="Object 10"/>
          <p:cNvGraphicFramePr>
            <a:graphicFrameLocks noChangeAspect="1"/>
          </p:cNvGraphicFramePr>
          <p:nvPr/>
        </p:nvGraphicFramePr>
        <p:xfrm>
          <a:off x="1189558" y="3440211"/>
          <a:ext cx="434975" cy="715963"/>
        </p:xfrm>
        <a:graphic>
          <a:graphicData uri="http://schemas.openxmlformats.org/presentationml/2006/ole">
            <p:oleObj spid="_x0000_s12292" name="Equation" r:id="rId5" imgW="177480" imgH="291960" progId="">
              <p:embed/>
            </p:oleObj>
          </a:graphicData>
        </a:graphic>
      </p:graphicFrame>
      <p:graphicFrame>
        <p:nvGraphicFramePr>
          <p:cNvPr id="12293" name="Object 12"/>
          <p:cNvGraphicFramePr>
            <a:graphicFrameLocks noChangeAspect="1"/>
          </p:cNvGraphicFramePr>
          <p:nvPr/>
        </p:nvGraphicFramePr>
        <p:xfrm>
          <a:off x="1930920" y="3440211"/>
          <a:ext cx="963613" cy="715963"/>
        </p:xfrm>
        <a:graphic>
          <a:graphicData uri="http://schemas.openxmlformats.org/presentationml/2006/ole">
            <p:oleObj spid="_x0000_s12293" name="Equation" r:id="rId6" imgW="393480" imgH="291960" progId="">
              <p:embed/>
            </p:oleObj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0" y="644872"/>
            <a:ext cx="8229600" cy="7064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id-ID" sz="3200" b="1" dirty="0" smtClean="0"/>
              <a:t>Contoh 2</a:t>
            </a:r>
            <a:endParaRPr lang="id-ID" sz="3200" b="1" dirty="0" smtClean="0">
              <a:solidFill>
                <a:srgbClr val="00B050"/>
              </a:solidFill>
            </a:endParaRPr>
          </a:p>
        </p:txBody>
      </p:sp>
      <p:sp>
        <p:nvSpPr>
          <p:cNvPr id="50178" name="Content Placeholder 9"/>
          <p:cNvSpPr>
            <a:spLocks noGrp="1"/>
          </p:cNvSpPr>
          <p:nvPr>
            <p:ph idx="4294967295"/>
          </p:nvPr>
        </p:nvSpPr>
        <p:spPr>
          <a:xfrm>
            <a:off x="446856" y="1351309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Turunan pertama f(x) = sec (6x + 1) adalah . . . .</a:t>
            </a:r>
            <a:endParaRPr lang="id-ID" sz="2800" b="1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b="1" dirty="0" smtClean="0"/>
              <a:t>J</a:t>
            </a:r>
            <a:r>
              <a:rPr lang="id-ID" sz="2800" b="1" dirty="0" smtClean="0"/>
              <a:t>awaban:</a:t>
            </a:r>
            <a:endParaRPr lang="en-US" sz="2800" b="1" dirty="0" smtClean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39664" r="45434" b="41141"/>
          <a:stretch>
            <a:fillRect/>
          </a:stretch>
        </p:blipFill>
        <p:spPr bwMode="auto">
          <a:xfrm>
            <a:off x="539552" y="2431082"/>
            <a:ext cx="79208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51320" y="475927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 3</a:t>
            </a:r>
            <a:endParaRPr lang="id-ID" sz="3200" b="1" dirty="0" smtClean="0">
              <a:solidFill>
                <a:srgbClr val="00B050"/>
              </a:solidFill>
            </a:endParaRPr>
          </a:p>
        </p:txBody>
      </p:sp>
      <p:sp>
        <p:nvSpPr>
          <p:cNvPr id="51203" name="Content Placeholder 9"/>
          <p:cNvSpPr>
            <a:spLocks noGrp="1"/>
          </p:cNvSpPr>
          <p:nvPr>
            <p:ph idx="4294967295"/>
          </p:nvPr>
        </p:nvSpPr>
        <p:spPr>
          <a:xfrm>
            <a:off x="590872" y="1125214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Turunan pertama dari f(x) = cos (2x + 3) –</a:t>
            </a:r>
            <a:r>
              <a:rPr lang="id-ID" sz="2800" dirty="0" smtClean="0"/>
              <a:t> </a:t>
            </a:r>
            <a:r>
              <a:rPr lang="en-US" sz="2800" dirty="0" smtClean="0"/>
              <a:t>sin²(3x + 1) </a:t>
            </a:r>
            <a:r>
              <a:rPr lang="id-ID" sz="2800" dirty="0" smtClean="0"/>
              <a:t/>
            </a:r>
            <a:br>
              <a:rPr lang="id-ID" sz="2800" dirty="0" smtClean="0"/>
            </a:b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b="1" dirty="0" smtClean="0"/>
              <a:t>J</a:t>
            </a:r>
            <a:r>
              <a:rPr lang="id-ID" sz="2800" b="1" dirty="0" smtClean="0"/>
              <a:t>awaban:</a:t>
            </a:r>
            <a:endParaRPr lang="en-US" sz="2800" b="1" dirty="0" smtClean="0"/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45246" r="45849" b="24899"/>
          <a:stretch>
            <a:fillRect/>
          </a:stretch>
        </p:blipFill>
        <p:spPr bwMode="auto">
          <a:xfrm>
            <a:off x="590872" y="2564904"/>
            <a:ext cx="547017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0" y="487015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 4</a:t>
            </a:r>
            <a:endParaRPr lang="id-ID" sz="3200" b="1" dirty="0" smtClean="0">
              <a:solidFill>
                <a:srgbClr val="00B050"/>
              </a:solidFill>
            </a:endParaRPr>
          </a:p>
        </p:txBody>
      </p:sp>
      <p:sp>
        <p:nvSpPr>
          <p:cNvPr id="52227" name="Content Placeholder 9"/>
          <p:cNvSpPr>
            <a:spLocks noGrp="1"/>
          </p:cNvSpPr>
          <p:nvPr>
            <p:ph idx="4294967295"/>
          </p:nvPr>
        </p:nvSpPr>
        <p:spPr>
          <a:xfrm>
            <a:off x="395536" y="1063277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Turunan pertama dari g(x) = (3x + 8)(sin3 (–2x + 9))</a:t>
            </a:r>
            <a:r>
              <a:rPr lang="id-ID" sz="2800" dirty="0" smtClean="0"/>
              <a:t/>
            </a:r>
            <a:br>
              <a:rPr lang="id-ID" sz="2800" dirty="0" smtClean="0"/>
            </a:br>
            <a:r>
              <a:rPr lang="id-ID" sz="2800" dirty="0" smtClean="0"/>
              <a:t>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b="1" dirty="0" smtClean="0"/>
              <a:t>J</a:t>
            </a:r>
            <a:r>
              <a:rPr lang="id-ID" sz="2800" b="1" dirty="0" smtClean="0"/>
              <a:t>awaban:</a:t>
            </a:r>
            <a:endParaRPr lang="en-US" sz="2800" b="1" dirty="0" smtClean="0"/>
          </a:p>
          <a:p>
            <a:pPr marL="0" indent="0" algn="just">
              <a:buFont typeface="Arial" pitchFamily="34" charset="0"/>
              <a:buNone/>
            </a:pPr>
            <a:endParaRPr lang="en-US" sz="2800" dirty="0" smtClean="0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58859" r="45849" b="7180"/>
          <a:stretch>
            <a:fillRect/>
          </a:stretch>
        </p:blipFill>
        <p:spPr bwMode="auto">
          <a:xfrm>
            <a:off x="467544" y="2522149"/>
            <a:ext cx="4968552" cy="357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6350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 5</a:t>
            </a:r>
            <a:endParaRPr lang="id-ID" sz="3200" b="1" dirty="0" smtClean="0">
              <a:solidFill>
                <a:srgbClr val="00B050"/>
              </a:solidFill>
            </a:endParaRPr>
          </a:p>
        </p:txBody>
      </p:sp>
      <p:sp>
        <p:nvSpPr>
          <p:cNvPr id="13315" name="Content Placeholder 9"/>
          <p:cNvSpPr>
            <a:spLocks noGrp="1"/>
          </p:cNvSpPr>
          <p:nvPr>
            <p:ph idx="4294967295"/>
          </p:nvPr>
        </p:nvSpPr>
        <p:spPr>
          <a:xfrm>
            <a:off x="914400" y="1268413"/>
            <a:ext cx="8229600" cy="4525962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Turunan pertama dari </a:t>
            </a:r>
            <a:r>
              <a:rPr lang="id-ID" sz="2800" dirty="0" smtClean="0"/>
              <a:t>g(x) =                   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b="1" dirty="0" smtClean="0"/>
              <a:t>J</a:t>
            </a:r>
            <a:r>
              <a:rPr lang="id-ID" sz="2800" b="1" dirty="0" smtClean="0"/>
              <a:t>awaban:</a:t>
            </a:r>
            <a:endParaRPr lang="en-US" sz="2800" b="1" dirty="0" smtClean="0"/>
          </a:p>
          <a:p>
            <a:pPr marL="0" indent="0" algn="just">
              <a:buFont typeface="Arial" pitchFamily="34" charset="0"/>
              <a:buNone/>
            </a:pPr>
            <a:endParaRPr lang="en-US" sz="2800" dirty="0" smtClean="0"/>
          </a:p>
        </p:txBody>
      </p:sp>
      <p:graphicFrame>
        <p:nvGraphicFramePr>
          <p:cNvPr id="13314" name="Object 8"/>
          <p:cNvGraphicFramePr>
            <a:graphicFrameLocks noChangeAspect="1"/>
          </p:cNvGraphicFramePr>
          <p:nvPr/>
        </p:nvGraphicFramePr>
        <p:xfrm>
          <a:off x="5015458" y="1200869"/>
          <a:ext cx="1428750" cy="715963"/>
        </p:xfrm>
        <a:graphic>
          <a:graphicData uri="http://schemas.openxmlformats.org/presentationml/2006/ole">
            <p:oleObj spid="_x0000_s13314" name="Equation" r:id="rId3" imgW="583920" imgH="291960" progId="">
              <p:embed/>
            </p:oleObj>
          </a:graphicData>
        </a:graphic>
      </p:graphicFrame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42617" r="12643" b="10133"/>
          <a:stretch>
            <a:fillRect/>
          </a:stretch>
        </p:blipFill>
        <p:spPr bwMode="auto">
          <a:xfrm>
            <a:off x="1043608" y="2348881"/>
            <a:ext cx="4212467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idx="4294967295"/>
          </p:nvPr>
        </p:nvSpPr>
        <p:spPr>
          <a:xfrm>
            <a:off x="251520" y="980728"/>
            <a:ext cx="9073008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 smtClean="0"/>
              <a:t>Penggunaan Turunan Fungsi Trigonometri</a:t>
            </a:r>
            <a:endParaRPr lang="en-US" sz="3600" dirty="0"/>
          </a:p>
        </p:txBody>
      </p:sp>
      <p:sp>
        <p:nvSpPr>
          <p:cNvPr id="53251" name="Content Placeholder 10"/>
          <p:cNvSpPr>
            <a:spLocks noGrp="1"/>
          </p:cNvSpPr>
          <p:nvPr>
            <p:ph idx="4294967295"/>
          </p:nvPr>
        </p:nvSpPr>
        <p:spPr>
          <a:xfrm>
            <a:off x="971600" y="2176463"/>
            <a:ext cx="4114800" cy="39893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z="3600" b="1" dirty="0" smtClean="0">
                <a:hlinkClick r:id="rId2" action="ppaction://hlinksldjump"/>
              </a:rPr>
              <a:t>Titik Stasioner</a:t>
            </a:r>
            <a:r>
              <a:rPr lang="id-ID" sz="3600" b="1" dirty="0" smtClean="0">
                <a:hlinkClick r:id="rId2" action="ppaction://hlinksldjump"/>
              </a:rPr>
              <a:t> </a:t>
            </a:r>
            <a:r>
              <a:rPr lang="en-US" sz="3600" b="1" dirty="0" smtClean="0">
                <a:hlinkClick r:id="rId2" action="ppaction://hlinksldjump"/>
              </a:rPr>
              <a:t>Fungsi </a:t>
            </a:r>
            <a:r>
              <a:rPr lang="id-ID" sz="3600" b="1" dirty="0" smtClean="0">
                <a:hlinkClick r:id="rId2" action="ppaction://hlinksldjump"/>
              </a:rPr>
              <a:t>Naik dan Fungsi Turun</a:t>
            </a:r>
            <a:endParaRPr lang="id-ID" sz="3600" b="1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3600" b="1" dirty="0" smtClean="0">
                <a:hlinkClick r:id="rId3" action="ppaction://hlinksldjump"/>
              </a:rPr>
              <a:t>Nilai Maksimum</a:t>
            </a:r>
            <a:r>
              <a:rPr lang="id-ID" sz="3600" b="1" dirty="0" smtClean="0">
                <a:hlinkClick r:id="rId3" action="ppaction://hlinksldjump"/>
              </a:rPr>
              <a:t> dan</a:t>
            </a:r>
            <a:r>
              <a:rPr lang="en-US" sz="3600" b="1" dirty="0" smtClean="0">
                <a:hlinkClick r:id="rId3" action="ppaction://hlinksldjump"/>
              </a:rPr>
              <a:t> Nilai Minimum</a:t>
            </a:r>
            <a:r>
              <a:rPr lang="id-ID" sz="3600" b="1" dirty="0" smtClean="0">
                <a:hlinkClick r:id="rId3" action="ppaction://hlinksldjump"/>
              </a:rPr>
              <a:t> </a:t>
            </a:r>
            <a:r>
              <a:rPr lang="en-US" sz="3600" b="1" dirty="0" smtClean="0">
                <a:hlinkClick r:id="rId3" action="ppaction://hlinksldjump"/>
              </a:rPr>
              <a:t>Fungsi Trigonometri</a:t>
            </a:r>
            <a:endParaRPr lang="id-ID" sz="3600" b="1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3600" b="1" dirty="0" smtClean="0">
                <a:hlinkClick r:id="rId4" action="ppaction://hlinksldjump"/>
              </a:rPr>
              <a:t>Garis Singgung Fungsi Trigonometri</a:t>
            </a:r>
            <a:endParaRPr lang="id-ID" sz="3600" b="1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id-ID" sz="3600" b="1" dirty="0" smtClean="0">
                <a:hlinkClick r:id="rId5" action="ppaction://hlinksldjump"/>
              </a:rPr>
              <a:t>Interval</a:t>
            </a:r>
            <a:r>
              <a:rPr lang="en-US" sz="3600" b="1" dirty="0" smtClean="0">
                <a:hlinkClick r:id="rId5" action="ppaction://hlinksldjump"/>
              </a:rPr>
              <a:t> Kecekungan Fungsi Trigonometri</a:t>
            </a:r>
            <a:endParaRPr lang="en-US" sz="3600" dirty="0" smtClean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6" cstate="print"/>
          <a:srcRect l="59132" t="48523" r="22605" b="24899"/>
          <a:stretch>
            <a:fillRect/>
          </a:stretch>
        </p:blipFill>
        <p:spPr bwMode="auto">
          <a:xfrm>
            <a:off x="5292080" y="2636912"/>
            <a:ext cx="33443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7778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40000" indent="-540000" algn="l">
              <a:buFont typeface="Calibri" pitchFamily="34" charset="0"/>
              <a:buAutoNum type="arabicPeriod"/>
            </a:pPr>
            <a:r>
              <a:rPr lang="en-US" sz="3200" b="1" dirty="0" smtClean="0"/>
              <a:t>Titik Stasioner</a:t>
            </a:r>
            <a:r>
              <a:rPr lang="id-ID" sz="3200" b="1" dirty="0" smtClean="0"/>
              <a:t> Fungsi Naik dan Fungsi Turun</a:t>
            </a:r>
          </a:p>
        </p:txBody>
      </p:sp>
      <p:sp>
        <p:nvSpPr>
          <p:cNvPr id="54275" name="Content Placeholder 9"/>
          <p:cNvSpPr>
            <a:spLocks noGrp="1"/>
          </p:cNvSpPr>
          <p:nvPr>
            <p:ph idx="4294967295"/>
          </p:nvPr>
        </p:nvSpPr>
        <p:spPr>
          <a:xfrm>
            <a:off x="698822" y="1471017"/>
            <a:ext cx="8121650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id-ID" sz="2800" dirty="0" smtClean="0"/>
              <a:t>T</a:t>
            </a:r>
            <a:r>
              <a:rPr lang="en-US" sz="2800" dirty="0" smtClean="0"/>
              <a:t>itik stasioner adalah titik yang menyebabkan f′(x) = 0.</a:t>
            </a:r>
            <a:endParaRPr lang="id-ID" sz="2800" dirty="0" smtClean="0"/>
          </a:p>
          <a:p>
            <a:pPr marL="0" lvl="0" indent="0" algn="just">
              <a:buNone/>
              <a:defRPr/>
            </a:pPr>
            <a:r>
              <a:rPr lang="en-US" sz="2800" dirty="0" smtClean="0"/>
              <a:t>Misalkan fungsi </a:t>
            </a:r>
            <a:r>
              <a:rPr lang="id-ID" sz="2800" dirty="0" smtClean="0"/>
              <a:t>f(x) </a:t>
            </a:r>
            <a:r>
              <a:rPr lang="en-US" sz="2800" dirty="0" smtClean="0"/>
              <a:t>kontinu</a:t>
            </a:r>
            <a:r>
              <a:rPr lang="id-ID" sz="2800" dirty="0" smtClean="0"/>
              <a:t> </a:t>
            </a:r>
            <a:r>
              <a:rPr lang="en-US" sz="2800" dirty="0" smtClean="0"/>
              <a:t>pada </a:t>
            </a:r>
            <a:r>
              <a:rPr lang="id-ID" sz="2800" dirty="0" smtClean="0"/>
              <a:t>i</a:t>
            </a:r>
            <a:r>
              <a:rPr lang="en-US" sz="2800" dirty="0" smtClean="0"/>
              <a:t>nterval [a, b]</a:t>
            </a:r>
            <a:r>
              <a:rPr lang="id-ID" sz="2800" dirty="0" smtClean="0"/>
              <a:t> dan f´(x) adalah </a:t>
            </a:r>
            <a:r>
              <a:rPr lang="en-US" sz="2800" dirty="0" smtClean="0"/>
              <a:t>turunan pertama fungsi f</a:t>
            </a:r>
            <a:r>
              <a:rPr lang="id-ID" sz="2800" dirty="0" smtClean="0"/>
              <a:t>(x).</a:t>
            </a:r>
          </a:p>
          <a:p>
            <a:pPr marL="514350" lvl="0" indent="-514350">
              <a:buFont typeface="+mj-lt"/>
              <a:buAutoNum type="alphaLcPeriod"/>
              <a:defRPr/>
            </a:pPr>
            <a:r>
              <a:rPr lang="en-US" sz="2800" dirty="0" smtClean="0"/>
              <a:t> Jika f′(x) &gt; 0, fungsi f dikatakan naik</a:t>
            </a:r>
            <a:endParaRPr lang="id-ID" sz="2800" dirty="0" smtClean="0"/>
          </a:p>
          <a:p>
            <a:pPr marL="514350" lvl="0" indent="-514350">
              <a:buFont typeface="+mj-lt"/>
              <a:buAutoNum type="alphaLcPeriod" startAt="2"/>
              <a:defRPr/>
            </a:pPr>
            <a:r>
              <a:rPr lang="en-US" sz="2800" dirty="0" smtClean="0"/>
              <a:t>Jika f′(x) &lt; 0, fungsi f dikatakan turun</a:t>
            </a:r>
            <a:endParaRPr lang="id-ID" sz="2800" dirty="0" smtClean="0"/>
          </a:p>
          <a:p>
            <a:pPr marL="514350" lvl="0" indent="-514350">
              <a:buFont typeface="+mj-lt"/>
              <a:buAutoNum type="alphaLcPeriod" startAt="2"/>
              <a:defRPr/>
            </a:pPr>
            <a:r>
              <a:rPr lang="en-US" sz="2800" dirty="0" smtClean="0"/>
              <a:t>Jika f′(x) = 0, dikatakan fungsi f tidak naik dan tidak turun</a:t>
            </a:r>
            <a:r>
              <a:rPr lang="id-ID" sz="2800" dirty="0" smtClean="0"/>
              <a:t> (stasioner).</a:t>
            </a:r>
            <a:endParaRPr lang="en-US" sz="2800" dirty="0" smtClean="0"/>
          </a:p>
          <a:p>
            <a:pPr marL="0" indent="0">
              <a:buFont typeface="Arial" pitchFamily="34" charset="0"/>
              <a:buNone/>
            </a:pPr>
            <a:endParaRPr lang="en-US" sz="2800" dirty="0" smtClean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 idx="4294967295"/>
          </p:nvPr>
        </p:nvSpPr>
        <p:spPr>
          <a:xfrm>
            <a:off x="0" y="631825"/>
            <a:ext cx="8229600" cy="574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200" b="1" dirty="0" smtClean="0"/>
              <a:t>Contoh 1</a:t>
            </a:r>
            <a:endParaRPr lang="en-US" sz="3200" dirty="0"/>
          </a:p>
        </p:txBody>
      </p:sp>
      <p:sp>
        <p:nvSpPr>
          <p:cNvPr id="21" name="Content Placeholder 20"/>
          <p:cNvSpPr>
            <a:spLocks noGrp="1"/>
          </p:cNvSpPr>
          <p:nvPr>
            <p:ph idx="4294967295"/>
          </p:nvPr>
        </p:nvSpPr>
        <p:spPr>
          <a:xfrm>
            <a:off x="323528" y="1135285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eaLnBrk="0" hangingPunct="0">
              <a:buNone/>
              <a:defRPr/>
            </a:pPr>
            <a:r>
              <a:rPr lang="en-US" sz="2800" dirty="0" smtClean="0"/>
              <a:t>Tentukan titik stasioner dari f(x) = sin 2x </a:t>
            </a:r>
            <a:r>
              <a:rPr lang="id-ID" sz="2800" dirty="0" smtClean="0"/>
              <a:t>pada interval</a:t>
            </a:r>
            <a:r>
              <a:rPr lang="en-US" sz="2800" dirty="0" smtClean="0"/>
              <a:t> 0° ≤ x ≤ 360°.</a:t>
            </a:r>
            <a:endParaRPr lang="id-ID" sz="2800" dirty="0" smtClean="0"/>
          </a:p>
          <a:p>
            <a:pPr marL="0" indent="0" eaLnBrk="0" hangingPunct="0">
              <a:buNone/>
              <a:defRPr/>
            </a:pPr>
            <a:r>
              <a:rPr lang="id-ID" sz="2800" b="1" dirty="0" smtClean="0"/>
              <a:t>Jawaban:</a:t>
            </a:r>
          </a:p>
          <a:p>
            <a:pPr marL="0" indent="0" eaLnBrk="0" hangingPunct="0">
              <a:buNone/>
              <a:defRPr/>
            </a:pPr>
            <a:endParaRPr lang="id-ID" sz="2800" b="1" dirty="0" smtClean="0"/>
          </a:p>
          <a:p>
            <a:pPr marL="0" indent="0" eaLnBrk="0" hangingPunct="0">
              <a:buNone/>
              <a:defRPr/>
            </a:pPr>
            <a:endParaRPr lang="id-ID" sz="2800" b="1" dirty="0" smtClean="0"/>
          </a:p>
          <a:p>
            <a:pPr marL="0" indent="0" eaLnBrk="0" hangingPunct="0">
              <a:buNone/>
              <a:defRPr/>
            </a:pPr>
            <a:endParaRPr lang="id-ID" sz="2800" b="1" dirty="0" smtClean="0"/>
          </a:p>
          <a:p>
            <a:pPr marL="0" indent="0" eaLnBrk="0" hangingPunct="0">
              <a:buNone/>
              <a:defRPr/>
            </a:pPr>
            <a:endParaRPr lang="en-US" sz="2800" b="1" dirty="0" smtClean="0"/>
          </a:p>
          <a:p>
            <a:pPr marL="0" indent="0" eaLnBrk="0" hangingPunct="0">
              <a:buNone/>
              <a:defRPr/>
            </a:pPr>
            <a:endParaRPr lang="id-ID" sz="2800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37524" r="37586" b="44568"/>
          <a:stretch>
            <a:fillRect/>
          </a:stretch>
        </p:blipFill>
        <p:spPr bwMode="auto">
          <a:xfrm>
            <a:off x="395535" y="2647452"/>
            <a:ext cx="7318608" cy="222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2051720" y="701824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sz="4000" b="1" dirty="0" smtClean="0"/>
              <a:t> LIMIT FUNGSI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</a:t>
            </a:r>
            <a:endParaRPr lang="id-ID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779912" y="6309320"/>
            <a:ext cx="1566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rgbClr val="92D050"/>
                </a:solidFill>
                <a:hlinkClick r:id="rId3" action="ppaction://hlinksldjump"/>
              </a:rPr>
              <a:t>Kembali ke daftar isi</a:t>
            </a:r>
            <a:endParaRPr lang="en-US" sz="1200" dirty="0">
              <a:solidFill>
                <a:srgbClr val="92D05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 l="32567" t="14563" r="16794" b="14563"/>
          <a:stretch>
            <a:fillRect/>
          </a:stretch>
        </p:blipFill>
        <p:spPr bwMode="auto">
          <a:xfrm>
            <a:off x="4788024" y="2276872"/>
            <a:ext cx="4026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2"/>
          <p:cNvSpPr txBox="1">
            <a:spLocks/>
          </p:cNvSpPr>
          <p:nvPr/>
        </p:nvSpPr>
        <p:spPr>
          <a:xfrm>
            <a:off x="539552" y="2276872"/>
            <a:ext cx="4038600" cy="31249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Limit Fungsi Trigonometri di Suatu Titik</a:t>
            </a:r>
            <a:endParaRPr kumimoji="0" lang="id-ID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Limit di </a:t>
            </a:r>
            <a:r>
              <a:rPr kumimoji="0" lang="id-ID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K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etakhinggaan </a:t>
            </a:r>
            <a:endParaRPr kumimoji="0" lang="id-ID" sz="3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5536" y="503376"/>
            <a:ext cx="856895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600" dirty="0">
                <a:latin typeface="+mj-lt"/>
              </a:rPr>
              <a:t>Penyelesaian </a:t>
            </a:r>
            <a:r>
              <a:rPr lang="en-US" sz="2600" dirty="0">
                <a:latin typeface="+mj-lt"/>
              </a:rPr>
              <a:t>2x = 90° + k × 360°</a:t>
            </a:r>
            <a:r>
              <a:rPr lang="id-ID" sz="2600" dirty="0">
                <a:latin typeface="+mj-lt"/>
              </a:rPr>
              <a:t> sebagai </a:t>
            </a:r>
            <a:r>
              <a:rPr lang="id-ID" sz="2600" dirty="0" smtClean="0">
                <a:latin typeface="+mj-lt"/>
              </a:rPr>
              <a:t>berikut</a:t>
            </a: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r>
              <a:rPr lang="id-ID" sz="2600" dirty="0" smtClean="0">
                <a:latin typeface="+mj-lt"/>
              </a:rPr>
              <a:t>Penyelesaian </a:t>
            </a:r>
            <a:r>
              <a:rPr lang="en-US" sz="2600" dirty="0" smtClean="0">
                <a:latin typeface="+mj-lt"/>
              </a:rPr>
              <a:t>2x = 90° + k × 360°</a:t>
            </a:r>
            <a:r>
              <a:rPr lang="id-ID" sz="2600" dirty="0" smtClean="0">
                <a:latin typeface="+mj-lt"/>
              </a:rPr>
              <a:t> sebagai berikut.</a:t>
            </a: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endParaRPr lang="id-ID" sz="2600" dirty="0" smtClean="0">
              <a:latin typeface="+mj-lt"/>
            </a:endParaRPr>
          </a:p>
          <a:p>
            <a:pPr>
              <a:defRPr/>
            </a:pPr>
            <a:r>
              <a:rPr lang="en-US" sz="2600" dirty="0" smtClean="0">
                <a:latin typeface="+mj-lt"/>
              </a:rPr>
              <a:t>Jadi, titik stasioner dari f(x) = sin 2x </a:t>
            </a:r>
            <a:r>
              <a:rPr lang="id-ID" sz="2600" dirty="0" smtClean="0">
                <a:latin typeface="+mj-lt"/>
              </a:rPr>
              <a:t>pada interval</a:t>
            </a:r>
            <a:r>
              <a:rPr lang="en-US" sz="2600" dirty="0" smtClean="0">
                <a:latin typeface="+mj-lt"/>
              </a:rPr>
              <a:t> 0° ≤ x ≤ </a:t>
            </a:r>
            <a:r>
              <a:rPr lang="id-ID" sz="2600" dirty="0" smtClean="0">
                <a:latin typeface="+mj-lt"/>
              </a:rPr>
              <a:t>3</a:t>
            </a:r>
            <a:r>
              <a:rPr lang="en-US" sz="2600" dirty="0" smtClean="0">
                <a:latin typeface="+mj-lt"/>
              </a:rPr>
              <a:t>60° adalah x = 45°, x = 135°, x = 225°, dan x = </a:t>
            </a:r>
            <a:r>
              <a:rPr lang="id-ID" sz="2600" dirty="0" smtClean="0">
                <a:latin typeface="+mj-lt"/>
              </a:rPr>
              <a:t>315</a:t>
            </a:r>
            <a:r>
              <a:rPr lang="en-US" sz="2600" dirty="0" smtClean="0">
                <a:latin typeface="+mj-lt"/>
              </a:rPr>
              <a:t>°.</a:t>
            </a:r>
          </a:p>
          <a:p>
            <a:pPr>
              <a:defRPr/>
            </a:pPr>
            <a:endParaRPr lang="en-US" sz="2600" dirty="0">
              <a:latin typeface="+mj-lt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55432" r="48812" b="30954"/>
          <a:stretch>
            <a:fillRect/>
          </a:stretch>
        </p:blipFill>
        <p:spPr bwMode="auto">
          <a:xfrm>
            <a:off x="539552" y="935423"/>
            <a:ext cx="4752529" cy="165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68542" r="48075" b="15826"/>
          <a:stretch>
            <a:fillRect/>
          </a:stretch>
        </p:blipFill>
        <p:spPr bwMode="auto">
          <a:xfrm>
            <a:off x="467544" y="3374694"/>
            <a:ext cx="5040560" cy="195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>
                <a:latin typeface="+mn-lt"/>
                <a:cs typeface="Arial" pitchFamily="34" charset="0"/>
              </a:rPr>
              <a:t>Contoh 2</a:t>
            </a:r>
            <a:endParaRPr lang="id-ID" sz="3200" b="1" dirty="0">
              <a:latin typeface="+mn-lt"/>
            </a:endParaRPr>
          </a:p>
        </p:txBody>
      </p:sp>
      <p:sp>
        <p:nvSpPr>
          <p:cNvPr id="14340" name="Content Placeholder 9"/>
          <p:cNvSpPr>
            <a:spLocks noGrp="1"/>
          </p:cNvSpPr>
          <p:nvPr>
            <p:ph idx="4294967295"/>
          </p:nvPr>
        </p:nvSpPr>
        <p:spPr>
          <a:xfrm>
            <a:off x="467544" y="1052934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Diketahui fungsi g(x) = cos (x –</a:t>
            </a:r>
            <a:r>
              <a:rPr lang="id-ID" sz="2800" dirty="0" smtClean="0"/>
              <a:t>    </a:t>
            </a:r>
            <a:r>
              <a:rPr lang="el-GR" sz="2800" dirty="0" smtClean="0"/>
              <a:t>) </a:t>
            </a:r>
            <a:r>
              <a:rPr lang="en-US" sz="2800" dirty="0" smtClean="0"/>
              <a:t>untuk 0 ≤ x ≤ 2</a:t>
            </a:r>
            <a:r>
              <a:rPr lang="el-GR" sz="2800" dirty="0" smtClean="0"/>
              <a:t>π.</a:t>
            </a:r>
            <a:br>
              <a:rPr lang="el-GR" sz="2800" dirty="0" smtClean="0"/>
            </a:br>
            <a:r>
              <a:rPr lang="en-US" sz="2800" dirty="0" smtClean="0"/>
              <a:t>Fungsi g naik pada interval . . . .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</p:txBody>
      </p:sp>
      <p:graphicFrame>
        <p:nvGraphicFramePr>
          <p:cNvPr id="14338" name="Object 8"/>
          <p:cNvGraphicFramePr>
            <a:graphicFrameLocks noChangeAspect="1"/>
          </p:cNvGraphicFramePr>
          <p:nvPr/>
        </p:nvGraphicFramePr>
        <p:xfrm>
          <a:off x="4908922" y="985589"/>
          <a:ext cx="311150" cy="715963"/>
        </p:xfrm>
        <a:graphic>
          <a:graphicData uri="http://schemas.openxmlformats.org/presentationml/2006/ole">
            <p:oleObj spid="_x0000_s14338" name="Equation" r:id="rId3" imgW="126720" imgH="291960" progId="">
              <p:embed/>
            </p:oleObj>
          </a:graphicData>
        </a:graphic>
      </p:graphicFrame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17516" r="15134" b="39380"/>
          <a:stretch>
            <a:fillRect/>
          </a:stretch>
        </p:blipFill>
        <p:spPr bwMode="auto">
          <a:xfrm>
            <a:off x="611559" y="2493640"/>
            <a:ext cx="374441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6756" t="51477" r="45849" b="21945"/>
          <a:stretch>
            <a:fillRect/>
          </a:stretch>
        </p:blipFill>
        <p:spPr bwMode="auto">
          <a:xfrm>
            <a:off x="4644008" y="3213720"/>
            <a:ext cx="396043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59824" r="13553" b="30805"/>
          <a:stretch>
            <a:fillRect/>
          </a:stretch>
        </p:blipFill>
        <p:spPr bwMode="auto">
          <a:xfrm>
            <a:off x="4644008" y="2493640"/>
            <a:ext cx="3960440" cy="7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1"/>
          <p:cNvSpPr>
            <a:spLocks noGrp="1"/>
          </p:cNvSpPr>
          <p:nvPr>
            <p:ph type="title" idx="4294967295"/>
          </p:nvPr>
        </p:nvSpPr>
        <p:spPr>
          <a:xfrm>
            <a:off x="323528" y="764704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40000" indent="-540000" algn="l">
              <a:buFont typeface="Calibri" pitchFamily="34" charset="0"/>
              <a:buAutoNum type="arabicPeriod" startAt="3"/>
            </a:pPr>
            <a:r>
              <a:rPr lang="en-US" sz="3200" b="1" dirty="0" smtClean="0"/>
              <a:t>Nilai Maksimum</a:t>
            </a:r>
            <a:r>
              <a:rPr lang="id-ID" sz="3200" b="1" dirty="0" smtClean="0"/>
              <a:t> dan </a:t>
            </a:r>
            <a:r>
              <a:rPr lang="en-US" sz="3200" b="1" dirty="0" smtClean="0"/>
              <a:t>Nilai Minimum</a:t>
            </a:r>
            <a:r>
              <a:rPr lang="id-ID" sz="3200" b="1" dirty="0" smtClean="0"/>
              <a:t> </a:t>
            </a:r>
            <a:r>
              <a:rPr lang="en-US" sz="3200" b="1" dirty="0" smtClean="0"/>
              <a:t>Fungsi Trigonometri</a:t>
            </a:r>
            <a:endParaRPr lang="en-US" sz="3200" dirty="0" smtClean="0"/>
          </a:p>
        </p:txBody>
      </p:sp>
      <p:sp>
        <p:nvSpPr>
          <p:cNvPr id="57347" name="Content Placeholder 12"/>
          <p:cNvSpPr>
            <a:spLocks noGrp="1"/>
          </p:cNvSpPr>
          <p:nvPr>
            <p:ph idx="4294967295"/>
          </p:nvPr>
        </p:nvSpPr>
        <p:spPr>
          <a:xfrm>
            <a:off x="863080" y="1902941"/>
            <a:ext cx="8229600" cy="3168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Titik stasioner </a:t>
            </a:r>
            <a:r>
              <a:rPr lang="id-ID" sz="2800" dirty="0" smtClean="0"/>
              <a:t>(</a:t>
            </a:r>
            <a:r>
              <a:rPr lang="en-US" sz="2800" dirty="0" smtClean="0"/>
              <a:t>a</a:t>
            </a:r>
            <a:r>
              <a:rPr lang="id-ID" sz="2800" dirty="0" smtClean="0"/>
              <a:t>, f(a))</a:t>
            </a:r>
            <a:r>
              <a:rPr lang="en-US" sz="2800" dirty="0" smtClean="0"/>
              <a:t> </a:t>
            </a:r>
            <a:r>
              <a:rPr lang="id-ID" sz="2800" dirty="0" smtClean="0"/>
              <a:t>bisa menjadi</a:t>
            </a:r>
            <a:r>
              <a:rPr lang="en-US" sz="2800" dirty="0" smtClean="0"/>
              <a:t> </a:t>
            </a:r>
            <a:r>
              <a:rPr lang="id-ID" sz="2800" dirty="0" smtClean="0"/>
              <a:t>titik balik</a:t>
            </a:r>
            <a:r>
              <a:rPr lang="en-US" sz="2800" dirty="0" smtClean="0"/>
              <a:t> maksimum</a:t>
            </a:r>
            <a:r>
              <a:rPr lang="id-ID" sz="2800" dirty="0" smtClean="0"/>
              <a:t>, titik balik</a:t>
            </a:r>
            <a:r>
              <a:rPr lang="en-US" sz="2800" dirty="0" smtClean="0"/>
              <a:t> minimum</a:t>
            </a:r>
            <a:r>
              <a:rPr lang="id-ID" sz="2800" dirty="0" smtClean="0"/>
              <a:t>, atau titik belok </a:t>
            </a:r>
            <a:r>
              <a:rPr lang="en-US" sz="2800" dirty="0" smtClean="0"/>
              <a:t>fungsi</a:t>
            </a:r>
            <a:r>
              <a:rPr lang="id-ID" sz="2800" dirty="0" smtClean="0"/>
              <a:t>. </a:t>
            </a:r>
          </a:p>
          <a:p>
            <a:pPr marL="0" indent="0">
              <a:buNone/>
            </a:pPr>
            <a:r>
              <a:rPr lang="id-ID" sz="2800" dirty="0" smtClean="0"/>
              <a:t>Jenis-jenis titik stasioner dapat ditentukan dengan dua cara:</a:t>
            </a:r>
          </a:p>
          <a:p>
            <a:pPr marL="571500" indent="-514350">
              <a:buFont typeface="Calibri" pitchFamily="34" charset="0"/>
              <a:buAutoNum type="alphaLcPeriod"/>
            </a:pPr>
            <a:r>
              <a:rPr lang="en-US" sz="2800" dirty="0" smtClean="0">
                <a:hlinkClick r:id="rId3" action="ppaction://hlinksldjump"/>
              </a:rPr>
              <a:t>uji turunan pertama </a:t>
            </a:r>
            <a:endParaRPr lang="id-ID" sz="2800" dirty="0" smtClean="0"/>
          </a:p>
          <a:p>
            <a:pPr marL="571500" indent="-514350">
              <a:buFont typeface="Calibri" pitchFamily="34" charset="0"/>
              <a:buAutoNum type="alphaLcPeriod"/>
            </a:pPr>
            <a:r>
              <a:rPr lang="en-US" sz="2800" dirty="0" smtClean="0">
                <a:hlinkClick r:id="rId4" action="ppaction://hlinksldjump"/>
              </a:rPr>
              <a:t>uji turunan kedua</a:t>
            </a:r>
            <a:endParaRPr lang="en-US" sz="2800" dirty="0" smtClean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215825" y="559015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342900" indent="-342900" algn="l">
              <a:buFont typeface="Calibri" pitchFamily="34" charset="0"/>
              <a:buAutoNum type="alphaLcPeriod"/>
            </a:pPr>
            <a:r>
              <a:rPr lang="id-ID" sz="2800" b="1" dirty="0" smtClean="0"/>
              <a:t>U</a:t>
            </a:r>
            <a:r>
              <a:rPr lang="en-US" sz="2800" b="1" dirty="0" smtClean="0"/>
              <a:t>ji </a:t>
            </a:r>
            <a:r>
              <a:rPr lang="id-ID" sz="2800" b="1" dirty="0" smtClean="0"/>
              <a:t>T</a:t>
            </a:r>
            <a:r>
              <a:rPr lang="en-US" sz="2800" b="1" dirty="0" smtClean="0"/>
              <a:t>urunan </a:t>
            </a:r>
            <a:r>
              <a:rPr lang="id-ID" sz="2800" b="1" dirty="0" smtClean="0"/>
              <a:t>P</a:t>
            </a:r>
            <a:r>
              <a:rPr lang="en-US" sz="2800" b="1" dirty="0" smtClean="0"/>
              <a:t>ertama </a:t>
            </a:r>
          </a:p>
        </p:txBody>
      </p:sp>
      <p:sp>
        <p:nvSpPr>
          <p:cNvPr id="58371" name="Content Placeholder 7"/>
          <p:cNvSpPr>
            <a:spLocks noGrp="1"/>
          </p:cNvSpPr>
          <p:nvPr>
            <p:ph idx="4294967295"/>
          </p:nvPr>
        </p:nvSpPr>
        <p:spPr>
          <a:xfrm>
            <a:off x="3995737" y="1495640"/>
            <a:ext cx="4896743" cy="22213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sz="2500" dirty="0" smtClean="0">
                <a:solidFill>
                  <a:srgbClr val="FF0000"/>
                </a:solidFill>
              </a:rPr>
              <a:t>f′(x) &gt; 0 untuk x &lt; a</a:t>
            </a:r>
            <a:r>
              <a:rPr lang="id-ID" sz="2500" dirty="0" smtClean="0">
                <a:solidFill>
                  <a:srgbClr val="FF0000"/>
                </a:solidFill>
              </a:rPr>
              <a:t>, </a:t>
            </a:r>
            <a:r>
              <a:rPr lang="en-US" sz="2500" dirty="0" smtClean="0">
                <a:solidFill>
                  <a:srgbClr val="FF0000"/>
                </a:solidFill>
              </a:rPr>
              <a:t>f′(x)</a:t>
            </a:r>
            <a:r>
              <a:rPr lang="id-ID" sz="2500" dirty="0" smtClean="0">
                <a:solidFill>
                  <a:srgbClr val="FF0000"/>
                </a:solidFill>
              </a:rPr>
              <a:t> = 0,</a:t>
            </a:r>
            <a:r>
              <a:rPr lang="en-US" sz="2500" dirty="0" smtClean="0">
                <a:solidFill>
                  <a:srgbClr val="FF0000"/>
                </a:solidFill>
              </a:rPr>
              <a:t> dan </a:t>
            </a:r>
            <a:endParaRPr lang="id-ID" sz="2500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500" dirty="0" smtClean="0">
                <a:solidFill>
                  <a:srgbClr val="FF0000"/>
                </a:solidFill>
              </a:rPr>
              <a:t>f′(x) &lt; 0 untuk x &gt; a</a:t>
            </a:r>
            <a:r>
              <a:rPr lang="id-ID" sz="25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sz="2500" dirty="0" smtClean="0">
                <a:solidFill>
                  <a:srgbClr val="FF0000"/>
                </a:solidFill>
              </a:rPr>
              <a:t>(a, f(a)) disebut titik</a:t>
            </a:r>
            <a:r>
              <a:rPr lang="id-ID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FF0000"/>
                </a:solidFill>
              </a:rPr>
              <a:t>balik </a:t>
            </a:r>
            <a:r>
              <a:rPr lang="id-ID" sz="2500" dirty="0" smtClean="0">
                <a:solidFill>
                  <a:srgbClr val="FF0000"/>
                </a:solidFill>
              </a:rPr>
              <a:t>m</a:t>
            </a:r>
            <a:r>
              <a:rPr lang="en-US" sz="2500" dirty="0" smtClean="0">
                <a:solidFill>
                  <a:srgbClr val="FF0000"/>
                </a:solidFill>
              </a:rPr>
              <a:t>aksimum. </a:t>
            </a:r>
            <a:endParaRPr lang="id-ID" sz="2500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500" dirty="0" smtClean="0">
                <a:solidFill>
                  <a:srgbClr val="FF0000"/>
                </a:solidFill>
              </a:rPr>
              <a:t>Nilai f(a) disebut nilai maksimum.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3605" t="33574" r="53321" b="42432"/>
          <a:stretch>
            <a:fillRect/>
          </a:stretch>
        </p:blipFill>
        <p:spPr bwMode="auto">
          <a:xfrm>
            <a:off x="683370" y="1351847"/>
            <a:ext cx="2233356" cy="23042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46880" t="33634" r="39337" b="42794"/>
          <a:stretch>
            <a:fillRect/>
          </a:stretch>
        </p:blipFill>
        <p:spPr bwMode="auto">
          <a:xfrm>
            <a:off x="683369" y="3872126"/>
            <a:ext cx="2310016" cy="2221170"/>
          </a:xfrm>
          <a:prstGeom prst="rect">
            <a:avLst/>
          </a:prstGeom>
          <a:noFill/>
          <a:ln w="9525">
            <a:solidFill>
              <a:srgbClr val="0505FF"/>
            </a:solidFill>
            <a:miter lim="800000"/>
            <a:headEnd/>
            <a:tailEnd/>
          </a:ln>
        </p:spPr>
      </p:pic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3995663" y="3944135"/>
            <a:ext cx="4824412" cy="1812925"/>
          </a:xfrm>
          <a:prstGeom prst="rect">
            <a:avLst/>
          </a:prstGeom>
          <a:noFill/>
          <a:ln w="9525">
            <a:solidFill>
              <a:srgbClr val="0505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f′(x) 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&lt;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 0 untuk x &lt; a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, 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f′(x)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 = 0,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 dan</a:t>
            </a:r>
            <a:endParaRPr lang="id-ID" sz="2500" dirty="0">
              <a:solidFill>
                <a:srgbClr val="0505FF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f′(x) 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&gt;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 0 untuk x &gt; a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(a, f(a)) disebut titik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 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balik m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in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imum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.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 </a:t>
            </a:r>
            <a:endParaRPr lang="id-ID" sz="2500" dirty="0">
              <a:solidFill>
                <a:srgbClr val="0505FF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Nilai f(a) disebut nilai m</a:t>
            </a:r>
            <a:r>
              <a:rPr lang="id-ID" sz="2500" dirty="0">
                <a:solidFill>
                  <a:srgbClr val="0505FF"/>
                </a:solidFill>
                <a:latin typeface="+mn-lt"/>
                <a:cs typeface="+mn-cs"/>
              </a:rPr>
              <a:t>in</a:t>
            </a:r>
            <a:r>
              <a:rPr lang="en-US" sz="2500" dirty="0">
                <a:solidFill>
                  <a:srgbClr val="0505FF"/>
                </a:solidFill>
                <a:latin typeface="+mn-lt"/>
                <a:cs typeface="+mn-cs"/>
              </a:rPr>
              <a:t>imum.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203500" y="2215669"/>
            <a:ext cx="504825" cy="431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281288" y="4663594"/>
            <a:ext cx="503237" cy="43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6"/>
          <p:cNvSpPr>
            <a:spLocks noGrp="1"/>
          </p:cNvSpPr>
          <p:nvPr>
            <p:ph sz="half" idx="4294967295"/>
          </p:nvPr>
        </p:nvSpPr>
        <p:spPr>
          <a:xfrm>
            <a:off x="4066356" y="908745"/>
            <a:ext cx="4321175" cy="16557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f′(x) &lt; 0 untuk x &lt; a</a:t>
            </a:r>
            <a:r>
              <a:rPr lang="id-ID" sz="2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f′(x)</a:t>
            </a:r>
            <a:r>
              <a:rPr lang="id-ID" sz="2800" dirty="0" smtClean="0">
                <a:solidFill>
                  <a:schemeClr val="accent6">
                    <a:lumMod val="50000"/>
                  </a:schemeClr>
                </a:solidFill>
              </a:rPr>
              <a:t> = 0,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dan f′(x) &lt; 0 untuk x &gt; a</a:t>
            </a:r>
            <a:r>
              <a:rPr lang="id-ID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(a, f(a)) disebut titik</a:t>
            </a:r>
            <a:r>
              <a:rPr lang="id-ID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belok</a:t>
            </a:r>
          </a:p>
        </p:txBody>
      </p:sp>
      <p:sp>
        <p:nvSpPr>
          <p:cNvPr id="59397" name="Content Placeholder 6"/>
          <p:cNvSpPr>
            <a:spLocks noGrp="1"/>
          </p:cNvSpPr>
          <p:nvPr>
            <p:ph sz="half" idx="4294967295"/>
          </p:nvPr>
        </p:nvSpPr>
        <p:spPr>
          <a:xfrm>
            <a:off x="4067944" y="3645595"/>
            <a:ext cx="4319587" cy="158432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f′(x) &lt; 0 untuk x &lt; a</a:t>
            </a:r>
            <a:r>
              <a:rPr lang="id-ID" sz="2800" dirty="0" smtClean="0">
                <a:solidFill>
                  <a:schemeClr val="tx2"/>
                </a:solidFill>
              </a:rPr>
              <a:t>, </a:t>
            </a:r>
            <a:r>
              <a:rPr lang="en-US" sz="2800" dirty="0" smtClean="0">
                <a:solidFill>
                  <a:schemeClr val="tx2"/>
                </a:solidFill>
              </a:rPr>
              <a:t>f′(x)</a:t>
            </a:r>
            <a:r>
              <a:rPr lang="id-ID" sz="2800" dirty="0" smtClean="0">
                <a:solidFill>
                  <a:schemeClr val="tx2"/>
                </a:solidFill>
              </a:rPr>
              <a:t> = 0,</a:t>
            </a:r>
            <a:r>
              <a:rPr lang="en-US" sz="2800" dirty="0" smtClean="0">
                <a:solidFill>
                  <a:schemeClr val="tx2"/>
                </a:solidFill>
              </a:rPr>
              <a:t> dan f′(x) &lt; 0 untuk x &gt; a</a:t>
            </a:r>
            <a:r>
              <a:rPr lang="id-ID" sz="2800" dirty="0" smtClean="0">
                <a:solidFill>
                  <a:schemeClr val="tx2"/>
                </a:solidFill>
              </a:rPr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(a, f(a)) disebut titik</a:t>
            </a:r>
            <a:r>
              <a:rPr lang="id-ID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belok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0792" t="33758" r="25096" b="41141"/>
          <a:stretch>
            <a:fillRect/>
          </a:stretch>
        </p:blipFill>
        <p:spPr bwMode="auto">
          <a:xfrm>
            <a:off x="827584" y="836712"/>
            <a:ext cx="2232248" cy="223224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74704" t="33771" r="10892" b="40965"/>
          <a:stretch>
            <a:fillRect/>
          </a:stretch>
        </p:blipFill>
        <p:spPr bwMode="auto">
          <a:xfrm>
            <a:off x="827584" y="3429000"/>
            <a:ext cx="2263804" cy="223224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3275856" y="1484784"/>
            <a:ext cx="503238" cy="431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347864" y="4221088"/>
            <a:ext cx="503237" cy="4318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229600" cy="56356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 </a:t>
            </a:r>
            <a:endParaRPr lang="en-US" sz="3200" dirty="0"/>
          </a:p>
        </p:txBody>
      </p:sp>
      <p:sp>
        <p:nvSpPr>
          <p:cNvPr id="15364" name="Content Placeholder 4"/>
          <p:cNvSpPr>
            <a:spLocks noGrp="1"/>
          </p:cNvSpPr>
          <p:nvPr>
            <p:ph idx="4294967295"/>
          </p:nvPr>
        </p:nvSpPr>
        <p:spPr>
          <a:xfrm>
            <a:off x="467544" y="980926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Diketahui fungsi f(x) = 2 sin (2x –  </a:t>
            </a:r>
            <a:r>
              <a:rPr lang="id-ID" sz="2800" dirty="0" smtClean="0"/>
              <a:t>  </a:t>
            </a:r>
            <a:r>
              <a:rPr lang="el-GR" sz="2800" dirty="0" smtClean="0"/>
              <a:t>) </a:t>
            </a:r>
            <a:r>
              <a:rPr lang="en-US" sz="2800" dirty="0" smtClean="0"/>
              <a:t>dengan</a:t>
            </a:r>
            <a:r>
              <a:rPr lang="id-ID" sz="2800" dirty="0" smtClean="0"/>
              <a:t> </a:t>
            </a:r>
            <a:r>
              <a:rPr lang="en-US" sz="2800" dirty="0" smtClean="0"/>
              <a:t>0 ≤ x ≤ </a:t>
            </a:r>
            <a:r>
              <a:rPr lang="el-GR" sz="2800" dirty="0" smtClean="0"/>
              <a:t>π. </a:t>
            </a:r>
            <a:r>
              <a:rPr lang="en-US" sz="2800" dirty="0" smtClean="0"/>
              <a:t>Tentukan titik stasioner fungsi dan jenisnya.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6641" t="14321" r="16794" b="52953"/>
          <a:stretch>
            <a:fillRect/>
          </a:stretch>
        </p:blipFill>
        <p:spPr bwMode="auto">
          <a:xfrm>
            <a:off x="539553" y="2421632"/>
            <a:ext cx="5406209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5220072" y="913581"/>
          <a:ext cx="311150" cy="715963"/>
        </p:xfrm>
        <a:graphic>
          <a:graphicData uri="http://schemas.openxmlformats.org/presentationml/2006/ole">
            <p:oleObj spid="_x0000_s15362" name="Equation" r:id="rId4" imgW="126720" imgH="291960" progId="">
              <p:embed/>
            </p:oleObj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832595"/>
            <a:ext cx="8229600" cy="4525962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Penyelesaian 2x </a:t>
            </a:r>
            <a:r>
              <a:rPr lang="id-ID" sz="2800" dirty="0" smtClean="0">
                <a:sym typeface="Symbol"/>
              </a:rPr>
              <a:t>    =    + k × 2 sebagai berikut.</a:t>
            </a:r>
            <a:r>
              <a:rPr lang="id-ID" sz="2800" dirty="0" smtClean="0"/>
              <a:t> 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6641" t="45570" r="16794" b="30542"/>
          <a:stretch>
            <a:fillRect/>
          </a:stretch>
        </p:blipFill>
        <p:spPr bwMode="auto">
          <a:xfrm>
            <a:off x="611560" y="1552674"/>
            <a:ext cx="7976270" cy="40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8"/>
          <p:cNvGraphicFramePr>
            <a:graphicFrameLocks noChangeAspect="1"/>
          </p:cNvGraphicFramePr>
          <p:nvPr/>
        </p:nvGraphicFramePr>
        <p:xfrm>
          <a:off x="3107953" y="764704"/>
          <a:ext cx="311150" cy="715963"/>
        </p:xfrm>
        <a:graphic>
          <a:graphicData uri="http://schemas.openxmlformats.org/presentationml/2006/ole">
            <p:oleObj spid="_x0000_s16386" name="Equation" r:id="rId4" imgW="126720" imgH="291960" progId="">
              <p:embed/>
            </p:oleObj>
          </a:graphicData>
        </a:graphic>
      </p:graphicFrame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3612778" y="764704"/>
          <a:ext cx="311150" cy="715963"/>
        </p:xfrm>
        <a:graphic>
          <a:graphicData uri="http://schemas.openxmlformats.org/presentationml/2006/ole">
            <p:oleObj spid="_x0000_s16387" name="Equation" r:id="rId5" imgW="126720" imgH="291960" progId="">
              <p:embed/>
            </p:oleObj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5576" y="631229"/>
            <a:ext cx="8229600" cy="452596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id-ID" sz="2800" dirty="0" smtClean="0"/>
              <a:t>Penyelesaian 2x </a:t>
            </a:r>
            <a:r>
              <a:rPr lang="id-ID" sz="2800" dirty="0" smtClean="0">
                <a:sym typeface="Symbol"/>
              </a:rPr>
              <a:t>    =     + k × 2 sebagai berikut.</a:t>
            </a:r>
            <a:r>
              <a:rPr lang="id-ID" sz="2800" dirty="0" smtClean="0"/>
              <a:t> </a:t>
            </a: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6641" t="68429" r="16794" b="8712"/>
          <a:stretch>
            <a:fillRect/>
          </a:stretch>
        </p:blipFill>
        <p:spPr bwMode="auto">
          <a:xfrm>
            <a:off x="567115" y="1412776"/>
            <a:ext cx="803733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0" name="Object 8"/>
          <p:cNvGraphicFramePr>
            <a:graphicFrameLocks noChangeAspect="1"/>
          </p:cNvGraphicFramePr>
          <p:nvPr/>
        </p:nvGraphicFramePr>
        <p:xfrm>
          <a:off x="3109218" y="552797"/>
          <a:ext cx="311150" cy="715963"/>
        </p:xfrm>
        <a:graphic>
          <a:graphicData uri="http://schemas.openxmlformats.org/presentationml/2006/ole">
            <p:oleObj spid="_x0000_s17410" name="Equation" r:id="rId4" imgW="126720" imgH="291960" progId="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3972818" y="551209"/>
          <a:ext cx="311150" cy="717551"/>
        </p:xfrm>
        <a:graphic>
          <a:graphicData uri="http://schemas.openxmlformats.org/presentationml/2006/ole">
            <p:oleObj spid="_x0000_s17411" name="Equation" r:id="rId5" imgW="126720" imgH="291960" progId="">
              <p:embed/>
            </p:oleObj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46"/>
          <p:cNvSpPr>
            <a:spLocks noGrp="1"/>
          </p:cNvSpPr>
          <p:nvPr>
            <p:ph idx="4294967295"/>
          </p:nvPr>
        </p:nvSpPr>
        <p:spPr>
          <a:xfrm>
            <a:off x="590872" y="645318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d-ID" dirty="0" smtClean="0"/>
              <a:t>Garis bilangan f</a:t>
            </a:r>
            <a:r>
              <a:rPr lang="en-US" dirty="0" smtClean="0"/>
              <a:t>′(x) </a:t>
            </a:r>
            <a:r>
              <a:rPr lang="id-ID" dirty="0" smtClean="0"/>
              <a:t>beserta tandanya </a:t>
            </a:r>
            <a:r>
              <a:rPr lang="en-US" dirty="0" smtClean="0"/>
              <a:t>sebagai berikut</a:t>
            </a:r>
            <a:r>
              <a:rPr lang="id-ID" dirty="0" smtClean="0"/>
              <a:t>.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591517" y="2305843"/>
            <a:ext cx="6119812" cy="3427413"/>
            <a:chOff x="684213" y="2003425"/>
            <a:chExt cx="6119812" cy="3427413"/>
          </a:xfrm>
        </p:grpSpPr>
        <p:sp>
          <p:nvSpPr>
            <p:cNvPr id="43" name="Title 22"/>
            <p:cNvSpPr txBox="1">
              <a:spLocks/>
            </p:cNvSpPr>
            <p:nvPr/>
          </p:nvSpPr>
          <p:spPr bwMode="auto">
            <a:xfrm>
              <a:off x="684213" y="2003425"/>
              <a:ext cx="1439862" cy="157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Nilai 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f</a:t>
              </a:r>
              <a:r>
                <a:rPr lang="en-US" sz="2400" dirty="0">
                  <a:solidFill>
                    <a:srgbClr val="FF0000"/>
                  </a:solidFill>
                </a:rPr>
                <a:t>′</a:t>
              </a:r>
              <a:r>
                <a:rPr lang="en-US" sz="2400" dirty="0"/>
                <a:t> </a:t>
              </a: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(x) &lt; 0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Grafik turun</a:t>
              </a:r>
              <a:endPara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9" name="Title 22"/>
            <p:cNvSpPr txBox="1">
              <a:spLocks/>
            </p:cNvSpPr>
            <p:nvPr/>
          </p:nvSpPr>
          <p:spPr bwMode="auto">
            <a:xfrm>
              <a:off x="2195513" y="2003425"/>
              <a:ext cx="1439862" cy="157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Nilai 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f</a:t>
              </a:r>
              <a:r>
                <a:rPr lang="en-US" sz="2400" dirty="0">
                  <a:solidFill>
                    <a:srgbClr val="FF0000"/>
                  </a:solidFill>
                </a:rPr>
                <a:t>′</a:t>
              </a:r>
              <a:r>
                <a:rPr lang="en-US" sz="2400" dirty="0"/>
                <a:t> </a:t>
              </a: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(x) &gt; 0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Grafik naik</a:t>
              </a:r>
              <a:endPara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0" name="Title 22"/>
            <p:cNvSpPr txBox="1">
              <a:spLocks/>
            </p:cNvSpPr>
            <p:nvPr/>
          </p:nvSpPr>
          <p:spPr bwMode="auto">
            <a:xfrm>
              <a:off x="3779838" y="2003425"/>
              <a:ext cx="1439862" cy="157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Nilai 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f</a:t>
              </a:r>
              <a:r>
                <a:rPr lang="en-US" sz="2400" dirty="0">
                  <a:solidFill>
                    <a:srgbClr val="FF0000"/>
                  </a:solidFill>
                </a:rPr>
                <a:t>′</a:t>
              </a:r>
              <a:r>
                <a:rPr lang="en-US" sz="2400" dirty="0"/>
                <a:t> </a:t>
              </a: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(x) &lt; 0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Grafik turun</a:t>
              </a:r>
              <a:endPara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1" name="Title 22"/>
            <p:cNvSpPr txBox="1">
              <a:spLocks/>
            </p:cNvSpPr>
            <p:nvPr/>
          </p:nvSpPr>
          <p:spPr bwMode="auto">
            <a:xfrm>
              <a:off x="5364163" y="2003425"/>
              <a:ext cx="1439862" cy="157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Nilai 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f</a:t>
              </a:r>
              <a:r>
                <a:rPr lang="en-US" sz="2400" dirty="0">
                  <a:solidFill>
                    <a:srgbClr val="FF0000"/>
                  </a:solidFill>
                </a:rPr>
                <a:t>′</a:t>
              </a:r>
              <a:r>
                <a:rPr lang="en-US" sz="2400" dirty="0"/>
                <a:t> </a:t>
              </a: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(x) &gt; 0</a:t>
              </a:r>
            </a:p>
            <a:p>
              <a:pPr algn="ctr" eaLnBrk="0" hangingPunct="0">
                <a:defRPr/>
              </a:pPr>
              <a:r>
                <a:rPr lang="id-ID" sz="2400" dirty="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Symbol"/>
                </a:rPr>
                <a:t>Grafik naik</a:t>
              </a:r>
              <a:endPara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2195513" y="2420938"/>
              <a:ext cx="0" cy="187166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779838" y="2636838"/>
              <a:ext cx="0" cy="231775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5219700" y="2349500"/>
              <a:ext cx="0" cy="187166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itle 22"/>
            <p:cNvSpPr txBox="1">
              <a:spLocks/>
            </p:cNvSpPr>
            <p:nvPr/>
          </p:nvSpPr>
          <p:spPr bwMode="auto">
            <a:xfrm>
              <a:off x="1331913" y="4292600"/>
              <a:ext cx="1727200" cy="490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solidFill>
                    <a:srgbClr val="7030A0"/>
                  </a:solidFill>
                  <a:latin typeface="+mj-lt"/>
                  <a:ea typeface="+mj-ea"/>
                  <a:cs typeface="+mj-cs"/>
                  <a:sym typeface="Symbol"/>
                </a:rPr>
                <a:t>Minimum</a:t>
              </a:r>
              <a:endParaRPr lang="en-US" sz="2800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59" name="Title 22"/>
            <p:cNvSpPr txBox="1">
              <a:spLocks/>
            </p:cNvSpPr>
            <p:nvPr/>
          </p:nvSpPr>
          <p:spPr bwMode="auto">
            <a:xfrm>
              <a:off x="4356100" y="4221163"/>
              <a:ext cx="1728788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solidFill>
                    <a:srgbClr val="7030A0"/>
                  </a:solidFill>
                  <a:latin typeface="+mj-lt"/>
                  <a:ea typeface="+mj-ea"/>
                  <a:cs typeface="+mj-cs"/>
                  <a:sym typeface="Symbol"/>
                </a:rPr>
                <a:t>Minimum</a:t>
              </a:r>
              <a:endParaRPr lang="en-US" sz="2800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0" name="Title 22"/>
            <p:cNvSpPr txBox="1">
              <a:spLocks/>
            </p:cNvSpPr>
            <p:nvPr/>
          </p:nvSpPr>
          <p:spPr bwMode="auto">
            <a:xfrm>
              <a:off x="2771775" y="4941888"/>
              <a:ext cx="2016125" cy="48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solidFill>
                    <a:srgbClr val="7030A0"/>
                  </a:solidFill>
                  <a:latin typeface="+mj-lt"/>
                  <a:ea typeface="+mj-ea"/>
                  <a:cs typeface="+mj-cs"/>
                  <a:sym typeface="Symbol"/>
                </a:rPr>
                <a:t>Maksimum</a:t>
              </a:r>
              <a:endParaRPr lang="en-US" sz="2800" dirty="0">
                <a:solidFill>
                  <a:srgbClr val="7030A0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1517" y="1643856"/>
            <a:ext cx="6408737" cy="1290637"/>
            <a:chOff x="684213" y="1341438"/>
            <a:chExt cx="6408737" cy="129063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84213" y="1844675"/>
              <a:ext cx="640873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195513" y="1700213"/>
              <a:ext cx="0" cy="2889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56025" y="1700213"/>
              <a:ext cx="0" cy="2889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19700" y="1700213"/>
              <a:ext cx="0" cy="2889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8434" name="Object 8"/>
            <p:cNvGraphicFramePr>
              <a:graphicFrameLocks noChangeAspect="1"/>
            </p:cNvGraphicFramePr>
            <p:nvPr/>
          </p:nvGraphicFramePr>
          <p:xfrm>
            <a:off x="3613150" y="1916113"/>
            <a:ext cx="311150" cy="715962"/>
          </p:xfrm>
          <a:graphic>
            <a:graphicData uri="http://schemas.openxmlformats.org/presentationml/2006/ole">
              <p:oleObj spid="_x0000_s18434" name="Equation" r:id="rId3" imgW="126720" imgH="291960" progId="">
                <p:embed/>
              </p:oleObj>
            </a:graphicData>
          </a:graphic>
        </p:graphicFrame>
        <p:sp>
          <p:nvSpPr>
            <p:cNvPr id="28" name="Title 22"/>
            <p:cNvSpPr txBox="1">
              <a:spLocks/>
            </p:cNvSpPr>
            <p:nvPr/>
          </p:nvSpPr>
          <p:spPr bwMode="auto">
            <a:xfrm>
              <a:off x="1970088" y="1989138"/>
              <a:ext cx="514350" cy="417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  <a:sym typeface="Symbol"/>
                </a:rPr>
                <a:t>0</a:t>
              </a:r>
              <a:endParaRPr lang="en-US" sz="28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9" name="Title 22"/>
            <p:cNvSpPr txBox="1">
              <a:spLocks/>
            </p:cNvSpPr>
            <p:nvPr/>
          </p:nvSpPr>
          <p:spPr bwMode="auto">
            <a:xfrm>
              <a:off x="2484438" y="1412875"/>
              <a:ext cx="1150937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  <a:sym typeface="Symbol"/>
                </a:rPr>
                <a:t>+++</a:t>
              </a:r>
              <a:endParaRPr lang="en-US" sz="28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0" name="Title 22"/>
            <p:cNvSpPr txBox="1">
              <a:spLocks/>
            </p:cNvSpPr>
            <p:nvPr/>
          </p:nvSpPr>
          <p:spPr bwMode="auto">
            <a:xfrm>
              <a:off x="5508625" y="1412875"/>
              <a:ext cx="1150938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  <a:sym typeface="Symbol"/>
                </a:rPr>
                <a:t>+++</a:t>
              </a:r>
              <a:endParaRPr lang="en-US" sz="28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1" name="Title 22"/>
            <p:cNvSpPr txBox="1">
              <a:spLocks/>
            </p:cNvSpPr>
            <p:nvPr/>
          </p:nvSpPr>
          <p:spPr bwMode="auto">
            <a:xfrm>
              <a:off x="827088" y="1412875"/>
              <a:ext cx="1152525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  <a:sym typeface="Symbol"/>
                </a:rPr>
                <a:t></a:t>
              </a:r>
              <a:r>
                <a:rPr lang="id-ID" sz="2800" dirty="0">
                  <a:sym typeface="Symbol"/>
                </a:rPr>
                <a:t>  </a:t>
              </a:r>
              <a:endParaRPr lang="en-US" sz="28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2" name="Title 22"/>
            <p:cNvSpPr txBox="1">
              <a:spLocks/>
            </p:cNvSpPr>
            <p:nvPr/>
          </p:nvSpPr>
          <p:spPr bwMode="auto">
            <a:xfrm>
              <a:off x="3924300" y="1412875"/>
              <a:ext cx="1152525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  <a:sym typeface="Symbol"/>
                </a:rPr>
                <a:t></a:t>
              </a:r>
              <a:r>
                <a:rPr lang="id-ID" sz="2800" dirty="0">
                  <a:sym typeface="Symbol"/>
                </a:rPr>
                <a:t>  </a:t>
              </a:r>
              <a:endParaRPr lang="en-US" sz="2800" dirty="0"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916238" y="1341438"/>
              <a:ext cx="431800" cy="431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116013" y="1341438"/>
              <a:ext cx="431800" cy="431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284663" y="1341438"/>
              <a:ext cx="431800" cy="431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940425" y="1341438"/>
              <a:ext cx="431800" cy="431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459" name="Rectangle 38"/>
            <p:cNvSpPr>
              <a:spLocks noChangeArrowheads="1"/>
            </p:cNvSpPr>
            <p:nvPr/>
          </p:nvSpPr>
          <p:spPr bwMode="auto">
            <a:xfrm>
              <a:off x="5054600" y="1844675"/>
              <a:ext cx="3810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ym typeface="Symbol" pitchFamily="18" charset="2"/>
                </a:rPr>
                <a:t></a:t>
              </a:r>
              <a:endParaRPr lang="en-US" sz="2800"/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40" name="Right Arrow 3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4" name="Right Arrow 4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39552" y="578202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id-ID" dirty="0" smtClean="0"/>
              <a:t>Menentukan nilai f(0), f(   ), dan f(</a:t>
            </a:r>
            <a:r>
              <a:rPr lang="id-ID" dirty="0" smtClean="0">
                <a:sym typeface="Symbol"/>
              </a:rPr>
              <a:t>).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7471" t="66242" r="17624" b="7180"/>
          <a:stretch>
            <a:fillRect/>
          </a:stretch>
        </p:blipFill>
        <p:spPr bwMode="auto">
          <a:xfrm>
            <a:off x="611560" y="1297563"/>
            <a:ext cx="7416824" cy="445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8" name="Object 8"/>
          <p:cNvGraphicFramePr>
            <a:graphicFrameLocks noChangeAspect="1"/>
          </p:cNvGraphicFramePr>
          <p:nvPr/>
        </p:nvGraphicFramePr>
        <p:xfrm>
          <a:off x="4548882" y="509592"/>
          <a:ext cx="311150" cy="715963"/>
        </p:xfrm>
        <a:graphic>
          <a:graphicData uri="http://schemas.openxmlformats.org/presentationml/2006/ole">
            <p:oleObj spid="_x0000_s19458" name="Equation" r:id="rId4" imgW="126720" imgH="291960" progId="">
              <p:embed/>
            </p:oleObj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9144000" cy="1143000"/>
          </a:xfrm>
          <a:prstGeom prst="rect">
            <a:avLst/>
          </a:prstGeom>
          <a:noFill/>
        </p:spPr>
        <p:txBody>
          <a:bodyPr/>
          <a:lstStyle/>
          <a:p>
            <a:pPr marL="540000" indent="-540000" eaLnBrk="1" hangingPunct="1">
              <a:buFont typeface="Calibri" pitchFamily="34" charset="0"/>
              <a:buAutoNum type="alphaUcPeriod"/>
            </a:pPr>
            <a:r>
              <a:rPr lang="en-US" sz="3600" b="1" dirty="0" smtClean="0"/>
              <a:t>Limit Fungsi Trigonometri di Suatu Titik </a:t>
            </a:r>
            <a:endParaRPr lang="id-ID" sz="4000" b="1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467544" y="1628775"/>
            <a:ext cx="5194300" cy="38893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id-ID" b="1" dirty="0" smtClean="0">
                <a:hlinkClick r:id="rId3" action="ppaction://hlinksldjump"/>
              </a:rPr>
              <a:t>Nilai </a:t>
            </a:r>
            <a:r>
              <a:rPr lang="en-US" b="1" dirty="0" smtClean="0">
                <a:hlinkClick r:id="rId3" action="ppaction://hlinksldjump"/>
              </a:rPr>
              <a:t>Limit Fungsi Trigonometri</a:t>
            </a:r>
            <a:endParaRPr lang="id-ID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id-ID" b="1" dirty="0" smtClean="0">
                <a:hlinkClick r:id="rId4" action="ppaction://hlinksldjump"/>
              </a:rPr>
              <a:t>Sifat-Sifat </a:t>
            </a:r>
            <a:r>
              <a:rPr lang="en-US" b="1" dirty="0" smtClean="0">
                <a:hlinkClick r:id="rId4" action="ppaction://hlinksldjump"/>
              </a:rPr>
              <a:t>Limit Fungsi</a:t>
            </a:r>
            <a:endParaRPr lang="id-ID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id-ID" b="1" dirty="0" smtClean="0">
                <a:hlinkClick r:id="rId5" action="ppaction://hlinksldjump"/>
              </a:rPr>
              <a:t>Sifat-Sifat </a:t>
            </a:r>
            <a:r>
              <a:rPr lang="en-US" b="1" dirty="0" smtClean="0">
                <a:hlinkClick r:id="rId5" action="ppaction://hlinksldjump"/>
              </a:rPr>
              <a:t>Limit Fungsi</a:t>
            </a:r>
            <a:r>
              <a:rPr lang="id-ID" b="1" dirty="0" smtClean="0">
                <a:hlinkClick r:id="rId5" action="ppaction://hlinksldjump"/>
              </a:rPr>
              <a:t> Trigonometri</a:t>
            </a:r>
            <a:endParaRPr lang="id-ID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b="1" dirty="0" smtClean="0">
                <a:hlinkClick r:id="rId6" action="ppaction://hlinksldjump"/>
              </a:rPr>
              <a:t>Menentukan Nilai Limit Fungsi Trigonometri</a:t>
            </a:r>
            <a:endParaRPr lang="en-US" dirty="0"/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7" cstate="print"/>
          <a:srcRect l="63282" t="18993" r="8493" b="18993"/>
          <a:stretch>
            <a:fillRect/>
          </a:stretch>
        </p:blipFill>
        <p:spPr bwMode="auto">
          <a:xfrm>
            <a:off x="5508104" y="1628800"/>
            <a:ext cx="3168352" cy="391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9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58824" y="673819"/>
            <a:ext cx="8229600" cy="633412"/>
          </a:xfrm>
          <a:prstGeom prst="rect">
            <a:avLst/>
          </a:prstGeom>
          <a:noFill/>
        </p:spPr>
        <p:txBody>
          <a:bodyPr/>
          <a:lstStyle/>
          <a:p>
            <a:pPr marL="540000" indent="-540000" algn="l">
              <a:buFont typeface="Calibri" pitchFamily="34" charset="0"/>
              <a:buAutoNum type="alphaLcPeriod" startAt="2"/>
            </a:pPr>
            <a:r>
              <a:rPr lang="id-ID" sz="2800" b="1" dirty="0" smtClean="0"/>
              <a:t>U</a:t>
            </a:r>
            <a:r>
              <a:rPr lang="en-US" sz="2800" b="1" dirty="0" smtClean="0"/>
              <a:t>ji </a:t>
            </a:r>
            <a:r>
              <a:rPr lang="id-ID" sz="2800" b="1" dirty="0" smtClean="0"/>
              <a:t>T</a:t>
            </a:r>
            <a:r>
              <a:rPr lang="en-US" sz="2800" b="1" dirty="0" smtClean="0"/>
              <a:t>urunan </a:t>
            </a:r>
            <a:r>
              <a:rPr lang="id-ID" sz="2800" b="1" dirty="0" smtClean="0"/>
              <a:t>Kedua</a:t>
            </a:r>
            <a:endParaRPr lang="en-US" sz="2800" dirty="0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760883" y="1307231"/>
            <a:ext cx="7426325" cy="52181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14350" indent="-514350" algn="just">
              <a:buFont typeface="Calibri" pitchFamily="34" charset="0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Jika f′(a) = 0 dan f′′(a) &lt; 0 maka (a, f(a)) merupakan titik balik maksimum dan f(a)</a:t>
            </a:r>
            <a:r>
              <a:rPr lang="id-ID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merupakan nilai maksimum.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 algn="just">
              <a:buFont typeface="Calibri" pitchFamily="34" charset="0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Jika f′(a) = 0 dan f′′(a) &gt; 0 maka (a, f(a)) merupakan titik balik minimum dan f(a) merupakan</a:t>
            </a:r>
            <a:r>
              <a:rPr lang="id-ID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nilai minimum.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 algn="just">
              <a:buFont typeface="Calibri" pitchFamily="34" charset="0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Jika f′(a) = 0, f′(x) &lt; 0 untuk x &lt; a, dan f′′(a) = 0 maka (a, f(a)) merupakan titik belok turun.</a:t>
            </a:r>
            <a:endParaRPr lang="id-ID" sz="2800" dirty="0" smtClean="0">
              <a:solidFill>
                <a:schemeClr val="tx2"/>
              </a:solidFill>
            </a:endParaRPr>
          </a:p>
          <a:p>
            <a:pPr marL="514350" indent="-514350" algn="just">
              <a:buFont typeface="Calibri" pitchFamily="34" charset="0"/>
              <a:buAutoNum type="arabicParenR"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Jika f′(a) = 0, f′(x) &gt; 0 untuk x &lt; a, dan f′′(a) = 0 maka (a, f(a)) merupakan titik belok naik.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229600" cy="4905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864" y="980926"/>
            <a:ext cx="8229600" cy="50403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dirty="0" smtClean="0"/>
              <a:t> Diketahui fungsi f(x) = 2 sin (2x –  </a:t>
            </a:r>
            <a:r>
              <a:rPr lang="id-ID" sz="2800" dirty="0" smtClean="0"/>
              <a:t>  </a:t>
            </a:r>
            <a:r>
              <a:rPr lang="el-GR" sz="2800" dirty="0" smtClean="0"/>
              <a:t>) </a:t>
            </a:r>
            <a:r>
              <a:rPr lang="en-US" sz="2800" dirty="0" smtClean="0"/>
              <a:t>dengan</a:t>
            </a:r>
            <a:r>
              <a:rPr lang="id-ID" sz="2800" dirty="0" smtClean="0"/>
              <a:t> </a:t>
            </a:r>
            <a:r>
              <a:rPr lang="en-US" sz="2800" dirty="0" smtClean="0"/>
              <a:t>0 ≤ x ≤ </a:t>
            </a:r>
            <a:r>
              <a:rPr lang="el-GR" sz="2800" dirty="0" smtClean="0"/>
              <a:t>π. </a:t>
            </a:r>
            <a:r>
              <a:rPr lang="en-US" sz="2800" dirty="0" smtClean="0"/>
              <a:t>Tentukan titik stasioner fungsi dan jenisnya. </a:t>
            </a:r>
            <a:endParaRPr lang="id-ID" sz="2800" dirty="0" smtClean="0"/>
          </a:p>
          <a:p>
            <a:pPr marL="0" indent="0">
              <a:buNone/>
              <a:defRPr/>
            </a:pPr>
            <a:r>
              <a:rPr lang="id-ID" sz="2800" b="1" dirty="0" smtClean="0"/>
              <a:t>Jawaban:</a:t>
            </a:r>
          </a:p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Dari </a:t>
            </a:r>
            <a:r>
              <a:rPr lang="id-ID" sz="2800" b="1" dirty="0" smtClean="0"/>
              <a:t>Contoh 1</a:t>
            </a:r>
            <a:r>
              <a:rPr lang="id-ID" sz="2800" dirty="0" smtClean="0"/>
              <a:t> diperoleh: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/>
              <a:t>f′(x)</a:t>
            </a:r>
            <a:r>
              <a:rPr lang="id-ID" sz="2800" dirty="0" smtClean="0"/>
              <a:t> = </a:t>
            </a:r>
            <a:r>
              <a:rPr lang="en-US" sz="2800" dirty="0" smtClean="0"/>
              <a:t>4 cos (2x 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d-ID" sz="2800" dirty="0" smtClean="0"/>
              <a:t>Titik-titik stasioner (</a:t>
            </a:r>
            <a:r>
              <a:rPr lang="en-US" sz="2800" dirty="0" smtClean="0"/>
              <a:t>0, –2)</a:t>
            </a:r>
            <a:r>
              <a:rPr lang="id-ID" sz="2800" dirty="0" smtClean="0"/>
              <a:t>, </a:t>
            </a:r>
            <a:r>
              <a:rPr lang="en-US" sz="2800" dirty="0" smtClean="0"/>
              <a:t>( </a:t>
            </a:r>
            <a:r>
              <a:rPr lang="id-ID" sz="2800" dirty="0" smtClean="0"/>
              <a:t>   </a:t>
            </a:r>
            <a:r>
              <a:rPr lang="el-GR" sz="2800" dirty="0" smtClean="0"/>
              <a:t>, 2)</a:t>
            </a:r>
            <a:r>
              <a:rPr lang="id-ID" sz="2800" dirty="0" smtClean="0"/>
              <a:t>, dan </a:t>
            </a:r>
            <a:r>
              <a:rPr lang="el-GR" sz="2800" dirty="0" smtClean="0"/>
              <a:t>(π, –2)</a:t>
            </a:r>
            <a:r>
              <a:rPr lang="id-ID" sz="2800" dirty="0" smtClean="0"/>
              <a:t>.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id-ID" sz="2800" dirty="0" smtClean="0"/>
              <a:t>Sehingga: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en-US" sz="2800" dirty="0" smtClean="0"/>
              <a:t>f′′(x)</a:t>
            </a:r>
            <a:r>
              <a:rPr lang="id-ID" sz="2800" dirty="0" smtClean="0"/>
              <a:t> = </a:t>
            </a:r>
            <a:r>
              <a:rPr lang="en-US" sz="2800" dirty="0" smtClean="0"/>
              <a:t>–4 </a:t>
            </a:r>
            <a:r>
              <a:rPr lang="id-ID" sz="2800" dirty="0" smtClean="0"/>
              <a:t>sin</a:t>
            </a:r>
            <a:r>
              <a:rPr lang="en-US" sz="2800" dirty="0" smtClean="0"/>
              <a:t> (2x –  </a:t>
            </a:r>
            <a:r>
              <a:rPr lang="id-ID" sz="2800" dirty="0" smtClean="0"/>
              <a:t> </a:t>
            </a:r>
            <a:r>
              <a:rPr lang="el-GR" sz="2800" dirty="0" smtClean="0"/>
              <a:t>)</a:t>
            </a:r>
            <a:r>
              <a:rPr lang="id-ID" sz="2800" dirty="0" smtClean="0"/>
              <a:t> </a:t>
            </a:r>
            <a:r>
              <a:rPr lang="en-US" sz="2800" dirty="0" smtClean="0"/>
              <a:t>×</a:t>
            </a:r>
            <a:r>
              <a:rPr lang="id-ID" sz="2800" dirty="0" smtClean="0"/>
              <a:t> 2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</a:t>
            </a:r>
            <a:r>
              <a:rPr lang="en-US" sz="2800" dirty="0" smtClean="0"/>
              <a:t> (2x 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id-ID" sz="2800" dirty="0" smtClean="0"/>
              <a:t>Substitusikan nilai x = 0, x =     , dan x = </a:t>
            </a:r>
            <a:r>
              <a:rPr lang="el-GR" sz="2800" dirty="0" smtClean="0"/>
              <a:t>π</a:t>
            </a:r>
            <a:r>
              <a:rPr lang="id-ID" sz="2800" dirty="0" smtClean="0"/>
              <a:t> ke persamaan </a:t>
            </a:r>
            <a:r>
              <a:rPr lang="en-US" sz="2800" dirty="0" smtClean="0"/>
              <a:t>f′′(x)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</a:t>
            </a:r>
            <a:r>
              <a:rPr lang="en-US" sz="2800" dirty="0" smtClean="0"/>
              <a:t> (2x 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. </a:t>
            </a:r>
          </a:p>
          <a:p>
            <a:pPr marL="514350" indent="-514350">
              <a:buFont typeface="Arial" pitchFamily="34" charset="0"/>
              <a:buNone/>
              <a:defRPr/>
            </a:pPr>
            <a:endParaRPr lang="id-ID" sz="2800" dirty="0" smtClean="0"/>
          </a:p>
          <a:p>
            <a:pPr marL="514350" indent="-514350">
              <a:buFont typeface="Arial" pitchFamily="34" charset="0"/>
              <a:buNone/>
              <a:defRPr/>
            </a:pPr>
            <a:endParaRPr lang="en-US" sz="2800" dirty="0"/>
          </a:p>
        </p:txBody>
      </p:sp>
      <p:graphicFrame>
        <p:nvGraphicFramePr>
          <p:cNvPr id="20482" name="Object 8"/>
          <p:cNvGraphicFramePr>
            <a:graphicFrameLocks noChangeAspect="1"/>
          </p:cNvGraphicFramePr>
          <p:nvPr/>
        </p:nvGraphicFramePr>
        <p:xfrm>
          <a:off x="4981575" y="3433861"/>
          <a:ext cx="311150" cy="715963"/>
        </p:xfrm>
        <a:graphic>
          <a:graphicData uri="http://schemas.openxmlformats.org/presentationml/2006/ole">
            <p:oleObj spid="_x0000_s20482" name="Equation" r:id="rId3" imgW="126720" imgH="291960" progId="">
              <p:embed/>
            </p:oleObj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364088" y="906661"/>
          <a:ext cx="311150" cy="650875"/>
        </p:xfrm>
        <a:graphic>
          <a:graphicData uri="http://schemas.openxmlformats.org/presentationml/2006/ole">
            <p:oleObj spid="_x0000_s20483" name="Equation" r:id="rId4" imgW="126720" imgH="291960" progId="">
              <p:embed/>
            </p:oleObj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3492500" y="2857798"/>
          <a:ext cx="311150" cy="715962"/>
        </p:xfrm>
        <a:graphic>
          <a:graphicData uri="http://schemas.openxmlformats.org/presentationml/2006/ole">
            <p:oleObj spid="_x0000_s20484" name="Equation" r:id="rId5" imgW="126720" imgH="291960" progId="">
              <p:embed/>
            </p:oleObj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3132138" y="4365848"/>
          <a:ext cx="311150" cy="715962"/>
        </p:xfrm>
        <a:graphic>
          <a:graphicData uri="http://schemas.openxmlformats.org/presentationml/2006/ole">
            <p:oleObj spid="_x0000_s20485" name="Equation" r:id="rId6" imgW="126720" imgH="291960" progId="">
              <p:embed/>
            </p:oleObj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989638" y="4369966"/>
          <a:ext cx="311150" cy="715962"/>
        </p:xfrm>
        <a:graphic>
          <a:graphicData uri="http://schemas.openxmlformats.org/presentationml/2006/ole">
            <p:oleObj spid="_x0000_s20486" name="Equation" r:id="rId7" imgW="126720" imgH="291960" progId="">
              <p:embed/>
            </p:oleObj>
          </a:graphicData>
        </a:graphic>
      </p:graphicFrame>
      <p:graphicFrame>
        <p:nvGraphicFramePr>
          <p:cNvPr id="20487" name="Object 9"/>
          <p:cNvGraphicFramePr>
            <a:graphicFrameLocks noChangeAspect="1"/>
          </p:cNvGraphicFramePr>
          <p:nvPr/>
        </p:nvGraphicFramePr>
        <p:xfrm>
          <a:off x="4500563" y="4870673"/>
          <a:ext cx="311150" cy="715962"/>
        </p:xfrm>
        <a:graphic>
          <a:graphicData uri="http://schemas.openxmlformats.org/presentationml/2006/ole">
            <p:oleObj spid="_x0000_s20487" name="Equation" r:id="rId8" imgW="126720" imgH="291960" progId="">
              <p:embed/>
            </p:oleObj>
          </a:graphicData>
        </a:graphic>
      </p:graphicFrame>
      <p:graphicFrame>
        <p:nvGraphicFramePr>
          <p:cNvPr id="20488" name="Object 10"/>
          <p:cNvGraphicFramePr>
            <a:graphicFrameLocks noChangeAspect="1"/>
          </p:cNvGraphicFramePr>
          <p:nvPr/>
        </p:nvGraphicFramePr>
        <p:xfrm>
          <a:off x="3181350" y="5323110"/>
          <a:ext cx="311150" cy="715963"/>
        </p:xfrm>
        <a:graphic>
          <a:graphicData uri="http://schemas.openxmlformats.org/presentationml/2006/ole">
            <p:oleObj spid="_x0000_s20488" name="Equation" r:id="rId9" imgW="126720" imgH="291960" progId="">
              <p:embed/>
            </p:oleObj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0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1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558800"/>
            <a:ext cx="8229600" cy="452596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None/>
              <a:defRPr/>
            </a:pPr>
            <a:r>
              <a:rPr lang="id-ID" sz="2800" dirty="0" smtClean="0"/>
              <a:t>Hasil subtitusi 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 smtClean="0"/>
              <a:t>f′′(0)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</a:t>
            </a:r>
            <a:r>
              <a:rPr lang="en-US" sz="2800" dirty="0" smtClean="0"/>
              <a:t> (2</a:t>
            </a:r>
            <a:r>
              <a:rPr lang="id-ID" sz="2800" dirty="0" smtClean="0"/>
              <a:t> </a:t>
            </a:r>
            <a:r>
              <a:rPr lang="en-US" sz="2800" dirty="0" smtClean="0"/>
              <a:t>×</a:t>
            </a:r>
            <a:r>
              <a:rPr lang="id-ID" sz="2800" dirty="0" smtClean="0"/>
              <a:t> 0</a:t>
            </a:r>
            <a:r>
              <a:rPr lang="en-US" sz="2800" dirty="0" smtClean="0"/>
              <a:t> 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sin(</a:t>
            </a:r>
            <a:r>
              <a:rPr lang="en-US" sz="2800" dirty="0" smtClean="0"/>
              <a:t>– </a:t>
            </a:r>
            <a:r>
              <a:rPr lang="id-ID" sz="2800" dirty="0" smtClean="0"/>
              <a:t>    </a:t>
            </a:r>
            <a:r>
              <a:rPr lang="el-GR" sz="2800" dirty="0" smtClean="0"/>
              <a:t>)</a:t>
            </a:r>
            <a:r>
              <a:rPr lang="id-ID" sz="2800" dirty="0" smtClean="0"/>
              <a:t> = 8</a:t>
            </a:r>
          </a:p>
          <a:p>
            <a:pPr marL="514350" indent="-51435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id-ID" sz="2800" dirty="0" smtClean="0"/>
              <a:t>	Diperoleh </a:t>
            </a:r>
            <a:r>
              <a:rPr lang="en-US" sz="2800" dirty="0" smtClean="0"/>
              <a:t>f′′(0)</a:t>
            </a:r>
            <a:r>
              <a:rPr lang="id-ID" sz="2800" dirty="0" smtClean="0"/>
              <a:t> &gt; 0 sehingga (</a:t>
            </a:r>
            <a:r>
              <a:rPr lang="en-US" sz="2800" dirty="0" smtClean="0"/>
              <a:t>0, –2)</a:t>
            </a:r>
            <a:r>
              <a:rPr lang="id-ID" sz="2800" dirty="0" smtClean="0"/>
              <a:t> merupakan titik balik mainimum.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en-US" sz="2800" dirty="0" smtClean="0"/>
              <a:t>f′′(</a:t>
            </a:r>
            <a:r>
              <a:rPr lang="id-ID" sz="2800" dirty="0" smtClean="0"/>
              <a:t>    </a:t>
            </a:r>
            <a:r>
              <a:rPr lang="en-US" sz="2800" dirty="0" smtClean="0"/>
              <a:t>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</a:t>
            </a:r>
            <a:r>
              <a:rPr lang="en-US" sz="2800" dirty="0" smtClean="0"/>
              <a:t> (2</a:t>
            </a:r>
            <a:r>
              <a:rPr lang="id-ID" sz="2800" dirty="0" smtClean="0"/>
              <a:t> </a:t>
            </a:r>
            <a:r>
              <a:rPr lang="en-US" sz="2800" dirty="0" smtClean="0"/>
              <a:t>×</a:t>
            </a:r>
            <a:r>
              <a:rPr lang="id-ID" sz="2800" dirty="0" smtClean="0"/>
              <a:t>    </a:t>
            </a:r>
            <a:r>
              <a:rPr lang="en-US" sz="2800" dirty="0" smtClean="0"/>
              <a:t>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    = </a:t>
            </a:r>
            <a:r>
              <a:rPr lang="en-US" sz="2800" dirty="0" smtClean="0"/>
              <a:t>– </a:t>
            </a:r>
            <a:r>
              <a:rPr lang="id-ID" sz="2800" dirty="0" smtClean="0"/>
              <a:t>8 Diperoleh </a:t>
            </a:r>
            <a:r>
              <a:rPr lang="en-US" sz="2800" dirty="0" smtClean="0"/>
              <a:t>f′′(0)</a:t>
            </a:r>
            <a:r>
              <a:rPr lang="id-ID" sz="2800" dirty="0" smtClean="0"/>
              <a:t> &lt; 0 sehingga (</a:t>
            </a:r>
            <a:r>
              <a:rPr lang="en-US" sz="2800" dirty="0" smtClean="0"/>
              <a:t>0,</a:t>
            </a:r>
            <a:r>
              <a:rPr lang="id-ID" sz="2800" dirty="0" smtClean="0"/>
              <a:t>   </a:t>
            </a:r>
            <a:r>
              <a:rPr lang="en-US" sz="2800" dirty="0" smtClean="0"/>
              <a:t>)</a:t>
            </a:r>
            <a:r>
              <a:rPr lang="id-ID" sz="2800" dirty="0" smtClean="0"/>
              <a:t> merupakan titik balik maksimum.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en-US" sz="2800" dirty="0" smtClean="0"/>
              <a:t>f′′(</a:t>
            </a:r>
            <a:r>
              <a:rPr lang="en-US" sz="2800" dirty="0" smtClean="0">
                <a:sym typeface="Symbol"/>
              </a:rPr>
              <a:t></a:t>
            </a:r>
            <a:r>
              <a:rPr lang="en-US" sz="2800" dirty="0" smtClean="0"/>
              <a:t>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</a:t>
            </a:r>
            <a:r>
              <a:rPr lang="en-US" sz="2800" dirty="0" smtClean="0"/>
              <a:t> (2</a:t>
            </a:r>
            <a:r>
              <a:rPr lang="id-ID" sz="2800" dirty="0" smtClean="0"/>
              <a:t> </a:t>
            </a:r>
            <a:r>
              <a:rPr lang="en-US" sz="2800" dirty="0" smtClean="0"/>
              <a:t>×</a:t>
            </a:r>
            <a:r>
              <a:rPr lang="en-US" sz="2800" dirty="0" smtClean="0">
                <a:sym typeface="Symbol"/>
              </a:rPr>
              <a:t> </a:t>
            </a:r>
            <a:r>
              <a:rPr lang="id-ID" sz="2800" dirty="0" smtClean="0">
                <a:sym typeface="Symbol"/>
              </a:rPr>
              <a:t> </a:t>
            </a:r>
            <a:r>
              <a:rPr lang="en-US" sz="2800" dirty="0" smtClean="0"/>
              <a:t>–  </a:t>
            </a:r>
            <a:r>
              <a:rPr lang="id-ID" sz="2800" dirty="0" smtClean="0"/>
              <a:t>  </a:t>
            </a:r>
            <a:r>
              <a:rPr lang="el-GR" sz="2800" dirty="0" smtClean="0"/>
              <a:t>)</a:t>
            </a:r>
            <a:r>
              <a:rPr lang="id-ID" sz="2800" dirty="0" smtClean="0"/>
              <a:t> = </a:t>
            </a:r>
            <a:r>
              <a:rPr lang="en-US" sz="2800" dirty="0" smtClean="0"/>
              <a:t>–</a:t>
            </a:r>
            <a:r>
              <a:rPr lang="id-ID" sz="2800" dirty="0" smtClean="0"/>
              <a:t>8</a:t>
            </a:r>
            <a:r>
              <a:rPr lang="en-US" sz="2800" dirty="0" smtClean="0"/>
              <a:t> </a:t>
            </a:r>
            <a:r>
              <a:rPr lang="id-ID" sz="2800" dirty="0" smtClean="0"/>
              <a:t>sin      = 8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id-ID" sz="2800" dirty="0" smtClean="0"/>
              <a:t>	Diperoleh </a:t>
            </a:r>
            <a:r>
              <a:rPr lang="en-US" sz="2800" dirty="0" smtClean="0"/>
              <a:t>f′′(0)</a:t>
            </a:r>
            <a:r>
              <a:rPr lang="id-ID" sz="2800" dirty="0" smtClean="0"/>
              <a:t> &gt; 0 sehingga (</a:t>
            </a:r>
            <a:r>
              <a:rPr lang="en-US" sz="2800" dirty="0" smtClean="0"/>
              <a:t>0,</a:t>
            </a:r>
            <a:r>
              <a:rPr lang="en-US" sz="2800" dirty="0" smtClean="0">
                <a:sym typeface="Symbol"/>
              </a:rPr>
              <a:t> </a:t>
            </a:r>
            <a:r>
              <a:rPr lang="en-US" sz="2800" dirty="0" smtClean="0"/>
              <a:t>)</a:t>
            </a:r>
            <a:r>
              <a:rPr lang="id-ID" sz="2800" dirty="0" smtClean="0"/>
              <a:t> merupakan titik balik minimum.</a:t>
            </a:r>
          </a:p>
          <a:p>
            <a:pPr marL="514350" indent="-514350">
              <a:buFont typeface="Arial" pitchFamily="34" charset="0"/>
              <a:buNone/>
              <a:defRPr/>
            </a:pPr>
            <a:endParaRPr lang="id-ID" sz="2800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  <p:graphicFrame>
        <p:nvGraphicFramePr>
          <p:cNvPr id="21506" name="Object 8"/>
          <p:cNvGraphicFramePr>
            <a:graphicFrameLocks noChangeAspect="1"/>
          </p:cNvGraphicFramePr>
          <p:nvPr/>
        </p:nvGraphicFramePr>
        <p:xfrm>
          <a:off x="1403648" y="2280990"/>
          <a:ext cx="311150" cy="715962"/>
        </p:xfrm>
        <a:graphic>
          <a:graphicData uri="http://schemas.openxmlformats.org/presentationml/2006/ole">
            <p:oleObj spid="_x0000_s21506" name="Equation" r:id="rId3" imgW="126720" imgH="291960" progId="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207396" y="2208238"/>
          <a:ext cx="311150" cy="715962"/>
        </p:xfrm>
        <a:graphic>
          <a:graphicData uri="http://schemas.openxmlformats.org/presentationml/2006/ole">
            <p:oleObj spid="_x0000_s21507" name="Equation" r:id="rId4" imgW="126720" imgH="291960" progId="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5796136" y="2280990"/>
          <a:ext cx="311150" cy="715962"/>
        </p:xfrm>
        <a:graphic>
          <a:graphicData uri="http://schemas.openxmlformats.org/presentationml/2006/ole">
            <p:oleObj spid="_x0000_s21508" name="Equation" r:id="rId5" imgW="126720" imgH="291960" progId="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635896" y="2247925"/>
          <a:ext cx="311150" cy="715963"/>
        </p:xfrm>
        <a:graphic>
          <a:graphicData uri="http://schemas.openxmlformats.org/presentationml/2006/ole">
            <p:oleObj spid="_x0000_s21509" name="Equation" r:id="rId6" imgW="126720" imgH="291960" progId="">
              <p:embed/>
            </p:oleObj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3995936" y="2713037"/>
          <a:ext cx="311150" cy="715963"/>
        </p:xfrm>
        <a:graphic>
          <a:graphicData uri="http://schemas.openxmlformats.org/presentationml/2006/ole">
            <p:oleObj spid="_x0000_s21510" name="Equation" r:id="rId7" imgW="126720" imgH="291960" progId="">
              <p:embed/>
            </p:oleObj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4067944" y="3645024"/>
          <a:ext cx="311150" cy="715962"/>
        </p:xfrm>
        <a:graphic>
          <a:graphicData uri="http://schemas.openxmlformats.org/presentationml/2006/ole">
            <p:oleObj spid="_x0000_s21511" name="Equation" r:id="rId8" imgW="126720" imgH="291960" progId="">
              <p:embed/>
            </p:oleObj>
          </a:graphicData>
        </a:graphic>
      </p:graphicFrame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5719613" y="3645024"/>
          <a:ext cx="436563" cy="715962"/>
        </p:xfrm>
        <a:graphic>
          <a:graphicData uri="http://schemas.openxmlformats.org/presentationml/2006/ole">
            <p:oleObj spid="_x0000_s21512" name="Equation" r:id="rId9" imgW="177480" imgH="291960" progId="">
              <p:embed/>
            </p:oleObj>
          </a:graphicData>
        </a:graphic>
      </p:graphicFrame>
      <p:graphicFrame>
        <p:nvGraphicFramePr>
          <p:cNvPr id="21513" name="Object 10"/>
          <p:cNvGraphicFramePr>
            <a:graphicFrameLocks noChangeAspect="1"/>
          </p:cNvGraphicFramePr>
          <p:nvPr/>
        </p:nvGraphicFramePr>
        <p:xfrm>
          <a:off x="4103787" y="912837"/>
          <a:ext cx="311150" cy="715963"/>
        </p:xfrm>
        <a:graphic>
          <a:graphicData uri="http://schemas.openxmlformats.org/presentationml/2006/ole">
            <p:oleObj spid="_x0000_s21513" name="Equation" r:id="rId10" imgW="126720" imgH="291960" progId="">
              <p:embed/>
            </p:oleObj>
          </a:graphicData>
        </a:graphic>
      </p:graphicFrame>
      <p:graphicFrame>
        <p:nvGraphicFramePr>
          <p:cNvPr id="21514" name="Object 11"/>
          <p:cNvGraphicFramePr>
            <a:graphicFrameLocks noChangeAspect="1"/>
          </p:cNvGraphicFramePr>
          <p:nvPr/>
        </p:nvGraphicFramePr>
        <p:xfrm>
          <a:off x="6012160" y="912837"/>
          <a:ext cx="311150" cy="715963"/>
        </p:xfrm>
        <a:graphic>
          <a:graphicData uri="http://schemas.openxmlformats.org/presentationml/2006/ole">
            <p:oleObj spid="_x0000_s21514" name="Equation" r:id="rId11" imgW="126720" imgH="291960" progId="">
              <p:embed/>
            </p:oleObj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 idx="4294967295"/>
          </p:nvPr>
        </p:nvSpPr>
        <p:spPr>
          <a:xfrm>
            <a:off x="266972" y="692150"/>
            <a:ext cx="8229600" cy="70643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40000" indent="-540000" algn="l">
              <a:buFont typeface="Calibri" pitchFamily="34" charset="0"/>
              <a:buAutoNum type="arabicPeriod" startAt="4"/>
            </a:pPr>
            <a:r>
              <a:rPr lang="en-US" sz="3200" b="1" dirty="0" smtClean="0"/>
              <a:t>Garis Singgung Fungsi Trigonometri</a:t>
            </a: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0540" y="1484313"/>
            <a:ext cx="7581900" cy="4465637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/>
              <a:t>Langkah-langkah menentukan persamaan gar</a:t>
            </a:r>
            <a:r>
              <a:rPr lang="id-ID" sz="2800" dirty="0" smtClean="0"/>
              <a:t>i</a:t>
            </a:r>
            <a:r>
              <a:rPr lang="en-US" sz="2800" dirty="0" smtClean="0"/>
              <a:t>s singgung</a:t>
            </a:r>
            <a:r>
              <a:rPr lang="id-ID" sz="2800" dirty="0" smtClean="0"/>
              <a:t> </a:t>
            </a:r>
            <a:r>
              <a:rPr lang="en-US" sz="2800" dirty="0" smtClean="0"/>
              <a:t>fungsi trigonometri sebagai berikut.</a:t>
            </a:r>
            <a:endParaRPr lang="id-ID" sz="2800" dirty="0" smtClean="0"/>
          </a:p>
          <a:p>
            <a:pPr marL="514350" indent="-514350" algn="just">
              <a:buFont typeface="+mj-lt"/>
              <a:buAutoNum type="alphaLcPeriod"/>
              <a:defRPr/>
            </a:pPr>
            <a:r>
              <a:rPr lang="en-US" sz="2800" dirty="0" smtClean="0"/>
              <a:t>Tentukan nilai f di titik x = a. Caranya,</a:t>
            </a:r>
            <a:r>
              <a:rPr lang="id-ID" sz="2800" dirty="0" smtClean="0"/>
              <a:t> </a:t>
            </a:r>
            <a:r>
              <a:rPr lang="en-US" sz="2800" dirty="0" smtClean="0"/>
              <a:t>substitusikan x = a ke dalam f(x) sehingga diketahui nilai</a:t>
            </a:r>
            <a:r>
              <a:rPr lang="id-ID" sz="2800" dirty="0" smtClean="0"/>
              <a:t> </a:t>
            </a:r>
            <a:r>
              <a:rPr lang="en-US" sz="2800" dirty="0" smtClean="0"/>
              <a:t>f(a). Diperoleh titik singgung (a, f(a)).</a:t>
            </a:r>
            <a:endParaRPr lang="id-ID" sz="2800" dirty="0" smtClean="0"/>
          </a:p>
          <a:p>
            <a:pPr marL="514350" indent="-514350" algn="just">
              <a:buFont typeface="+mj-lt"/>
              <a:buAutoNum type="alphaLcPeriod" startAt="2"/>
              <a:defRPr/>
            </a:pPr>
            <a:r>
              <a:rPr lang="en-US" sz="2800" dirty="0" smtClean="0"/>
              <a:t>Tentukan turunan pertama fungsi f yaitu f′(x). Kemudian, tentukan kemiringan garis singgung di</a:t>
            </a:r>
            <a:r>
              <a:rPr lang="id-ID" sz="2800" dirty="0" smtClean="0"/>
              <a:t> </a:t>
            </a:r>
            <a:r>
              <a:rPr lang="en-US" sz="2800" dirty="0" smtClean="0"/>
              <a:t>titik (a, f(a)) yaitu m = f′(a).</a:t>
            </a:r>
          </a:p>
          <a:p>
            <a:pPr marL="514350" indent="-514350">
              <a:buFont typeface="+mj-lt"/>
              <a:buAutoNum type="alphaLcPeriod" startAt="3"/>
              <a:defRPr/>
            </a:pPr>
            <a:r>
              <a:rPr lang="en-US" sz="2800" dirty="0" smtClean="0"/>
              <a:t>Persamaan garis singgung: y – f(a) = m(x – a).</a:t>
            </a:r>
            <a:endParaRPr lang="en-US" sz="2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832" y="475928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>
          <a:xfrm>
            <a:off x="230832" y="1125215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Persamaan garis singgung grafik fungsi f(x) =</a:t>
            </a:r>
            <a:br>
              <a:rPr lang="en-US" sz="2800" dirty="0" smtClean="0"/>
            </a:br>
            <a:r>
              <a:rPr lang="en-US" sz="2800" dirty="0" smtClean="0"/>
              <a:t>3 cos x + sin (2x – </a:t>
            </a:r>
            <a:r>
              <a:rPr lang="el-GR" sz="2800" dirty="0" smtClean="0"/>
              <a:t>π) </a:t>
            </a:r>
            <a:r>
              <a:rPr lang="en-US" sz="2800" dirty="0" smtClean="0"/>
              <a:t>di titik (</a:t>
            </a:r>
            <a:r>
              <a:rPr lang="el-GR" sz="2800" dirty="0" smtClean="0"/>
              <a:t>π, –3) </a:t>
            </a:r>
            <a:r>
              <a:rPr lang="en-US" sz="2800" dirty="0" smtClean="0"/>
              <a:t>adalah . . . .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67719" r="48340" b="14519"/>
          <a:stretch>
            <a:fillRect/>
          </a:stretch>
        </p:blipFill>
        <p:spPr bwMode="auto">
          <a:xfrm>
            <a:off x="770383" y="2564905"/>
            <a:ext cx="6465913" cy="288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6641" t="27009" r="16794" b="57382"/>
          <a:stretch>
            <a:fillRect/>
          </a:stretch>
        </p:blipFill>
        <p:spPr bwMode="auto">
          <a:xfrm>
            <a:off x="611560" y="1412776"/>
            <a:ext cx="7632848" cy="252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44016" y="634678"/>
            <a:ext cx="8229600" cy="633412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r>
              <a:rPr lang="id-ID" sz="2800" dirty="0" smtClean="0"/>
              <a:t>Persamaan garis singgung di titik </a:t>
            </a:r>
            <a:r>
              <a:rPr lang="en-US" sz="2800" dirty="0" smtClean="0"/>
              <a:t>(</a:t>
            </a:r>
            <a:r>
              <a:rPr lang="el-GR" sz="2800" dirty="0" smtClean="0"/>
              <a:t>π, –3)</a:t>
            </a:r>
            <a:r>
              <a:rPr lang="id-ID" sz="2800" dirty="0" smtClean="0"/>
              <a:t>:</a:t>
            </a:r>
            <a:endParaRPr lang="en-US" sz="2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0" y="500856"/>
            <a:ext cx="8229600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40000" indent="-540000" algn="l">
              <a:buFont typeface="Calibri" pitchFamily="34" charset="0"/>
              <a:buAutoNum type="arabicPeriod" startAt="5"/>
            </a:pPr>
            <a:r>
              <a:rPr lang="id-ID" sz="3200" b="1" dirty="0" smtClean="0"/>
              <a:t>Interval</a:t>
            </a:r>
            <a:r>
              <a:rPr lang="en-US" sz="3200" b="1" dirty="0" smtClean="0"/>
              <a:t> Kecekungan Fungsi Trigonometri</a:t>
            </a:r>
            <a:endParaRPr lang="en-US" sz="3200" dirty="0" smtClean="0"/>
          </a:p>
        </p:txBody>
      </p:sp>
      <p:sp>
        <p:nvSpPr>
          <p:cNvPr id="64515" name="Content Placeholder 3"/>
          <p:cNvSpPr>
            <a:spLocks noGrp="1"/>
          </p:cNvSpPr>
          <p:nvPr>
            <p:ph idx="4294967295"/>
          </p:nvPr>
        </p:nvSpPr>
        <p:spPr>
          <a:xfrm>
            <a:off x="539552" y="1052736"/>
            <a:ext cx="7570787" cy="4525963"/>
          </a:xfrm>
          <a:prstGeom prst="rect">
            <a:avLst/>
          </a:prstGeom>
          <a:noFill/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en-US" dirty="0" smtClean="0"/>
              <a:t>Misalkan f(x) mempunyai turunan pada interval [a, b]. </a:t>
            </a:r>
            <a:endParaRPr lang="id-ID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dirty="0" smtClean="0"/>
              <a:t>Jika f′′(x) &gt; 0, grafik fungsi f cekung ke atas</a:t>
            </a:r>
            <a:r>
              <a:rPr lang="id-ID" dirty="0" smtClean="0"/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id-ID" dirty="0" smtClean="0"/>
              <a:t>Jika </a:t>
            </a:r>
            <a:r>
              <a:rPr lang="en-US" dirty="0" smtClean="0"/>
              <a:t>f′′(x) &lt; 0</a:t>
            </a:r>
            <a:r>
              <a:rPr lang="id-ID" dirty="0" smtClean="0"/>
              <a:t> g</a:t>
            </a:r>
            <a:r>
              <a:rPr lang="en-US" dirty="0" smtClean="0"/>
              <a:t>rafik fungsi f</a:t>
            </a:r>
            <a:r>
              <a:rPr lang="id-ID" dirty="0" smtClean="0"/>
              <a:t> </a:t>
            </a:r>
            <a:r>
              <a:rPr lang="en-US" dirty="0" smtClean="0"/>
              <a:t>cekung ke bawah</a:t>
            </a:r>
            <a:r>
              <a:rPr lang="id-ID" dirty="0" smtClean="0"/>
              <a:t>.</a:t>
            </a:r>
            <a:endParaRPr lang="en-US" dirty="0" smtClean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2567" t="26375" r="40038" b="48524"/>
          <a:stretch>
            <a:fillRect/>
          </a:stretch>
        </p:blipFill>
        <p:spPr bwMode="auto">
          <a:xfrm>
            <a:off x="2153244" y="3356645"/>
            <a:ext cx="419340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016" y="404490"/>
            <a:ext cx="8229600" cy="635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dirty="0"/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158824" y="1142897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id-ID" sz="2800" dirty="0" smtClean="0"/>
              <a:t>Tentukan interval kecekungan</a:t>
            </a:r>
            <a:r>
              <a:rPr lang="en-US" sz="2800" dirty="0" smtClean="0"/>
              <a:t> fungsi g(x) = –6 cos (4x + </a:t>
            </a:r>
            <a:r>
              <a:rPr lang="el-GR" sz="2800" dirty="0" smtClean="0"/>
              <a:t>π) </a:t>
            </a:r>
            <a:r>
              <a:rPr lang="en-US" sz="2800" dirty="0" smtClean="0"/>
              <a:t>untuk</a:t>
            </a:r>
            <a:r>
              <a:rPr lang="id-ID" sz="2800" dirty="0" smtClean="0"/>
              <a:t> </a:t>
            </a:r>
            <a:r>
              <a:rPr lang="en-US" sz="2800" dirty="0" smtClean="0"/>
              <a:t>0 ≤ x ≤ </a:t>
            </a:r>
            <a:r>
              <a:rPr lang="el-GR" sz="2800" dirty="0" smtClean="0"/>
              <a:t>π.</a:t>
            </a:r>
            <a:endParaRPr lang="id-ID" sz="2800" b="1" dirty="0" smtClean="0"/>
          </a:p>
          <a:p>
            <a:pPr>
              <a:buFont typeface="Arial" pitchFamily="34" charset="0"/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9132" t="14323" r="15134" b="58156"/>
          <a:stretch>
            <a:fillRect/>
          </a:stretch>
        </p:blipFill>
        <p:spPr bwMode="auto">
          <a:xfrm>
            <a:off x="698376" y="2571920"/>
            <a:ext cx="5976664" cy="359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9132" t="42777" r="20246" b="33663"/>
          <a:stretch>
            <a:fillRect/>
          </a:stretch>
        </p:blipFill>
        <p:spPr bwMode="auto">
          <a:xfrm>
            <a:off x="251519" y="1916832"/>
            <a:ext cx="4176465" cy="268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467544" y="922710"/>
            <a:ext cx="8229600" cy="633412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id-ID" sz="2800" dirty="0" smtClean="0"/>
              <a:t>Peyelesaian 4x + </a:t>
            </a:r>
            <a:r>
              <a:rPr lang="id-ID" sz="2800" dirty="0" smtClean="0">
                <a:sym typeface="Symbol"/>
              </a:rPr>
              <a:t> =    + k × 2  dan </a:t>
            </a:r>
            <a:r>
              <a:rPr lang="id-ID" sz="2800" dirty="0" smtClean="0"/>
              <a:t>4x + </a:t>
            </a:r>
            <a:r>
              <a:rPr lang="id-ID" sz="2800" dirty="0" smtClean="0">
                <a:sym typeface="Symbol"/>
              </a:rPr>
              <a:t> =      + k × 2  sebagai berikut.</a:t>
            </a:r>
            <a:endParaRPr lang="en-US" sz="2800" dirty="0"/>
          </a:p>
        </p:txBody>
      </p:sp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3131840" y="692696"/>
          <a:ext cx="311150" cy="715963"/>
        </p:xfrm>
        <a:graphic>
          <a:graphicData uri="http://schemas.openxmlformats.org/presentationml/2006/ole">
            <p:oleObj spid="_x0000_s22530" name="Equation" r:id="rId4" imgW="126720" imgH="291960" progId="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6121499" y="722859"/>
          <a:ext cx="466725" cy="715962"/>
        </p:xfrm>
        <a:graphic>
          <a:graphicData uri="http://schemas.openxmlformats.org/presentationml/2006/ole">
            <p:oleObj spid="_x0000_s22531" name="Equation" r:id="rId5" imgW="190440" imgH="291960" progId="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9132" t="65081" r="20246" b="11697"/>
          <a:stretch>
            <a:fillRect/>
          </a:stretch>
        </p:blipFill>
        <p:spPr bwMode="auto">
          <a:xfrm>
            <a:off x="4684057" y="1916832"/>
            <a:ext cx="420842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5811" t="26375" r="15134" b="27852"/>
          <a:stretch>
            <a:fillRect/>
          </a:stretch>
        </p:blipFill>
        <p:spPr bwMode="auto">
          <a:xfrm>
            <a:off x="1007095" y="1071252"/>
            <a:ext cx="5832649" cy="516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494444"/>
            <a:ext cx="8229600" cy="504825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  <a:defRPr/>
            </a:pPr>
            <a:r>
              <a:rPr lang="id-ID" sz="2800" dirty="0" smtClean="0"/>
              <a:t>Garis bilangan </a:t>
            </a:r>
            <a:r>
              <a:rPr lang="en-US" sz="2800" dirty="0" smtClean="0"/>
              <a:t>f′(x)</a:t>
            </a:r>
            <a:r>
              <a:rPr lang="id-ID" sz="2800" dirty="0" smtClean="0"/>
              <a:t> beserta tandanya:</a:t>
            </a:r>
            <a:endParaRPr lang="en-US" sz="2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79415" y="1360872"/>
            <a:ext cx="684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dirty="0">
                <a:latin typeface="+mj-lt"/>
                <a:cs typeface="+mn-cs"/>
                <a:sym typeface="Symbol"/>
              </a:rPr>
              <a:t></a:t>
            </a:r>
            <a:r>
              <a:rPr lang="en-US" sz="1200" dirty="0">
                <a:latin typeface="+mj-lt"/>
                <a:sym typeface="Symbol"/>
              </a:rPr>
              <a:t>  </a:t>
            </a:r>
            <a:r>
              <a:rPr lang="id-ID" sz="1200" dirty="0">
                <a:latin typeface="+mj-lt"/>
                <a:cs typeface="+mn-cs"/>
                <a:sym typeface="Symbol"/>
              </a:rPr>
              <a:t> 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27376" y="1365634"/>
            <a:ext cx="6826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dirty="0">
                <a:latin typeface="+mj-lt"/>
                <a:cs typeface="+mn-cs"/>
                <a:sym typeface="Symbol"/>
              </a:rPr>
              <a:t></a:t>
            </a:r>
            <a:r>
              <a:rPr lang="en-US" sz="1200" dirty="0">
                <a:latin typeface="+mj-lt"/>
                <a:sym typeface="Symbol"/>
              </a:rPr>
              <a:t>  </a:t>
            </a:r>
            <a:r>
              <a:rPr lang="id-ID" sz="1200" dirty="0">
                <a:latin typeface="+mj-lt"/>
                <a:cs typeface="+mn-cs"/>
                <a:sym typeface="Symbol"/>
              </a:rPr>
              <a:t> 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46177" y="1387859"/>
            <a:ext cx="6826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dirty="0">
                <a:latin typeface="+mj-lt"/>
                <a:cs typeface="+mn-cs"/>
                <a:sym typeface="Symbol"/>
              </a:rPr>
              <a:t>+</a:t>
            </a:r>
            <a:r>
              <a:rPr lang="id-ID" sz="1200" dirty="0">
                <a:latin typeface="+mj-lt"/>
                <a:cs typeface="+mn-cs"/>
                <a:sym typeface="Symbol"/>
              </a:rPr>
              <a:t> + +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49615" y="1371984"/>
            <a:ext cx="684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dirty="0">
                <a:latin typeface="+mj-lt"/>
                <a:cs typeface="+mn-cs"/>
                <a:sym typeface="Symbol"/>
              </a:rPr>
              <a:t>+</a:t>
            </a:r>
            <a:r>
              <a:rPr lang="id-ID" sz="1200" dirty="0">
                <a:latin typeface="+mj-lt"/>
                <a:cs typeface="+mn-cs"/>
                <a:sym typeface="Symbol"/>
              </a:rPr>
              <a:t> + +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15608" y="1359284"/>
            <a:ext cx="684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200" dirty="0">
                <a:latin typeface="+mj-lt"/>
                <a:cs typeface="+mn-cs"/>
                <a:sym typeface="Symbol"/>
              </a:rPr>
              <a:t></a:t>
            </a:r>
            <a:r>
              <a:rPr lang="en-US" sz="1200" dirty="0">
                <a:latin typeface="+mj-lt"/>
                <a:sym typeface="Symbol"/>
              </a:rPr>
              <a:t>  </a:t>
            </a:r>
            <a:r>
              <a:rPr lang="id-ID" sz="1200" dirty="0">
                <a:latin typeface="+mj-lt"/>
                <a:cs typeface="+mn-cs"/>
                <a:sym typeface="Symbol"/>
              </a:rPr>
              <a:t> 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25"/>
          <p:cNvSpPr>
            <a:spLocks noGrp="1"/>
          </p:cNvSpPr>
          <p:nvPr>
            <p:ph type="title" idx="4294967295"/>
          </p:nvPr>
        </p:nvSpPr>
        <p:spPr>
          <a:xfrm>
            <a:off x="0" y="980728"/>
            <a:ext cx="9144000" cy="1143000"/>
          </a:xfrm>
          <a:prstGeom prst="rect">
            <a:avLst/>
          </a:prstGeom>
          <a:noFill/>
        </p:spPr>
        <p:txBody>
          <a:bodyPr/>
          <a:lstStyle/>
          <a:p>
            <a:pPr indent="-540000" algn="l">
              <a:buFont typeface="Calibri" pitchFamily="34" charset="0"/>
              <a:buAutoNum type="arabicPeriod"/>
            </a:pPr>
            <a:r>
              <a:rPr lang="id-ID" sz="3200" b="1" dirty="0" smtClean="0"/>
              <a:t>Nilai </a:t>
            </a:r>
            <a:r>
              <a:rPr lang="en-US" sz="3200" b="1" dirty="0" smtClean="0"/>
              <a:t>Limit Fungsi Trigonometri</a:t>
            </a:r>
            <a:endParaRPr lang="en-US" sz="3200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683568" y="1600200"/>
            <a:ext cx="7366000" cy="4205288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Misalkan f sebuah fungsi f: R → R , serta L dan c anggota himpunan bilangan real.</a:t>
            </a:r>
            <a:endParaRPr lang="id-ID" sz="2800" dirty="0" smtClean="0">
              <a:solidFill>
                <a:srgbClr val="FF0000"/>
              </a:solidFill>
            </a:endParaRPr>
          </a:p>
          <a:p>
            <a:pPr marL="540000" lvl="1" indent="-540000" algn="just">
              <a:buFont typeface="+mj-lt"/>
              <a:buAutoNum type="alphaLcPeriod"/>
              <a:defRPr/>
            </a:pPr>
            <a:r>
              <a:rPr lang="en-US" dirty="0" smtClean="0">
                <a:solidFill>
                  <a:srgbClr val="7030A0"/>
                </a:solidFill>
              </a:rPr>
              <a:t>Limit fungsi trigonometri f(x) untuk x mendekati c ada jika dan hanya jika nilai f(x) mendekati</a:t>
            </a:r>
            <a:r>
              <a:rPr lang="id-ID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L untuk semua x mendekati c.</a:t>
            </a:r>
            <a:endParaRPr lang="id-ID" dirty="0" smtClean="0">
              <a:solidFill>
                <a:srgbClr val="7030A0"/>
              </a:solidFill>
            </a:endParaRPr>
          </a:p>
          <a:p>
            <a:pPr marL="540000" lvl="1" indent="-540000" algn="just">
              <a:buFont typeface="+mj-lt"/>
              <a:buAutoNum type="alphaLcPeriod"/>
              <a:defRPr/>
            </a:pPr>
            <a:r>
              <a:rPr lang="en-US" dirty="0" smtClean="0">
                <a:solidFill>
                  <a:srgbClr val="7030A0"/>
                </a:solidFill>
              </a:rPr>
              <a:t>Limit fungsi trigonometri f mempunyai sifat:</a:t>
            </a:r>
            <a:endParaRPr lang="id-ID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sz="2800" dirty="0" smtClean="0"/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1547664" y="4509120"/>
          <a:ext cx="6999288" cy="719138"/>
        </p:xfrm>
        <a:graphic>
          <a:graphicData uri="http://schemas.openxmlformats.org/presentationml/2006/ole">
            <p:oleObj spid="_x0000_s1026" name="Equation" r:id="rId3" imgW="2222280" imgH="228600" progId="">
              <p:embed/>
            </p:oleObj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835968" y="413792"/>
            <a:ext cx="9997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III 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779912" y="6309320"/>
            <a:ext cx="1566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rgbClr val="92D050"/>
                </a:solidFill>
                <a:hlinkClick r:id="rId2" action="ppaction://hlinksldjump"/>
              </a:rPr>
              <a:t>Kembali ke daftar isi</a:t>
            </a:r>
            <a:endParaRPr lang="en-US" sz="1200" dirty="0">
              <a:solidFill>
                <a:srgbClr val="92D050"/>
              </a:solidFill>
            </a:endParaRPr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 cstate="print"/>
          <a:srcRect l="30907" t="13086" r="15134" b="11610"/>
          <a:stretch>
            <a:fillRect/>
          </a:stretch>
        </p:blipFill>
        <p:spPr bwMode="auto">
          <a:xfrm>
            <a:off x="4679504" y="2636912"/>
            <a:ext cx="3996952" cy="313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79712" y="4046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rtl="0" eaLnBrk="1" fontAlgn="base" latinLnBrk="0" hangingPunct="1"/>
            <a:r>
              <a:rPr lang="en-US" b="1" i="0" kern="1200" spc="0" baseline="0" dirty="0" smtClean="0">
                <a:latin typeface="Calibri"/>
                <a:ea typeface="+mn-ea"/>
                <a:cs typeface="Arial"/>
              </a:rPr>
              <a:t>Distribusi Peluang Binomial </a:t>
            </a:r>
            <a:endParaRPr lang="id-ID" b="1" i="0" kern="1200" spc="0" baseline="0" dirty="0" smtClean="0">
              <a:latin typeface="Calibri"/>
              <a:ea typeface="+mn-ea"/>
              <a:cs typeface="Arial"/>
            </a:endParaRPr>
          </a:p>
          <a:p>
            <a:pPr rtl="0" eaLnBrk="1" fontAlgn="base" latinLnBrk="0" hangingPunct="1"/>
            <a:r>
              <a:rPr lang="en-US" b="1" i="0" kern="1200" spc="0" baseline="0" dirty="0" smtClean="0">
                <a:latin typeface="Calibri"/>
                <a:ea typeface="+mn-ea"/>
                <a:cs typeface="Arial"/>
              </a:rPr>
              <a:t>Distribusi</a:t>
            </a:r>
            <a:r>
              <a:rPr lang="id-ID" b="1" i="0" kern="1200" spc="0" baseline="0" dirty="0" smtClean="0">
                <a:latin typeface="Calibri"/>
                <a:ea typeface="+mn-ea"/>
                <a:cs typeface="Arial"/>
              </a:rPr>
              <a:t> </a:t>
            </a:r>
            <a:r>
              <a:rPr lang="en-US" b="1" i="0" kern="1200" spc="0" baseline="0" dirty="0" smtClean="0">
                <a:latin typeface="Calibri"/>
                <a:ea typeface="+mn-ea"/>
                <a:cs typeface="Arial"/>
              </a:rPr>
              <a:t>Normal</a:t>
            </a:r>
            <a:r>
              <a:rPr lang="id-ID" b="1" i="0" kern="1200" spc="0" baseline="0" dirty="0" smtClean="0">
                <a:latin typeface="Calibri"/>
                <a:ea typeface="+mn-ea"/>
                <a:cs typeface="Arial"/>
              </a:rPr>
              <a:t> </a:t>
            </a:r>
            <a:r>
              <a:rPr lang="en-US" b="1" i="0" kern="1200" spc="0" baseline="0" dirty="0" smtClean="0">
                <a:latin typeface="Calibri"/>
                <a:ea typeface="+mn-ea"/>
                <a:cs typeface="Arial"/>
              </a:rPr>
              <a:t>dan Uji Hipotesis</a:t>
            </a:r>
            <a:endParaRPr lang="en-US" dirty="0"/>
          </a:p>
        </p:txBody>
      </p:sp>
      <p:sp>
        <p:nvSpPr>
          <p:cNvPr id="17" name="Text Placeholder 12"/>
          <p:cNvSpPr txBox="1">
            <a:spLocks/>
          </p:cNvSpPr>
          <p:nvPr/>
        </p:nvSpPr>
        <p:spPr bwMode="auto">
          <a:xfrm>
            <a:off x="539552" y="2636912"/>
            <a:ext cx="41044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Distribusi Peluang Binomial 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Distribusi Normal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Uji Hipotesis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>
          <a:xfrm>
            <a:off x="86816" y="476672"/>
            <a:ext cx="8229600" cy="8366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742950" indent="-742950" algn="l" eaLnBrk="1" hangingPunct="1">
              <a:buFont typeface="Calibri" pitchFamily="34" charset="0"/>
              <a:buAutoNum type="alphaUcPeriod"/>
            </a:pPr>
            <a:r>
              <a:rPr lang="en-US" sz="3600" b="1" dirty="0" smtClean="0"/>
              <a:t>Distribusi Peluang Binomial</a:t>
            </a:r>
            <a:endParaRPr lang="id-ID" sz="3600" b="1" dirty="0" smtClean="0"/>
          </a:p>
        </p:txBody>
      </p:sp>
      <p:sp>
        <p:nvSpPr>
          <p:cNvPr id="68611" name="Content Placeholder 2"/>
          <p:cNvSpPr>
            <a:spLocks noGrp="1"/>
          </p:cNvSpPr>
          <p:nvPr>
            <p:ph idx="4294967295"/>
          </p:nvPr>
        </p:nvSpPr>
        <p:spPr>
          <a:xfrm>
            <a:off x="827584" y="1269330"/>
            <a:ext cx="4475163" cy="467995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b="1" dirty="0" smtClean="0">
                <a:hlinkClick r:id="rId2" action="ppaction://hlinksldjump"/>
              </a:rPr>
              <a:t>Variabel Acak</a:t>
            </a:r>
            <a:endParaRPr lang="id-ID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b="1" dirty="0" smtClean="0">
                <a:hlinkClick r:id="rId3" action="ppaction://hlinksldjump"/>
              </a:rPr>
              <a:t>Distribusi Peluang Variabel Acak Diskrit</a:t>
            </a:r>
            <a:endParaRPr lang="id-ID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id-ID" b="1" dirty="0" smtClean="0">
                <a:hlinkClick r:id="rId4" action="ppaction://hlinksldjump"/>
              </a:rPr>
              <a:t>Fungsi </a:t>
            </a:r>
            <a:r>
              <a:rPr lang="en-US" b="1" dirty="0" smtClean="0">
                <a:hlinkClick r:id="rId4" action="ppaction://hlinksldjump"/>
              </a:rPr>
              <a:t>Distribusi  Kumulatif Variabel Acak Diskrit</a:t>
            </a:r>
            <a:endParaRPr lang="id-ID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b="1" dirty="0" smtClean="0">
                <a:hlinkClick r:id="rId5" action="ppaction://hlinksldjump"/>
              </a:rPr>
              <a:t>Variabel Acak Binomial </a:t>
            </a:r>
            <a:endParaRPr lang="id-ID" b="1" dirty="0" smtClean="0">
              <a:hlinkClick r:id="rId5" action="ppaction://hlinksldjump"/>
            </a:endParaRPr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b="1" dirty="0" smtClean="0">
                <a:hlinkClick r:id="rId6" action="ppaction://hlinksldjump"/>
              </a:rPr>
              <a:t>Peluang Binomial</a:t>
            </a:r>
            <a:endParaRPr lang="id-ID" b="1" dirty="0" smtClean="0"/>
          </a:p>
          <a:p>
            <a:pPr marL="508000" lvl="1" indent="-466725">
              <a:spcBef>
                <a:spcPts val="600"/>
              </a:spcBef>
              <a:buFont typeface="Arial" pitchFamily="34" charset="0"/>
              <a:buAutoNum type="arabicPeriod"/>
            </a:pPr>
            <a:r>
              <a:rPr lang="id-ID" b="1" dirty="0" smtClean="0">
                <a:hlinkClick r:id="rId7" action="ppaction://hlinksldjump"/>
              </a:rPr>
              <a:t>Distribusi Binomial Kumulatif</a:t>
            </a:r>
            <a:endParaRPr lang="id-ID" b="1" dirty="0" smtClean="0"/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8" cstate="print"/>
          <a:srcRect l="66603" t="26375" r="8493" b="44094"/>
          <a:stretch>
            <a:fillRect/>
          </a:stretch>
        </p:blipFill>
        <p:spPr bwMode="auto">
          <a:xfrm>
            <a:off x="4788024" y="1485577"/>
            <a:ext cx="39964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9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0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4905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40000" indent="-540000" algn="l">
              <a:buFont typeface="Calibri" pitchFamily="34" charset="0"/>
              <a:buAutoNum type="arabicPeriod"/>
            </a:pPr>
            <a:r>
              <a:rPr lang="en-US" sz="3200" b="1" dirty="0" smtClean="0"/>
              <a:t>Variabel Acak</a:t>
            </a:r>
            <a:endParaRPr lang="en-US" sz="3200" dirty="0" smtClean="0"/>
          </a:p>
        </p:txBody>
      </p:sp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683568" y="980728"/>
            <a:ext cx="7653337" cy="51847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 smtClean="0"/>
              <a:t>Variabel yang nilainya ditentukan dalam ruang sampel suatu percobaan disebut variabel acak.</a:t>
            </a:r>
          </a:p>
          <a:p>
            <a:pPr marL="0" indent="0" algn="just">
              <a:buNone/>
            </a:pPr>
            <a:r>
              <a:rPr lang="en-US" sz="2800" dirty="0" smtClean="0"/>
              <a:t>Variabel acak dinyatakan dengan huruf besar, misalnya X, Y, dan Z, sedangkan nilai variabel acak</a:t>
            </a:r>
            <a:r>
              <a:rPr lang="id-ID" sz="2800" dirty="0" smtClean="0"/>
              <a:t> </a:t>
            </a:r>
            <a:r>
              <a:rPr lang="en-US" sz="2800" dirty="0" smtClean="0"/>
              <a:t>dinyatakan dengan huruf kecil, misalnya x, y, dan z. </a:t>
            </a:r>
            <a:endParaRPr lang="id-ID" sz="2800" dirty="0" smtClean="0"/>
          </a:p>
          <a:p>
            <a:pPr marL="0" indent="0" algn="just">
              <a:buNone/>
            </a:pPr>
            <a:r>
              <a:rPr lang="id-ID" sz="2800" dirty="0" smtClean="0"/>
              <a:t>Jenis variabel acak:</a:t>
            </a:r>
          </a:p>
          <a:p>
            <a:pPr marL="514350" indent="-514350" algn="just">
              <a:buFont typeface="+mj-lt"/>
              <a:buAutoNum type="alphaLcPeriod"/>
              <a:defRPr/>
            </a:pPr>
            <a:r>
              <a:rPr lang="id-ID" sz="2800" dirty="0" smtClean="0"/>
              <a:t>Variabel acak diskrit </a:t>
            </a:r>
            <a:r>
              <a:rPr lang="en-US" sz="2800" dirty="0" smtClean="0"/>
              <a:t>diperoleh dari hasil menghitung/membilang dan nilainya berupa bilangan</a:t>
            </a:r>
            <a:r>
              <a:rPr lang="id-ID" sz="2800" dirty="0" smtClean="0"/>
              <a:t> </a:t>
            </a:r>
            <a:r>
              <a:rPr lang="en-US" sz="2800" dirty="0" smtClean="0"/>
              <a:t>bulat. </a:t>
            </a:r>
            <a:endParaRPr lang="id-ID" sz="2800" dirty="0" smtClean="0"/>
          </a:p>
          <a:p>
            <a:pPr marL="514350" indent="-514350" algn="just">
              <a:buFont typeface="+mj-lt"/>
              <a:buAutoNum type="alphaLcPeriod"/>
              <a:defRPr/>
            </a:pPr>
            <a:r>
              <a:rPr lang="en-US" sz="2800" dirty="0" smtClean="0"/>
              <a:t>Variabel acak kontinu diperoleh dari hasil mengukur dan nilainya berupa bilangan real. </a:t>
            </a:r>
            <a:endParaRPr lang="id-ID" sz="2800" dirty="0" smtClean="0"/>
          </a:p>
          <a:p>
            <a:pPr lvl="1" algn="just">
              <a:buNone/>
            </a:pPr>
            <a:endParaRPr lang="id-ID" dirty="0" smtClean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824" y="428972"/>
            <a:ext cx="8229600" cy="8509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824" y="1351309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marL="342000" indent="-342000" algn="just">
              <a:defRPr/>
            </a:pPr>
            <a:r>
              <a:rPr lang="en-US" sz="2800" dirty="0" smtClean="0"/>
              <a:t>Misalkan X </a:t>
            </a:r>
            <a:r>
              <a:rPr lang="id-ID" sz="2800" dirty="0" smtClean="0"/>
              <a:t>adalah</a:t>
            </a:r>
            <a:r>
              <a:rPr lang="en-US" sz="2800" dirty="0" smtClean="0"/>
              <a:t> banyak sisi gambar yang terlihat pada percobaan</a:t>
            </a:r>
            <a:r>
              <a:rPr lang="id-ID" sz="2800" dirty="0" smtClean="0"/>
              <a:t> </a:t>
            </a:r>
            <a:r>
              <a:rPr lang="en-US" sz="2800" dirty="0" smtClean="0"/>
              <a:t>melambungkan sekeping uang logam sebanyak tiga kali</a:t>
            </a:r>
            <a:r>
              <a:rPr lang="id-ID" sz="2800" dirty="0" smtClean="0"/>
              <a:t>.</a:t>
            </a:r>
          </a:p>
          <a:p>
            <a:pPr>
              <a:defRPr/>
            </a:pPr>
            <a:r>
              <a:rPr lang="id-ID" sz="2800" dirty="0" smtClean="0"/>
              <a:t>R</a:t>
            </a:r>
            <a:r>
              <a:rPr lang="en-US" sz="2800" dirty="0" smtClean="0"/>
              <a:t>uang sampel</a:t>
            </a:r>
            <a:r>
              <a:rPr lang="id-ID" sz="2800" dirty="0" smtClean="0"/>
              <a:t> </a:t>
            </a:r>
            <a:r>
              <a:rPr lang="en-US" sz="2800" dirty="0" smtClean="0"/>
              <a:t>percobaan adalah S = {AAA, AAG, AGA, GAA, AGG, GAG, GGA, GGG}.</a:t>
            </a:r>
            <a:endParaRPr lang="id-ID" sz="2800" dirty="0" smtClean="0"/>
          </a:p>
          <a:p>
            <a:pPr lvl="1">
              <a:buFont typeface="Arial" pitchFamily="34" charset="0"/>
              <a:buNone/>
              <a:defRPr/>
            </a:pPr>
            <a:r>
              <a:rPr lang="id-ID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ilai </a:t>
            </a:r>
            <a:r>
              <a:rPr lang="id-ID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= 0 </a:t>
            </a:r>
            <a:r>
              <a:rPr lang="id-ID" dirty="0" smtClean="0">
                <a:solidFill>
                  <a:srgbClr val="FF0000"/>
                </a:solidFill>
              </a:rPr>
              <a:t>j</a:t>
            </a:r>
            <a:r>
              <a:rPr lang="en-US" dirty="0" smtClean="0">
                <a:solidFill>
                  <a:srgbClr val="FF0000"/>
                </a:solidFill>
              </a:rPr>
              <a:t>ika muncul AAA;</a:t>
            </a:r>
          </a:p>
          <a:p>
            <a:pPr lvl="1">
              <a:buFont typeface="Arial" pitchFamily="34" charset="0"/>
              <a:buNone/>
              <a:defRPr/>
            </a:pPr>
            <a:r>
              <a:rPr lang="id-ID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ilai </a:t>
            </a:r>
            <a:r>
              <a:rPr lang="id-ID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= 1 jika muncul AAG, AGA, dan GAA;</a:t>
            </a:r>
          </a:p>
          <a:p>
            <a:pPr lvl="1">
              <a:buFont typeface="Arial" pitchFamily="34" charset="0"/>
              <a:buNone/>
              <a:defRPr/>
            </a:pPr>
            <a:r>
              <a:rPr lang="id-ID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ilai </a:t>
            </a:r>
            <a:r>
              <a:rPr lang="id-ID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= 2 jika muncul AGG, GAG, dan GGA;</a:t>
            </a:r>
          </a:p>
          <a:p>
            <a:pPr lvl="1">
              <a:buFont typeface="Arial" pitchFamily="34" charset="0"/>
              <a:buNone/>
              <a:defRPr/>
            </a:pPr>
            <a:r>
              <a:rPr lang="id-ID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ilai </a:t>
            </a:r>
            <a:r>
              <a:rPr lang="id-ID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= 3 jika muncul GGG.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158824" y="633660"/>
            <a:ext cx="8229600" cy="70643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40000" indent="-540000" algn="l">
              <a:buFont typeface="Calibri" pitchFamily="34" charset="0"/>
              <a:buAutoNum type="arabicPeriod" startAt="2"/>
            </a:pPr>
            <a:r>
              <a:rPr lang="en-US" sz="3200" b="1" dirty="0" smtClean="0"/>
              <a:t>Distribusi Peluang Variabel Acak Diskrit</a:t>
            </a:r>
            <a:endParaRPr lang="en-US" sz="3200" dirty="0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770384" y="1181695"/>
            <a:ext cx="7508875" cy="51276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Distribusi peluang variabel acak diskrit</a:t>
            </a:r>
            <a:r>
              <a:rPr lang="id-ID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cara untuk menyajikan peluang nilai</a:t>
            </a:r>
            <a:r>
              <a:rPr lang="id-ID" sz="2800" dirty="0" smtClean="0"/>
              <a:t>-</a:t>
            </a:r>
            <a:r>
              <a:rPr lang="en-US" sz="2800" dirty="0" smtClean="0"/>
              <a:t>nilai</a:t>
            </a:r>
            <a:r>
              <a:rPr lang="id-ID" sz="2800" dirty="0" smtClean="0"/>
              <a:t> </a:t>
            </a:r>
            <a:r>
              <a:rPr lang="en-US" sz="2800" dirty="0" smtClean="0"/>
              <a:t>variabel acak diskrit</a:t>
            </a:r>
            <a:r>
              <a:rPr lang="id-ID" sz="2800" dirty="0" smtClean="0"/>
              <a:t> </a:t>
            </a:r>
            <a:r>
              <a:rPr lang="en-US" sz="2800" dirty="0" smtClean="0"/>
              <a:t>. </a:t>
            </a:r>
            <a:endParaRPr lang="id-ID" sz="2800" dirty="0" smtClean="0"/>
          </a:p>
          <a:p>
            <a:pPr algn="just">
              <a:spcBef>
                <a:spcPct val="0"/>
              </a:spcBef>
            </a:pPr>
            <a:r>
              <a:rPr lang="id-ID" sz="28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otasi </a:t>
            </a:r>
            <a:r>
              <a:rPr lang="id-ID" sz="2800" dirty="0" smtClean="0"/>
              <a:t>p</a:t>
            </a:r>
            <a:r>
              <a:rPr lang="en-US" sz="2800" dirty="0" smtClean="0"/>
              <a:t>eluang nilai variabel acak X</a:t>
            </a:r>
            <a:r>
              <a:rPr lang="id-ID" sz="2800" dirty="0" smtClean="0"/>
              <a:t>:</a:t>
            </a:r>
          </a:p>
          <a:p>
            <a:pPr algn="just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f(x) = P(X = x). </a:t>
            </a:r>
            <a:endParaRPr lang="id-ID" sz="2800" dirty="0" smtClean="0"/>
          </a:p>
          <a:p>
            <a:pPr algn="just">
              <a:spcBef>
                <a:spcPct val="0"/>
              </a:spcBef>
            </a:pPr>
            <a:r>
              <a:rPr lang="en-US" sz="2800" dirty="0" smtClean="0"/>
              <a:t>Distribusi</a:t>
            </a:r>
            <a:r>
              <a:rPr lang="id-ID" sz="2800" dirty="0" smtClean="0"/>
              <a:t> </a:t>
            </a:r>
            <a:r>
              <a:rPr lang="en-US" sz="2800" dirty="0" smtClean="0"/>
              <a:t>peluang variabel acak diskrit dapat dinyatakan dalam bentuk tabel, grafik, atau fungsi. </a:t>
            </a:r>
            <a:endParaRPr lang="id-ID" sz="2800" dirty="0" smtClean="0"/>
          </a:p>
          <a:p>
            <a:pPr algn="just">
              <a:spcBef>
                <a:spcPct val="0"/>
              </a:spcBef>
            </a:pPr>
            <a:r>
              <a:rPr lang="id-ID" sz="2800" dirty="0" smtClean="0"/>
              <a:t>Sifat-sifat </a:t>
            </a:r>
            <a:r>
              <a:rPr lang="en-US" sz="2800" dirty="0" smtClean="0"/>
              <a:t>peluang variabel acak diskrit </a:t>
            </a:r>
            <a:r>
              <a:rPr lang="id-ID" sz="2800" dirty="0" smtClean="0"/>
              <a:t>:</a:t>
            </a:r>
          </a:p>
          <a:p>
            <a:pPr marL="914400" lvl="1" indent="-514350">
              <a:buFont typeface="+mj-lt"/>
              <a:buAutoNum type="alphaLcPeriod"/>
              <a:defRPr/>
            </a:pPr>
            <a:r>
              <a:rPr lang="en-US" dirty="0" smtClean="0"/>
              <a:t>0 ≤</a:t>
            </a:r>
            <a:r>
              <a:rPr lang="id-ID" dirty="0" smtClean="0"/>
              <a:t> f(x</a:t>
            </a:r>
            <a:r>
              <a:rPr lang="id-ID" dirty="0" smtClean="0">
                <a:latin typeface="Tahoma"/>
                <a:ea typeface="Tahoma"/>
                <a:cs typeface="Tahoma"/>
              </a:rPr>
              <a:t>ᵢ</a:t>
            </a:r>
            <a:r>
              <a:rPr lang="id-ID" dirty="0" smtClean="0"/>
              <a:t>) </a:t>
            </a:r>
            <a:r>
              <a:rPr lang="en-US" dirty="0" smtClean="0"/>
              <a:t>≤ 1 untuk i = 1, 2, 3, 4, . . ., n.</a:t>
            </a:r>
            <a:endParaRPr lang="id-ID" dirty="0" smtClean="0"/>
          </a:p>
          <a:p>
            <a:pPr marL="914400" lvl="1" indent="-514350">
              <a:buFont typeface="+mj-lt"/>
              <a:buAutoNum type="alphaLcPeriod"/>
              <a:defRPr/>
            </a:pPr>
            <a:r>
              <a:rPr lang="el-GR" dirty="0" smtClean="0"/>
              <a:t>Σ</a:t>
            </a:r>
            <a:r>
              <a:rPr lang="id-ID" dirty="0" smtClean="0"/>
              <a:t> f(x</a:t>
            </a:r>
            <a:r>
              <a:rPr lang="id-ID" dirty="0" smtClean="0">
                <a:latin typeface="Tahoma"/>
                <a:ea typeface="Tahoma"/>
                <a:cs typeface="Tahoma"/>
              </a:rPr>
              <a:t>ᵢ</a:t>
            </a:r>
            <a:r>
              <a:rPr lang="id-ID" dirty="0" smtClean="0"/>
              <a:t>) </a:t>
            </a:r>
            <a:r>
              <a:rPr lang="en-US" dirty="0" smtClean="0"/>
              <a:t>= f(1) + f(2) + f(3) + . . . + f(n) = 1.</a:t>
            </a:r>
            <a:endParaRPr lang="id-ID" dirty="0" smtClean="0"/>
          </a:p>
          <a:p>
            <a:pPr algn="just">
              <a:spcBef>
                <a:spcPct val="0"/>
              </a:spcBef>
              <a:buFont typeface="Arial" pitchFamily="34" charset="0"/>
              <a:buNone/>
            </a:pPr>
            <a:endParaRPr lang="en-US" sz="2800" dirty="0" smtClean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0314"/>
            <a:ext cx="8229600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73731" name="Content Placeholder 2"/>
          <p:cNvSpPr>
            <a:spLocks noGrp="1"/>
          </p:cNvSpPr>
          <p:nvPr>
            <p:ph idx="4294967295"/>
          </p:nvPr>
        </p:nvSpPr>
        <p:spPr>
          <a:xfrm>
            <a:off x="0" y="1279301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algn="just"/>
            <a:r>
              <a:rPr lang="id-ID" sz="2800" dirty="0" smtClean="0"/>
              <a:t>Misalkan X </a:t>
            </a:r>
            <a:r>
              <a:rPr lang="en-US" sz="2800" dirty="0" smtClean="0"/>
              <a:t>= banyak sisi gambar yang terlihat pada </a:t>
            </a:r>
            <a:r>
              <a:rPr lang="id-ID" sz="2800" dirty="0" smtClean="0"/>
              <a:t>pada percobaan </a:t>
            </a:r>
            <a:r>
              <a:rPr lang="en-US" sz="2800" dirty="0" smtClean="0"/>
              <a:t>melambungkan sekeping uang logam sebanyak tiga kali</a:t>
            </a:r>
            <a:r>
              <a:rPr lang="id-ID" sz="2800" dirty="0" smtClean="0"/>
              <a:t>.</a:t>
            </a:r>
            <a:r>
              <a:rPr lang="en-US" sz="2800" dirty="0" smtClean="0"/>
              <a:t> </a:t>
            </a:r>
            <a:endParaRPr lang="id-ID" sz="2800" dirty="0" smtClean="0"/>
          </a:p>
          <a:p>
            <a:pPr algn="just"/>
            <a:r>
              <a:rPr lang="id-ID" sz="2800" dirty="0" smtClean="0"/>
              <a:t>N</a:t>
            </a:r>
            <a:r>
              <a:rPr lang="en-US" sz="2800" dirty="0" smtClean="0"/>
              <a:t>ilai-nilai </a:t>
            </a:r>
            <a:r>
              <a:rPr lang="id-ID" sz="2800" dirty="0" smtClean="0"/>
              <a:t>variabel acak </a:t>
            </a:r>
            <a:r>
              <a:rPr lang="en-US" sz="2800" dirty="0" smtClean="0"/>
              <a:t>X dan titik sampelnya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2264" t="36515" r="44403" b="43692"/>
          <a:stretch>
            <a:fillRect/>
          </a:stretch>
        </p:blipFill>
        <p:spPr bwMode="auto">
          <a:xfrm>
            <a:off x="899591" y="3401788"/>
            <a:ext cx="4283895" cy="20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00113" y="2852638"/>
            <a:ext cx="324008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rgbClr val="FF0000"/>
                </a:solidFill>
              </a:rPr>
              <a:t>Tabel Nilai-Nilai Variabel Acak </a:t>
            </a:r>
            <a:r>
              <a:rPr lang="id-ID" sz="1400" b="1" dirty="0" smtClean="0">
                <a:solidFill>
                  <a:srgbClr val="FF0000"/>
                </a:solidFill>
              </a:rPr>
              <a:t>X</a:t>
            </a:r>
            <a:endParaRPr lang="en-US" sz="1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Content Placeholder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452596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d-ID" sz="2800" dirty="0" smtClean="0"/>
              <a:t>Cara menghitung peluang setiap nilai X:</a:t>
            </a:r>
          </a:p>
          <a:p>
            <a:pPr lvl="1">
              <a:lnSpc>
                <a:spcPct val="150000"/>
              </a:lnSpc>
              <a:buNone/>
            </a:pPr>
            <a:r>
              <a:rPr lang="en-US" dirty="0" smtClean="0"/>
              <a:t>f(0) = P(X = 0) =</a:t>
            </a:r>
            <a:r>
              <a:rPr lang="id-ID" dirty="0" smtClean="0"/>
              <a:t>    </a:t>
            </a:r>
            <a:r>
              <a:rPr lang="en-US" dirty="0" smtClean="0"/>
              <a:t> </a:t>
            </a:r>
            <a:r>
              <a:rPr lang="id-ID" dirty="0" smtClean="0"/>
              <a:t>   </a:t>
            </a:r>
            <a:r>
              <a:rPr lang="en-US" dirty="0" smtClean="0"/>
              <a:t>=</a:t>
            </a:r>
            <a:endParaRPr lang="id-ID" dirty="0" smtClean="0"/>
          </a:p>
          <a:p>
            <a:pPr lvl="1">
              <a:lnSpc>
                <a:spcPct val="150000"/>
              </a:lnSpc>
              <a:buNone/>
            </a:pPr>
            <a:r>
              <a:rPr lang="en-US" dirty="0" smtClean="0"/>
              <a:t>f(</a:t>
            </a:r>
            <a:r>
              <a:rPr lang="id-ID" dirty="0" smtClean="0"/>
              <a:t>1</a:t>
            </a:r>
            <a:r>
              <a:rPr lang="en-US" dirty="0" smtClean="0"/>
              <a:t>) = P(X = </a:t>
            </a:r>
            <a:r>
              <a:rPr lang="id-ID" dirty="0" smtClean="0"/>
              <a:t>1</a:t>
            </a:r>
            <a:r>
              <a:rPr lang="en-US" dirty="0" smtClean="0"/>
              <a:t>) =</a:t>
            </a:r>
            <a:r>
              <a:rPr lang="id-ID" dirty="0" smtClean="0"/>
              <a:t>    </a:t>
            </a:r>
            <a:r>
              <a:rPr lang="en-US" dirty="0" smtClean="0"/>
              <a:t> </a:t>
            </a:r>
            <a:r>
              <a:rPr lang="id-ID" dirty="0" smtClean="0"/>
              <a:t>   </a:t>
            </a:r>
            <a:r>
              <a:rPr lang="en-US" dirty="0" smtClean="0"/>
              <a:t>=</a:t>
            </a:r>
          </a:p>
          <a:p>
            <a:pPr lvl="1">
              <a:lnSpc>
                <a:spcPct val="150000"/>
              </a:lnSpc>
              <a:buNone/>
            </a:pPr>
            <a:r>
              <a:rPr lang="en-US" dirty="0" smtClean="0"/>
              <a:t>f(</a:t>
            </a:r>
            <a:r>
              <a:rPr lang="id-ID" dirty="0" smtClean="0"/>
              <a:t>2</a:t>
            </a:r>
            <a:r>
              <a:rPr lang="en-US" dirty="0" smtClean="0"/>
              <a:t>) = P(X = </a:t>
            </a:r>
            <a:r>
              <a:rPr lang="id-ID" dirty="0" smtClean="0"/>
              <a:t>2</a:t>
            </a:r>
            <a:r>
              <a:rPr lang="en-US" dirty="0" smtClean="0"/>
              <a:t>) =</a:t>
            </a:r>
            <a:r>
              <a:rPr lang="id-ID" dirty="0" smtClean="0"/>
              <a:t>   </a:t>
            </a:r>
            <a:r>
              <a:rPr lang="en-US" dirty="0" smtClean="0"/>
              <a:t> </a:t>
            </a:r>
            <a:r>
              <a:rPr lang="id-ID" dirty="0" smtClean="0"/>
              <a:t>    </a:t>
            </a:r>
            <a:r>
              <a:rPr lang="en-US" dirty="0" smtClean="0"/>
              <a:t>=</a:t>
            </a:r>
          </a:p>
          <a:p>
            <a:pPr lvl="1">
              <a:lnSpc>
                <a:spcPct val="150000"/>
              </a:lnSpc>
              <a:buNone/>
            </a:pPr>
            <a:r>
              <a:rPr lang="en-US" dirty="0" smtClean="0"/>
              <a:t>f(</a:t>
            </a:r>
            <a:r>
              <a:rPr lang="id-ID" dirty="0" smtClean="0"/>
              <a:t>3</a:t>
            </a:r>
            <a:r>
              <a:rPr lang="en-US" dirty="0" smtClean="0"/>
              <a:t>) = P(X = </a:t>
            </a:r>
            <a:r>
              <a:rPr lang="id-ID" dirty="0" smtClean="0"/>
              <a:t>3</a:t>
            </a:r>
            <a:r>
              <a:rPr lang="en-US" dirty="0" smtClean="0"/>
              <a:t>) =</a:t>
            </a:r>
            <a:r>
              <a:rPr lang="id-ID" dirty="0" smtClean="0"/>
              <a:t>   </a:t>
            </a:r>
            <a:r>
              <a:rPr lang="en-US" dirty="0" smtClean="0"/>
              <a:t> </a:t>
            </a:r>
            <a:r>
              <a:rPr lang="id-ID" dirty="0" smtClean="0"/>
              <a:t>    </a:t>
            </a:r>
            <a:r>
              <a:rPr lang="en-US" dirty="0" smtClean="0"/>
              <a:t>=</a:t>
            </a:r>
            <a:endParaRPr lang="id-ID" dirty="0" smtClean="0"/>
          </a:p>
          <a:p>
            <a:pPr lvl="1">
              <a:lnSpc>
                <a:spcPct val="150000"/>
              </a:lnSpc>
              <a:buNone/>
            </a:pPr>
            <a:r>
              <a:rPr lang="en-US" dirty="0" smtClean="0"/>
              <a:t>f(</a:t>
            </a:r>
            <a:r>
              <a:rPr lang="id-ID" dirty="0" smtClean="0"/>
              <a:t>4</a:t>
            </a:r>
            <a:r>
              <a:rPr lang="en-US" dirty="0" smtClean="0"/>
              <a:t>) = P(X = </a:t>
            </a:r>
            <a:r>
              <a:rPr lang="id-ID" dirty="0" smtClean="0"/>
              <a:t>4</a:t>
            </a:r>
            <a:r>
              <a:rPr lang="en-US" dirty="0" smtClean="0"/>
              <a:t>) =</a:t>
            </a:r>
            <a:r>
              <a:rPr lang="id-ID" dirty="0" smtClean="0"/>
              <a:t>   </a:t>
            </a:r>
            <a:r>
              <a:rPr lang="en-US" dirty="0" smtClean="0"/>
              <a:t> </a:t>
            </a:r>
            <a:r>
              <a:rPr lang="id-ID" dirty="0" smtClean="0"/>
              <a:t>    </a:t>
            </a:r>
            <a:r>
              <a:rPr lang="en-US" dirty="0" smtClean="0"/>
              <a:t>=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graphicFrame>
        <p:nvGraphicFramePr>
          <p:cNvPr id="23554" name="Object 8"/>
          <p:cNvGraphicFramePr>
            <a:graphicFrameLocks noChangeAspect="1"/>
          </p:cNvGraphicFramePr>
          <p:nvPr/>
        </p:nvGraphicFramePr>
        <p:xfrm>
          <a:off x="3259783" y="1141139"/>
          <a:ext cx="592137" cy="747713"/>
        </p:xfrm>
        <a:graphic>
          <a:graphicData uri="http://schemas.openxmlformats.org/presentationml/2006/ole">
            <p:oleObj spid="_x0000_s23554" name="Equation" r:id="rId3" imgW="241200" imgH="304560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4044826" y="1100882"/>
          <a:ext cx="311150" cy="715962"/>
        </p:xfrm>
        <a:graphic>
          <a:graphicData uri="http://schemas.openxmlformats.org/presentationml/2006/ole">
            <p:oleObj spid="_x0000_s23555" name="Equation" r:id="rId4" imgW="126720" imgH="291960" progId="">
              <p:embed/>
            </p:oleObj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240733" y="1841227"/>
          <a:ext cx="592137" cy="747712"/>
        </p:xfrm>
        <a:graphic>
          <a:graphicData uri="http://schemas.openxmlformats.org/presentationml/2006/ole">
            <p:oleObj spid="_x0000_s23556" name="Equation" r:id="rId5" imgW="241200" imgH="304560" progId="">
              <p:embed/>
            </p:oleObj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4025776" y="1800969"/>
          <a:ext cx="311150" cy="715963"/>
        </p:xfrm>
        <a:graphic>
          <a:graphicData uri="http://schemas.openxmlformats.org/presentationml/2006/ole">
            <p:oleObj spid="_x0000_s23557" name="Equation" r:id="rId6" imgW="126720" imgH="291960" progId="">
              <p:embed/>
            </p:oleObj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3250258" y="2596877"/>
          <a:ext cx="592137" cy="747712"/>
        </p:xfrm>
        <a:graphic>
          <a:graphicData uri="http://schemas.openxmlformats.org/presentationml/2006/ole">
            <p:oleObj spid="_x0000_s23558" name="Equation" r:id="rId7" imgW="241200" imgH="304560" progId="">
              <p:embed/>
            </p:oleObj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4035301" y="2556619"/>
          <a:ext cx="311150" cy="715963"/>
        </p:xfrm>
        <a:graphic>
          <a:graphicData uri="http://schemas.openxmlformats.org/presentationml/2006/ole">
            <p:oleObj spid="_x0000_s23559" name="Equation" r:id="rId8" imgW="126720" imgH="291960" progId="">
              <p:embed/>
            </p:oleObj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3231208" y="3343002"/>
          <a:ext cx="592137" cy="747712"/>
        </p:xfrm>
        <a:graphic>
          <a:graphicData uri="http://schemas.openxmlformats.org/presentationml/2006/ole">
            <p:oleObj spid="_x0000_s23560" name="Equation" r:id="rId9" imgW="241200" imgH="304560" progId="">
              <p:embed/>
            </p:oleObj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4016251" y="3302744"/>
          <a:ext cx="311150" cy="715963"/>
        </p:xfrm>
        <a:graphic>
          <a:graphicData uri="http://schemas.openxmlformats.org/presentationml/2006/ole">
            <p:oleObj spid="_x0000_s23561" name="Equation" r:id="rId10" imgW="126720" imgH="291960" progId="">
              <p:embed/>
            </p:oleObj>
          </a:graphicData>
        </a:graphic>
      </p:graphicFrame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3240733" y="4049439"/>
          <a:ext cx="592137" cy="747713"/>
        </p:xfrm>
        <a:graphic>
          <a:graphicData uri="http://schemas.openxmlformats.org/presentationml/2006/ole">
            <p:oleObj spid="_x0000_s23562" name="Equation" r:id="rId11" imgW="241200" imgH="304560" progId="">
              <p:embed/>
            </p:oleObj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4025776" y="4009182"/>
          <a:ext cx="311150" cy="715962"/>
        </p:xfrm>
        <a:graphic>
          <a:graphicData uri="http://schemas.openxmlformats.org/presentationml/2006/ole">
            <p:oleObj spid="_x0000_s23563" name="Equation" r:id="rId12" imgW="126720" imgH="291960" progId="">
              <p:embed/>
            </p:oleObj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1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4" name="Right Arrow 2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Right Arrow 2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48309" t="47540" r="32828" b="26320"/>
          <a:stretch>
            <a:fillRect/>
          </a:stretch>
        </p:blipFill>
        <p:spPr bwMode="auto">
          <a:xfrm>
            <a:off x="5194349" y="1412776"/>
            <a:ext cx="3698131" cy="2880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2113" t="52293" r="56535" b="38202"/>
          <a:stretch>
            <a:fillRect/>
          </a:stretch>
        </p:blipFill>
        <p:spPr bwMode="auto">
          <a:xfrm>
            <a:off x="837928" y="1844601"/>
            <a:ext cx="2448272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540000" indent="-540000" algn="l">
              <a:buFont typeface="Arial" pitchFamily="34" charset="0"/>
              <a:buChar char="•"/>
              <a:defRPr/>
            </a:pPr>
            <a:r>
              <a:rPr lang="en-US" sz="2800" dirty="0" smtClean="0"/>
              <a:t>Distribusi peluang variabel acak X dalam bentuk tabel</a:t>
            </a:r>
            <a:r>
              <a:rPr lang="id-ID" sz="2800" dirty="0" smtClean="0"/>
              <a:t>,</a:t>
            </a:r>
            <a:r>
              <a:rPr lang="en-US" sz="2800" dirty="0" smtClean="0"/>
              <a:t> </a:t>
            </a:r>
            <a:r>
              <a:rPr lang="id-ID" sz="2800" dirty="0" smtClean="0"/>
              <a:t>persamaan fungsi </a:t>
            </a:r>
            <a:r>
              <a:rPr lang="en-US" sz="2800" dirty="0" smtClean="0"/>
              <a:t>dan grafik</a:t>
            </a:r>
            <a:r>
              <a:rPr lang="id-ID" sz="2800" dirty="0" smtClean="0"/>
              <a:t>: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37308" y="1196752"/>
            <a:ext cx="24495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Tabel Distribusi Peluang</a:t>
            </a:r>
            <a:r>
              <a:rPr lang="id-ID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Variabel Acak X</a:t>
            </a:r>
            <a:endParaRPr lang="en-US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4759" name="Rectangle 9"/>
          <p:cNvSpPr>
            <a:spLocks noChangeArrowheads="1"/>
          </p:cNvSpPr>
          <p:nvPr/>
        </p:nvSpPr>
        <p:spPr bwMode="auto">
          <a:xfrm>
            <a:off x="5076056" y="4365104"/>
            <a:ext cx="3976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</a:rPr>
              <a:t>Grafik distribusi peluang variabel acak x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9241" y="3212976"/>
            <a:ext cx="424916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id-ID" sz="2800" dirty="0" smtClean="0">
                <a:latin typeface="+mj-lt"/>
                <a:ea typeface="+mj-ea"/>
                <a:cs typeface="+mj-cs"/>
              </a:rPr>
              <a:t>Fungsi d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istribusi </a:t>
            </a:r>
            <a:r>
              <a:rPr lang="en-US" sz="2800" dirty="0">
                <a:latin typeface="+mj-lt"/>
                <a:ea typeface="+mj-ea"/>
                <a:cs typeface="+mj-cs"/>
              </a:rPr>
              <a:t>peluang variabel acak X </a:t>
            </a:r>
            <a:r>
              <a:rPr lang="id-ID" sz="2800" dirty="0" smtClean="0">
                <a:latin typeface="+mj-lt"/>
                <a:ea typeface="+mj-ea"/>
                <a:cs typeface="+mj-cs"/>
              </a:rPr>
              <a:t>: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1737" t="32281" r="48339" b="54430"/>
          <a:stretch>
            <a:fillRect/>
          </a:stretch>
        </p:blipFill>
        <p:spPr bwMode="auto">
          <a:xfrm>
            <a:off x="1125960" y="4364856"/>
            <a:ext cx="3744416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5949280"/>
            <a:ext cx="9144000" cy="9361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83768" y="6273246"/>
            <a:ext cx="1872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ight Arrow 23">
            <a:hlinkClick r:id="" action="ppaction://hlinkshowjump?jump=previousslide"/>
          </p:cNvPr>
          <p:cNvSpPr/>
          <p:nvPr/>
        </p:nvSpPr>
        <p:spPr>
          <a:xfrm rot="10800000">
            <a:off x="539750" y="62895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200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8460432" y="6289575"/>
            <a:ext cx="211138" cy="21590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2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27984" y="6289575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hlinkClick r:id="rId5" action="ppaction://hlinksldjump"/>
              </a:rPr>
              <a:t>Kembali ke awal </a:t>
            </a:r>
            <a:r>
              <a:rPr lang="id-ID" sz="1400" dirty="0" smtClean="0">
                <a:solidFill>
                  <a:schemeClr val="bg1"/>
                </a:solidFill>
                <a:hlinkClick r:id="rId5" action="ppaction://hlinksldjump"/>
              </a:rPr>
              <a:t>subbab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40000" indent="-540000" algn="l">
              <a:buFont typeface="Calibri" pitchFamily="34" charset="0"/>
              <a:buAutoNum type="arabicPeriod" startAt="3"/>
            </a:pPr>
            <a:r>
              <a:rPr lang="id-ID" sz="3200" b="1" dirty="0" smtClean="0"/>
              <a:t>Fungsi </a:t>
            </a:r>
            <a:r>
              <a:rPr lang="en-US" sz="3200" b="1" dirty="0" smtClean="0"/>
              <a:t>Distribusi Kumulatif Variabel Acak Diskrit</a:t>
            </a:r>
            <a:endParaRPr lang="en-US" sz="3200" dirty="0" smtClean="0"/>
          </a:p>
        </p:txBody>
      </p:sp>
      <p:sp>
        <p:nvSpPr>
          <p:cNvPr id="75779" name="Content Placeholder 5"/>
          <p:cNvSpPr>
            <a:spLocks noGrp="1"/>
          </p:cNvSpPr>
          <p:nvPr>
            <p:ph idx="4294967295"/>
          </p:nvPr>
        </p:nvSpPr>
        <p:spPr>
          <a:xfrm>
            <a:off x="1573213" y="1135063"/>
            <a:ext cx="7570787" cy="452596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 smtClean="0"/>
              <a:t>Peluang variabel acak X yang kurang dari atau sama dengan suatu nilai x, ditulis dengan F(x) =</a:t>
            </a:r>
            <a:r>
              <a:rPr lang="id-ID" sz="2800" dirty="0" smtClean="0"/>
              <a:t> </a:t>
            </a:r>
            <a:r>
              <a:rPr lang="en-US" sz="2800" dirty="0" smtClean="0"/>
              <a:t>P(X ≤ x). Nilai F(x) dinamakan </a:t>
            </a:r>
            <a:r>
              <a:rPr lang="id-ID" sz="2800" dirty="0" smtClean="0"/>
              <a:t>fungsi distribusi </a:t>
            </a:r>
            <a:r>
              <a:rPr lang="en-US" sz="2800" dirty="0" smtClean="0"/>
              <a:t>kumulatif. </a:t>
            </a:r>
            <a:endParaRPr lang="id-ID" sz="2800" dirty="0" smtClean="0"/>
          </a:p>
          <a:p>
            <a:pPr algn="just"/>
            <a:r>
              <a:rPr lang="en-US" sz="2800" dirty="0" smtClean="0"/>
              <a:t>Misalkan x = c merupakan salah satu nilai variabel</a:t>
            </a:r>
            <a:r>
              <a:rPr lang="id-ID" sz="2800" dirty="0" smtClean="0"/>
              <a:t> </a:t>
            </a:r>
            <a:r>
              <a:rPr lang="en-US" sz="2800" dirty="0" smtClean="0"/>
              <a:t>acak X yang memiliki peluang f(x), maka nilai F(c) dinyatakan dengan: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29246" t="55021" r="37548" b="39664"/>
          <a:stretch>
            <a:fillRect/>
          </a:stretch>
        </p:blipFill>
        <p:spPr bwMode="auto">
          <a:xfrm>
            <a:off x="1475656" y="4303637"/>
            <a:ext cx="72008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5949280"/>
            <a:ext cx="9144000" cy="9361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83768" y="6273246"/>
            <a:ext cx="1872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539750" y="62895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200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8460432" y="6289575"/>
            <a:ext cx="211138" cy="21590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2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27984" y="6289575"/>
            <a:ext cx="2376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hlinkClick r:id="rId4" action="ppaction://hlinksldjump"/>
              </a:rPr>
              <a:t>Kembali ke awal </a:t>
            </a:r>
            <a:r>
              <a:rPr lang="id-ID" sz="1400" dirty="0" smtClean="0">
                <a:solidFill>
                  <a:schemeClr val="bg1"/>
                </a:solidFill>
                <a:hlinkClick r:id="rId4" action="ppaction://hlinksldjump"/>
              </a:rPr>
              <a:t>subbab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63340"/>
            <a:ext cx="8229600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76803" name="Content Placeholder 2"/>
          <p:cNvSpPr>
            <a:spLocks noGrp="1"/>
          </p:cNvSpPr>
          <p:nvPr>
            <p:ph idx="4294967295"/>
          </p:nvPr>
        </p:nvSpPr>
        <p:spPr>
          <a:xfrm>
            <a:off x="0" y="1052513"/>
            <a:ext cx="8229600" cy="452596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id-ID" sz="2800" dirty="0" smtClean="0"/>
              <a:t>Misalkan X adalah</a:t>
            </a:r>
            <a:r>
              <a:rPr lang="en-US" sz="2800" dirty="0" smtClean="0"/>
              <a:t> banyak sisi gambar yang terlihat pada </a:t>
            </a:r>
            <a:r>
              <a:rPr lang="id-ID" sz="2800" dirty="0" smtClean="0"/>
              <a:t>pada percobaan </a:t>
            </a:r>
            <a:r>
              <a:rPr lang="en-US" sz="2800" dirty="0" smtClean="0"/>
              <a:t>melambungkan sekeping uang logam sebanyak tiga kali</a:t>
            </a:r>
            <a:r>
              <a:rPr lang="id-ID" sz="2800" dirty="0" smtClean="0"/>
              <a:t>.</a:t>
            </a:r>
            <a:r>
              <a:rPr lang="en-US" sz="2800" dirty="0" smtClean="0"/>
              <a:t> </a:t>
            </a:r>
            <a:endParaRPr lang="id-ID" sz="2800" dirty="0" smtClean="0"/>
          </a:p>
          <a:p>
            <a:pPr algn="just"/>
            <a:r>
              <a:rPr lang="id-ID" sz="2800" dirty="0" smtClean="0"/>
              <a:t>Distribusi </a:t>
            </a:r>
            <a:r>
              <a:rPr lang="en-US" sz="2800" dirty="0" smtClean="0"/>
              <a:t>kumulatif variabel acak</a:t>
            </a:r>
            <a:r>
              <a:rPr lang="id-ID" sz="2800" dirty="0" smtClean="0"/>
              <a:t> X:</a:t>
            </a:r>
            <a:endParaRPr lang="en-US" sz="2800" dirty="0" smtClean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6" t="48523" r="27586" b="23422"/>
          <a:stretch>
            <a:fillRect/>
          </a:stretch>
        </p:blipFill>
        <p:spPr bwMode="auto">
          <a:xfrm>
            <a:off x="971600" y="2996952"/>
            <a:ext cx="73448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251520" y="692696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indent="-540000" algn="l">
              <a:buFont typeface="Calibri" pitchFamily="34" charset="0"/>
              <a:buAutoNum type="arabicPeriod" startAt="2"/>
            </a:pPr>
            <a:r>
              <a:rPr lang="id-ID" sz="3200" b="1" dirty="0" smtClean="0"/>
              <a:t>Sifat-Sifat </a:t>
            </a:r>
            <a:r>
              <a:rPr lang="en-US" sz="3200" b="1" dirty="0" smtClean="0"/>
              <a:t>Limit Fungsi</a:t>
            </a:r>
            <a:endParaRPr lang="en-US" sz="3200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447" t="22507" r="44720" b="49249"/>
          <a:stretch>
            <a:fillRect/>
          </a:stretch>
        </p:blipFill>
        <p:spPr bwMode="auto">
          <a:xfrm>
            <a:off x="395536" y="1628800"/>
            <a:ext cx="4104077" cy="28083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601" t="50280" r="45717" b="21946"/>
          <a:stretch>
            <a:fillRect/>
          </a:stretch>
        </p:blipFill>
        <p:spPr bwMode="auto">
          <a:xfrm>
            <a:off x="4572000" y="1628800"/>
            <a:ext cx="4241503" cy="2683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008" y="548953"/>
            <a:ext cx="8229600" cy="936625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0" indent="0" algn="just">
              <a:buFont typeface="Arial" pitchFamily="34" charset="0"/>
              <a:buNone/>
              <a:defRPr/>
            </a:pPr>
            <a:r>
              <a:rPr lang="en-US" sz="2800" dirty="0" smtClean="0"/>
              <a:t>Distribusi</a:t>
            </a:r>
            <a:r>
              <a:rPr lang="id-ID" sz="2800" dirty="0" smtClean="0"/>
              <a:t> </a:t>
            </a:r>
            <a:r>
              <a:rPr lang="en-US" sz="2800" dirty="0" smtClean="0"/>
              <a:t>kumulatif variabel acak X dalam bentuk tabel</a:t>
            </a:r>
            <a:r>
              <a:rPr lang="id-ID" sz="2800" dirty="0" smtClean="0"/>
              <a:t>, </a:t>
            </a:r>
            <a:r>
              <a:rPr lang="en-US" sz="2800" dirty="0" smtClean="0"/>
              <a:t>grafik</a:t>
            </a:r>
            <a:r>
              <a:rPr lang="id-ID" sz="2800" dirty="0" smtClean="0"/>
              <a:t>, dan persamaan fungsi sebagai berikut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6" t="60244" r="53580" b="27298"/>
          <a:stretch>
            <a:fillRect/>
          </a:stretch>
        </p:blipFill>
        <p:spPr bwMode="auto">
          <a:xfrm>
            <a:off x="683568" y="2132856"/>
            <a:ext cx="252028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Rectangle 7"/>
          <p:cNvSpPr>
            <a:spLocks noChangeArrowheads="1"/>
          </p:cNvSpPr>
          <p:nvPr/>
        </p:nvSpPr>
        <p:spPr bwMode="auto">
          <a:xfrm>
            <a:off x="611560" y="1414517"/>
            <a:ext cx="3095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Tabel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DistribusiKumulatif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Variabel Acak X</a:t>
            </a:r>
          </a:p>
        </p:txBody>
      </p:sp>
      <p:sp>
        <p:nvSpPr>
          <p:cNvPr id="77831" name="Rectangle 8"/>
          <p:cNvSpPr>
            <a:spLocks noChangeArrowheads="1"/>
          </p:cNvSpPr>
          <p:nvPr/>
        </p:nvSpPr>
        <p:spPr bwMode="auto">
          <a:xfrm>
            <a:off x="4680520" y="5085184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</a:rPr>
              <a:t>Grafik distribusi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kumulatif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variabel acak X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10692" y="3260309"/>
            <a:ext cx="424934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d-ID" sz="2800" dirty="0" smtClean="0">
                <a:latin typeface="+mn-lt"/>
                <a:cs typeface="+mn-cs"/>
              </a:rPr>
              <a:t>Fungsi d</a:t>
            </a:r>
            <a:r>
              <a:rPr lang="en-US" sz="2800" dirty="0" smtClean="0">
                <a:latin typeface="+mn-lt"/>
                <a:cs typeface="+mn-cs"/>
              </a:rPr>
              <a:t>istribusi  </a:t>
            </a:r>
            <a:r>
              <a:rPr lang="en-US" sz="2800" dirty="0">
                <a:latin typeface="+mn-lt"/>
                <a:cs typeface="+mn-cs"/>
              </a:rPr>
              <a:t>kumulatif variabel acak X </a:t>
            </a:r>
            <a:r>
              <a:rPr lang="id-ID" sz="2800" dirty="0" smtClean="0">
                <a:latin typeface="+mn-lt"/>
                <a:cs typeface="+mn-cs"/>
              </a:rPr>
              <a:t>: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9246" t="30805" r="51660" b="44094"/>
          <a:stretch>
            <a:fillRect/>
          </a:stretch>
        </p:blipFill>
        <p:spPr bwMode="auto">
          <a:xfrm>
            <a:off x="755576" y="4268049"/>
            <a:ext cx="2664296" cy="19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50155" t="54430" r="26497" b="11773"/>
          <a:stretch>
            <a:fillRect/>
          </a:stretch>
        </p:blipFill>
        <p:spPr bwMode="auto">
          <a:xfrm>
            <a:off x="4782420" y="1628800"/>
            <a:ext cx="407003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ight Arrow 2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 idx="4294967295"/>
          </p:nvPr>
        </p:nvSpPr>
        <p:spPr>
          <a:xfrm>
            <a:off x="180528" y="475456"/>
            <a:ext cx="8229600" cy="57626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4"/>
            </a:pPr>
            <a:r>
              <a:rPr lang="en-US" sz="3200" b="1" dirty="0" smtClean="0"/>
              <a:t>Variabel Acak Binomial</a:t>
            </a:r>
            <a:endParaRPr lang="en-US" sz="3200" dirty="0" smtClean="0"/>
          </a:p>
        </p:txBody>
      </p:sp>
      <p:sp>
        <p:nvSpPr>
          <p:cNvPr id="82947" name="Content Placeholder 2"/>
          <p:cNvSpPr>
            <a:spLocks noGrp="1"/>
          </p:cNvSpPr>
          <p:nvPr>
            <p:ph idx="4294967295"/>
          </p:nvPr>
        </p:nvSpPr>
        <p:spPr>
          <a:xfrm>
            <a:off x="683568" y="1051718"/>
            <a:ext cx="7643812" cy="468153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just">
              <a:spcBef>
                <a:spcPct val="0"/>
              </a:spcBef>
              <a:buNone/>
              <a:defRPr/>
            </a:pPr>
            <a:r>
              <a:rPr lang="en-US" sz="2600" dirty="0" smtClean="0"/>
              <a:t>Variabel acak binomial merupakan variabel acak yang nilai-nilainya ditentukan oleh hasil</a:t>
            </a:r>
            <a:r>
              <a:rPr lang="id-ID" sz="2600" dirty="0" smtClean="0"/>
              <a:t> </a:t>
            </a:r>
            <a:r>
              <a:rPr lang="en-US" sz="2600" dirty="0" smtClean="0"/>
              <a:t>percobaan binomial. </a:t>
            </a:r>
            <a:endParaRPr lang="id-ID" sz="2600" dirty="0" smtClean="0"/>
          </a:p>
          <a:p>
            <a:pPr marL="0" indent="0" algn="just">
              <a:spcBef>
                <a:spcPct val="0"/>
              </a:spcBef>
              <a:buNone/>
              <a:defRPr/>
            </a:pPr>
            <a:r>
              <a:rPr lang="en-US" sz="2600" dirty="0" smtClean="0"/>
              <a:t>Percobaan binomial merupakan percobaan yang memenuhi empat syarat berikut.</a:t>
            </a:r>
          </a:p>
          <a:p>
            <a:pPr marL="514350" indent="-457200">
              <a:spcBef>
                <a:spcPct val="0"/>
              </a:spcBef>
              <a:buFont typeface="Calibri" pitchFamily="34" charset="0"/>
              <a:buAutoNum type="alphaLcPeriod"/>
              <a:defRPr/>
            </a:pPr>
            <a:r>
              <a:rPr lang="en-US" sz="2600" dirty="0" smtClean="0"/>
              <a:t>Percobaan dilakukan secara berulang-ulang sebanyak n kali, dengan n bilangan bulat positif.</a:t>
            </a:r>
            <a:endParaRPr lang="id-ID" sz="2600" dirty="0" smtClean="0"/>
          </a:p>
          <a:p>
            <a:pPr marL="514350" indent="-457200" algn="just">
              <a:spcBef>
                <a:spcPct val="0"/>
              </a:spcBef>
              <a:buFont typeface="Calibri" pitchFamily="34" charset="0"/>
              <a:buAutoNum type="alphaLcPeriod"/>
              <a:defRPr/>
            </a:pPr>
            <a:r>
              <a:rPr lang="en-US" sz="2600" dirty="0" smtClean="0"/>
              <a:t>Percobaan bersifat saling bebas (</a:t>
            </a:r>
            <a:r>
              <a:rPr lang="en-US" sz="2600" i="1" dirty="0" smtClean="0"/>
              <a:t>independent)</a:t>
            </a:r>
            <a:r>
              <a:rPr lang="id-ID" sz="2600" i="1" dirty="0" smtClean="0"/>
              <a:t>.</a:t>
            </a:r>
            <a:endParaRPr lang="id-ID" sz="2600" dirty="0" smtClean="0"/>
          </a:p>
          <a:p>
            <a:pPr marL="571500" indent="-514350" algn="just">
              <a:spcBef>
                <a:spcPct val="0"/>
              </a:spcBef>
              <a:buFont typeface="Calibri" pitchFamily="34" charset="0"/>
              <a:buAutoNum type="alphaLcPeriod"/>
              <a:defRPr/>
            </a:pPr>
            <a:r>
              <a:rPr lang="en-US" sz="2600" dirty="0" smtClean="0"/>
              <a:t>Setiap percobaan memiliki dua macam kejadian yaitu kejadian yang diharapkan (disebut sukses)</a:t>
            </a:r>
            <a:r>
              <a:rPr lang="id-ID" sz="2600" dirty="0" smtClean="0"/>
              <a:t> </a:t>
            </a:r>
            <a:r>
              <a:rPr lang="en-US" sz="2600" dirty="0" smtClean="0"/>
              <a:t>dan kejadian yang tidak diharapkan (disebut gagal).</a:t>
            </a:r>
            <a:endParaRPr lang="id-ID" sz="2600" dirty="0" smtClean="0"/>
          </a:p>
          <a:p>
            <a:pPr marL="571500" indent="-514350" algn="just">
              <a:spcBef>
                <a:spcPct val="0"/>
              </a:spcBef>
              <a:buFont typeface="Calibri" pitchFamily="34" charset="0"/>
              <a:buAutoNum type="alphaLcPeriod"/>
              <a:defRPr/>
            </a:pPr>
            <a:r>
              <a:rPr lang="en-US" sz="2600" dirty="0" smtClean="0"/>
              <a:t>Peluang setiap kejadian tetap dalam setiap percobaan.</a:t>
            </a:r>
          </a:p>
          <a:p>
            <a:pPr marL="914400" lvl="1" indent="-457200" algn="just">
              <a:spcBef>
                <a:spcPct val="0"/>
              </a:spcBef>
              <a:buFont typeface="Arial" pitchFamily="34" charset="0"/>
              <a:buNone/>
              <a:defRPr/>
            </a:pPr>
            <a:endParaRPr lang="en-US" sz="2600" dirty="0" smtClean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>
          <a:xfrm>
            <a:off x="179512" y="476275"/>
            <a:ext cx="8229600" cy="5619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5"/>
            </a:pPr>
            <a:r>
              <a:rPr lang="id-ID" sz="3200" b="1" dirty="0" smtClean="0"/>
              <a:t>P</a:t>
            </a:r>
            <a:r>
              <a:rPr lang="en-US" sz="3200" b="1" dirty="0" smtClean="0"/>
              <a:t>eluang </a:t>
            </a:r>
            <a:r>
              <a:rPr lang="id-ID" sz="3200" b="1" dirty="0" smtClean="0"/>
              <a:t>B</a:t>
            </a:r>
            <a:r>
              <a:rPr lang="en-US" sz="3200" b="1" dirty="0" smtClean="0"/>
              <a:t>inomial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4294967295"/>
          </p:nvPr>
        </p:nvSpPr>
        <p:spPr>
          <a:xfrm>
            <a:off x="626368" y="1123975"/>
            <a:ext cx="8229600" cy="51133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341313" algn="just">
              <a:spcBef>
                <a:spcPct val="0"/>
              </a:spcBef>
            </a:pPr>
            <a:r>
              <a:rPr lang="en-US" sz="2800" dirty="0" smtClean="0"/>
              <a:t>Peluang suatu nilai variabel acak binomial dinamakan peluang binomial. </a:t>
            </a:r>
            <a:endParaRPr lang="id-ID" sz="2800" dirty="0" smtClean="0"/>
          </a:p>
          <a:p>
            <a:pPr marL="341313" algn="just">
              <a:spcBef>
                <a:spcPct val="0"/>
              </a:spcBef>
            </a:pPr>
            <a:r>
              <a:rPr lang="id-ID" sz="2800" dirty="0" smtClean="0"/>
              <a:t>Peluang </a:t>
            </a:r>
            <a:r>
              <a:rPr lang="en-US" sz="2800" dirty="0" smtClean="0"/>
              <a:t>binomial x kejadian yang diharapkan dari n percobaan binomial dinyatakan:</a:t>
            </a: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endParaRPr lang="id-ID" sz="2800" dirty="0" smtClean="0"/>
          </a:p>
          <a:p>
            <a:pPr marL="341313" algn="just">
              <a:spcBef>
                <a:spcPct val="0"/>
              </a:spcBef>
            </a:pPr>
            <a:r>
              <a:rPr lang="en-US" sz="2800" dirty="0" smtClean="0"/>
              <a:t>Hasil perhitungan f(x) = b(x; n; p) dapat dilihat dalam tabel distribusi binomial</a:t>
            </a:r>
            <a:r>
              <a:rPr lang="id-ID" sz="2800" dirty="0" smtClean="0"/>
              <a:t>.</a:t>
            </a:r>
            <a:endParaRPr lang="en-US" sz="2800" dirty="0" smtClean="0"/>
          </a:p>
          <a:p>
            <a:pPr marL="341313" algn="just">
              <a:spcBef>
                <a:spcPct val="0"/>
              </a:spcBef>
            </a:pPr>
            <a:endParaRPr lang="en-US" sz="2800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6" t="53691" r="40868" b="40402"/>
          <a:stretch>
            <a:fillRect/>
          </a:stretch>
        </p:blipFill>
        <p:spPr bwMode="auto">
          <a:xfrm>
            <a:off x="1043608" y="2996282"/>
            <a:ext cx="48965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6" t="60336" r="29246" b="20469"/>
          <a:stretch>
            <a:fillRect/>
          </a:stretch>
        </p:blipFill>
        <p:spPr bwMode="auto">
          <a:xfrm>
            <a:off x="1043609" y="3644354"/>
            <a:ext cx="5832647" cy="154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206077" y="476275"/>
            <a:ext cx="8229600" cy="9223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6"/>
            </a:pPr>
            <a:r>
              <a:rPr lang="id-ID" sz="3200" b="1" dirty="0" smtClean="0"/>
              <a:t>Distribusi</a:t>
            </a:r>
            <a:r>
              <a:rPr lang="en-US" sz="3200" b="1" dirty="0" smtClean="0"/>
              <a:t> Binomial Kumulatif</a:t>
            </a:r>
            <a:endParaRPr lang="en-US" sz="3200" b="1" dirty="0"/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1033661" y="1268437"/>
            <a:ext cx="7570787" cy="4968875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/>
              <a:t>Peluang paling banyak x kejadian</a:t>
            </a:r>
            <a:r>
              <a:rPr lang="id-ID" sz="2800" dirty="0" smtClean="0"/>
              <a:t> </a:t>
            </a:r>
            <a:r>
              <a:rPr lang="en-US" sz="2800" dirty="0" smtClean="0"/>
              <a:t>yang diharapkan dinamakan fungsi </a:t>
            </a:r>
            <a:r>
              <a:rPr lang="id-ID" sz="2800" dirty="0" smtClean="0"/>
              <a:t>distribusi</a:t>
            </a:r>
            <a:r>
              <a:rPr lang="en-US" sz="2800" dirty="0" smtClean="0"/>
              <a:t> binomial kumulatif.</a:t>
            </a:r>
            <a:endParaRPr lang="id-ID" sz="2800" dirty="0" smtClean="0"/>
          </a:p>
          <a:p>
            <a:pPr algn="just"/>
            <a:r>
              <a:rPr lang="en-US" sz="2800" dirty="0" smtClean="0"/>
              <a:t>Misalkan x = t, maka peluang</a:t>
            </a:r>
            <a:r>
              <a:rPr lang="id-ID" sz="2800" dirty="0" smtClean="0"/>
              <a:t> </a:t>
            </a:r>
            <a:r>
              <a:rPr lang="en-US" sz="2800" dirty="0" smtClean="0"/>
              <a:t>paling banyak t kejadian yang diharapkan dinyatakan dengan:</a:t>
            </a:r>
            <a:endParaRPr lang="id-ID" sz="2800" dirty="0" smtClean="0"/>
          </a:p>
          <a:p>
            <a:pPr algn="just"/>
            <a:endParaRPr lang="id-ID" sz="2800" dirty="0" smtClean="0"/>
          </a:p>
          <a:p>
            <a:pPr algn="just"/>
            <a:endParaRPr lang="id-ID" sz="2800" dirty="0" smtClean="0"/>
          </a:p>
          <a:p>
            <a:pPr algn="just"/>
            <a:endParaRPr lang="id-ID" sz="2800" dirty="0" smtClean="0"/>
          </a:p>
          <a:p>
            <a:pPr algn="just"/>
            <a:endParaRPr lang="id-ID" sz="2800" dirty="0" smtClean="0"/>
          </a:p>
          <a:p>
            <a:pPr algn="just"/>
            <a:r>
              <a:rPr lang="id-ID" sz="2800" dirty="0" smtClean="0"/>
              <a:t>P</a:t>
            </a:r>
            <a:r>
              <a:rPr lang="en-US" sz="2800" dirty="0" smtClean="0"/>
              <a:t>eluang kumulatif</a:t>
            </a:r>
            <a:r>
              <a:rPr lang="id-ID" sz="2800" dirty="0" smtClean="0"/>
              <a:t> variabel acak X</a:t>
            </a:r>
            <a:r>
              <a:rPr lang="en-US" sz="2800" dirty="0" smtClean="0"/>
              <a:t> dapat dilihat dalam tabel </a:t>
            </a:r>
            <a:r>
              <a:rPr lang="id-ID" sz="2800" dirty="0" smtClean="0"/>
              <a:t>distribusi</a:t>
            </a:r>
            <a:r>
              <a:rPr lang="en-US" sz="2800" dirty="0" smtClean="0"/>
              <a:t> binomial kumulatif.</a:t>
            </a:r>
            <a:endParaRPr lang="id-ID" sz="2800" dirty="0" smtClean="0"/>
          </a:p>
          <a:p>
            <a:pPr algn="just">
              <a:buNone/>
            </a:pPr>
            <a:endParaRPr lang="en-US" sz="2800" dirty="0" smtClean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48523" r="25925" b="33758"/>
          <a:stretch>
            <a:fillRect/>
          </a:stretch>
        </p:blipFill>
        <p:spPr bwMode="auto">
          <a:xfrm>
            <a:off x="1403648" y="3356992"/>
            <a:ext cx="7560840" cy="174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158824" y="620688"/>
            <a:ext cx="8229600" cy="561975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id-ID" sz="2800" b="1" i="1" u="sng" dirty="0" smtClean="0"/>
              <a:t>Membaca</a:t>
            </a:r>
            <a:r>
              <a:rPr lang="en-US" sz="2800" b="1" i="1" u="sng" dirty="0" smtClean="0"/>
              <a:t> </a:t>
            </a:r>
            <a:r>
              <a:rPr lang="id-ID" sz="2800" b="1" i="1" u="sng" dirty="0" smtClean="0"/>
              <a:t>T</a:t>
            </a:r>
            <a:r>
              <a:rPr lang="en-US" sz="2800" b="1" i="1" u="sng" dirty="0" smtClean="0"/>
              <a:t>abel</a:t>
            </a:r>
            <a:r>
              <a:rPr lang="id-ID" sz="2800" b="1" i="1" u="sng" dirty="0" smtClean="0"/>
              <a:t> D</a:t>
            </a:r>
            <a:r>
              <a:rPr lang="en-US" sz="2800" b="1" i="1" u="sng" dirty="0" smtClean="0"/>
              <a:t>istribusi </a:t>
            </a:r>
            <a:r>
              <a:rPr lang="id-ID" sz="2800" b="1" i="1" u="sng" dirty="0" smtClean="0"/>
              <a:t>B</a:t>
            </a:r>
            <a:r>
              <a:rPr lang="en-US" sz="2800" b="1" i="1" u="sng" dirty="0" smtClean="0"/>
              <a:t>inomial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4294967295"/>
          </p:nvPr>
        </p:nvSpPr>
        <p:spPr>
          <a:xfrm>
            <a:off x="158824" y="1254100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en-US" sz="2800" dirty="0" smtClean="0"/>
              <a:t>Misalkan akan mencari nilai b(2; 4; 0,05). </a:t>
            </a:r>
            <a:r>
              <a:rPr lang="id-ID" sz="2800" dirty="0" smtClean="0"/>
              <a:t>P</a:t>
            </a:r>
            <a:r>
              <a:rPr lang="en-US" sz="2800" dirty="0" smtClean="0"/>
              <a:t>ilihlah kolom p = 0,05.Selanjutnya, lihatlah baris x = 2 untuk n = 4. Diperoleh nilai b(2; 4; 0,05) = 0,0135.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30805" r="15964" b="21946"/>
          <a:stretch>
            <a:fillRect/>
          </a:stretch>
        </p:blipFill>
        <p:spPr bwMode="auto">
          <a:xfrm>
            <a:off x="770384" y="2622922"/>
            <a:ext cx="67687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158824" y="548680"/>
            <a:ext cx="8229600" cy="706437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id-ID" sz="2800" b="1" i="1" u="sng" dirty="0" smtClean="0"/>
              <a:t>Membaca</a:t>
            </a:r>
            <a:r>
              <a:rPr lang="en-US" sz="2800" b="1" i="1" u="sng" dirty="0" smtClean="0"/>
              <a:t> </a:t>
            </a:r>
            <a:r>
              <a:rPr lang="id-ID" sz="2800" b="1" i="1" u="sng" dirty="0" smtClean="0"/>
              <a:t>T</a:t>
            </a:r>
            <a:r>
              <a:rPr lang="en-US" sz="2800" b="1" i="1" u="sng" dirty="0" smtClean="0"/>
              <a:t>abel</a:t>
            </a:r>
            <a:r>
              <a:rPr lang="id-ID" sz="2800" b="1" i="1" u="sng" dirty="0" smtClean="0"/>
              <a:t> D</a:t>
            </a:r>
            <a:r>
              <a:rPr lang="en-US" sz="2800" b="1" i="1" u="sng" dirty="0" smtClean="0"/>
              <a:t>istribusi </a:t>
            </a:r>
            <a:r>
              <a:rPr lang="id-ID" sz="2800" b="1" i="1" u="sng" dirty="0" smtClean="0"/>
              <a:t>B</a:t>
            </a:r>
            <a:r>
              <a:rPr lang="en-US" sz="2800" b="1" i="1" u="sng" dirty="0" smtClean="0"/>
              <a:t>inomial</a:t>
            </a:r>
            <a:r>
              <a:rPr lang="id-ID" sz="2800" b="1" i="1" u="sng" dirty="0" smtClean="0"/>
              <a:t> Kumulatif</a:t>
            </a:r>
            <a:endParaRPr lang="en-US" sz="2800" dirty="0" smtClean="0"/>
          </a:p>
        </p:txBody>
      </p:sp>
      <p:sp>
        <p:nvSpPr>
          <p:cNvPr id="82947" name="Content Placeholder 2"/>
          <p:cNvSpPr>
            <a:spLocks noGrp="1"/>
          </p:cNvSpPr>
          <p:nvPr>
            <p:ph idx="4294967295"/>
          </p:nvPr>
        </p:nvSpPr>
        <p:spPr>
          <a:xfrm>
            <a:off x="158824" y="1399580"/>
            <a:ext cx="8229600" cy="4525962"/>
          </a:xfrm>
          <a:prstGeom prst="rect">
            <a:avLst/>
          </a:prstGeom>
          <a:noFill/>
        </p:spPr>
        <p:txBody>
          <a:bodyPr/>
          <a:lstStyle/>
          <a:p>
            <a:pPr marL="0" indent="0" algn="just">
              <a:spcBef>
                <a:spcPct val="0"/>
              </a:spcBef>
              <a:buFont typeface="Arial" pitchFamily="34" charset="0"/>
              <a:buNone/>
            </a:pPr>
            <a:r>
              <a:rPr lang="en-US" sz="2800" dirty="0" smtClean="0"/>
              <a:t>Untuk mencari nilai F(2) = P(X ≤ 2) dari b(2; 4; 0,05</a:t>
            </a:r>
            <a:r>
              <a:rPr lang="id-ID" sz="2800" dirty="0" smtClean="0"/>
              <a:t>), p</a:t>
            </a:r>
            <a:r>
              <a:rPr lang="en-US" sz="2800" dirty="0" smtClean="0"/>
              <a:t>ilihlah kolom p = 0,05, lalu lihatlah baris x = 2 untuk n = 4. Diperoleh nilai F(2) = P(X ≤ 2) = 0,9995.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6" t="41141" r="15134" b="5704"/>
          <a:stretch>
            <a:fillRect/>
          </a:stretch>
        </p:blipFill>
        <p:spPr bwMode="auto">
          <a:xfrm>
            <a:off x="698376" y="2838946"/>
            <a:ext cx="607267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/>
          <p:cNvSpPr>
            <a:spLocks noGrp="1"/>
          </p:cNvSpPr>
          <p:nvPr>
            <p:ph idx="4294967295"/>
          </p:nvPr>
        </p:nvSpPr>
        <p:spPr>
          <a:xfrm>
            <a:off x="457522" y="764704"/>
            <a:ext cx="8362950" cy="45259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Anda dapat membuat tabel distribusi binomial dan tabel peluang binomial kumulatif sendiri</a:t>
            </a:r>
            <a:r>
              <a:rPr lang="id-ID" sz="2800" dirty="0" smtClean="0">
                <a:solidFill>
                  <a:srgbClr val="C00000"/>
                </a:solidFill>
              </a:rPr>
              <a:t> m</a:t>
            </a:r>
            <a:r>
              <a:rPr lang="en-US" sz="2800" dirty="0" smtClean="0">
                <a:solidFill>
                  <a:srgbClr val="C00000"/>
                </a:solidFill>
              </a:rPr>
              <a:t>enggunakan </a:t>
            </a:r>
            <a:r>
              <a:rPr lang="en-US" sz="2800" i="1" dirty="0" smtClean="0">
                <a:solidFill>
                  <a:srgbClr val="C00000"/>
                </a:solidFill>
              </a:rPr>
              <a:t>excel</a:t>
            </a:r>
            <a:r>
              <a:rPr lang="id-ID" sz="2800" i="1" dirty="0" smtClean="0">
                <a:solidFill>
                  <a:srgbClr val="C00000"/>
                </a:solidFill>
              </a:rPr>
              <a:t> </a:t>
            </a:r>
            <a:r>
              <a:rPr lang="id-ID" sz="2800" dirty="0" smtClean="0">
                <a:solidFill>
                  <a:srgbClr val="C00000"/>
                </a:solidFill>
              </a:rPr>
              <a:t>dengan f</a:t>
            </a:r>
            <a:r>
              <a:rPr lang="en-US" sz="2800" dirty="0" smtClean="0">
                <a:solidFill>
                  <a:srgbClr val="C00000"/>
                </a:solidFill>
              </a:rPr>
              <a:t>ormula</a:t>
            </a:r>
            <a:r>
              <a:rPr lang="en-US" sz="2800" i="1" dirty="0" smtClean="0">
                <a:solidFill>
                  <a:srgbClr val="C00000"/>
                </a:solidFill>
              </a:rPr>
              <a:t> BINOMDIST(number_s;trials;</a:t>
            </a:r>
            <a:r>
              <a:rPr lang="en-US" sz="2800" dirty="0" smtClean="0">
                <a:solidFill>
                  <a:srgbClr val="C00000"/>
                </a:solidFill>
              </a:rPr>
              <a:t>probability_s;cumulative). </a:t>
            </a:r>
            <a:endParaRPr lang="id-ID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Number_s = x (banyak kejadian yang diharapkan), trials = n (banyak</a:t>
            </a:r>
            <a:r>
              <a:rPr lang="id-ID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percobaan), probability_s = p (peluang kejadian yang diharapkan). </a:t>
            </a:r>
            <a:endParaRPr lang="id-ID" sz="2800" dirty="0" smtClean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rgbClr val="C00000"/>
                </a:solidFill>
              </a:rPr>
              <a:t>Pada cumulative ditulis TRUE</a:t>
            </a:r>
            <a:r>
              <a:rPr lang="id-ID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atau FALSE. TRUE jika akan menghitung peluang kumulatif dan FALSE jika menghitung peluang</a:t>
            </a:r>
            <a:r>
              <a:rPr lang="id-ID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kejadian yang diharapkan.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6856" y="573435"/>
            <a:ext cx="8229600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 smtClean="0"/>
              <a:t>Contoh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6856" y="1351310"/>
            <a:ext cx="8229600" cy="4525962"/>
          </a:xfrm>
          <a:prstGeom prst="rect">
            <a:avLst/>
          </a:prstGeom>
          <a:noFill/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0505FF"/>
                </a:solidFill>
              </a:rPr>
              <a:t>Sebuah pabrik merakit 400 unit televisi, terdiri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atas 240 televisi tipe A dan 160 televisi tipe B.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Pabrik ingin mengetahui kualitas hasil rakitan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televisi tersebut sesuai standar atau tidak. Tim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uji kualitas mengambil 150 unit televisi secara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acak untuk diuji kualitasnya.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defRPr/>
            </a:pPr>
            <a:r>
              <a:rPr lang="en-US" sz="2800" dirty="0" smtClean="0">
                <a:solidFill>
                  <a:srgbClr val="0505FF"/>
                </a:solidFill>
              </a:rPr>
              <a:t>Berapa peluang terambil 90 televisi tipe A?</a:t>
            </a:r>
            <a:endParaRPr lang="id-ID" sz="2800" dirty="0" smtClean="0">
              <a:solidFill>
                <a:srgbClr val="0505FF"/>
              </a:solidFill>
            </a:endParaRP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defRPr/>
            </a:pPr>
            <a:r>
              <a:rPr lang="en-US" sz="2800" dirty="0" smtClean="0">
                <a:solidFill>
                  <a:srgbClr val="0505FF"/>
                </a:solidFill>
              </a:rPr>
              <a:t>Berapa peluang terambil paling banyak 50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televisi tipe B?</a:t>
            </a:r>
            <a:endParaRPr lang="id-ID" sz="2800" dirty="0" smtClean="0">
              <a:solidFill>
                <a:srgbClr val="0505FF"/>
              </a:solidFill>
            </a:endParaRP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defRPr/>
            </a:pPr>
            <a:r>
              <a:rPr lang="en-US" sz="2800" dirty="0" smtClean="0">
                <a:solidFill>
                  <a:srgbClr val="0505FF"/>
                </a:solidFill>
              </a:rPr>
              <a:t>Berapa peluang terambil paling sedikit 80</a:t>
            </a:r>
            <a:r>
              <a:rPr lang="id-ID" sz="2800" dirty="0" smtClean="0">
                <a:solidFill>
                  <a:srgbClr val="0505FF"/>
                </a:solidFill>
              </a:rPr>
              <a:t> </a:t>
            </a:r>
            <a:r>
              <a:rPr lang="en-US" sz="2800" dirty="0" smtClean="0">
                <a:solidFill>
                  <a:srgbClr val="0505FF"/>
                </a:solidFill>
              </a:rPr>
              <a:t>televisi tipe A?</a:t>
            </a:r>
            <a:endParaRPr lang="en-US" sz="2800" dirty="0">
              <a:solidFill>
                <a:srgbClr val="0505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9144000" cy="765175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r>
              <a:rPr lang="id-ID" sz="2800" b="1" dirty="0" smtClean="0"/>
              <a:t>Jawaban:</a:t>
            </a:r>
            <a:endParaRPr lang="en-US" sz="2800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1622" t="20469" r="7861" b="13086"/>
          <a:stretch>
            <a:fillRect/>
          </a:stretch>
        </p:blipFill>
        <p:spPr bwMode="auto">
          <a:xfrm>
            <a:off x="179512" y="1025450"/>
            <a:ext cx="4176464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0854" t="13086" r="8492" b="26375"/>
          <a:stretch>
            <a:fillRect/>
          </a:stretch>
        </p:blipFill>
        <p:spPr bwMode="auto">
          <a:xfrm>
            <a:off x="4572571" y="1025352"/>
            <a:ext cx="44100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0793" t="17516" r="8493" b="48524"/>
          <a:stretch>
            <a:fillRect/>
          </a:stretch>
        </p:blipFill>
        <p:spPr bwMode="auto">
          <a:xfrm>
            <a:off x="539750" y="766861"/>
            <a:ext cx="39116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301" t="54430" r="42529" b="14563"/>
          <a:stretch>
            <a:fillRect/>
          </a:stretch>
        </p:blipFill>
        <p:spPr bwMode="auto">
          <a:xfrm>
            <a:off x="539552" y="3141761"/>
            <a:ext cx="391814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7" t="54430" r="42529" b="14563"/>
          <a:stretch>
            <a:fillRect/>
          </a:stretch>
        </p:blipFill>
        <p:spPr bwMode="auto">
          <a:xfrm>
            <a:off x="4643438" y="720824"/>
            <a:ext cx="40322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0" y="692696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indent="-540000" algn="l">
              <a:buFont typeface="Calibri" pitchFamily="34" charset="0"/>
              <a:buAutoNum type="arabicPeriod" startAt="3"/>
            </a:pPr>
            <a:r>
              <a:rPr lang="id-ID" sz="3200" b="1" dirty="0" smtClean="0"/>
              <a:t>Sifat-Sifat </a:t>
            </a:r>
            <a:r>
              <a:rPr lang="en-US" sz="3200" b="1" dirty="0" smtClean="0"/>
              <a:t>Limit Fungsi </a:t>
            </a:r>
            <a:r>
              <a:rPr lang="id-ID" sz="3200" b="1" dirty="0" smtClean="0"/>
              <a:t>Trigonometri</a:t>
            </a:r>
            <a:endParaRPr lang="en-US" sz="3200" dirty="0" smtClean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3179" t="55681" r="44407" b="32079"/>
          <a:stretch>
            <a:fillRect/>
          </a:stretch>
        </p:blipFill>
        <p:spPr bwMode="auto">
          <a:xfrm>
            <a:off x="467544" y="1772816"/>
            <a:ext cx="82089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3568" y="1124744"/>
            <a:ext cx="81369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lvl="1" indent="-466725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3200" b="1" dirty="0" smtClean="0">
                <a:latin typeface="+mj-lt"/>
                <a:hlinkClick r:id="rId2" action="ppaction://hlinksldjump"/>
              </a:rPr>
              <a:t>Distribusi</a:t>
            </a:r>
            <a:r>
              <a:rPr lang="id-ID" sz="3200" b="1" dirty="0" smtClean="0">
                <a:latin typeface="+mj-lt"/>
                <a:hlinkClick r:id="rId2" action="ppaction://hlinksldjump"/>
              </a:rPr>
              <a:t> </a:t>
            </a:r>
            <a:r>
              <a:rPr lang="en-US" sz="3200" b="1" dirty="0" smtClean="0">
                <a:latin typeface="+mj-lt"/>
                <a:hlinkClick r:id="rId2" action="ppaction://hlinksldjump"/>
              </a:rPr>
              <a:t>Peluang </a:t>
            </a:r>
            <a:r>
              <a:rPr lang="en-US" sz="3200" b="1" dirty="0">
                <a:latin typeface="+mj-lt"/>
                <a:hlinkClick r:id="rId2" action="ppaction://hlinksldjump"/>
              </a:rPr>
              <a:t>Variabel Acak Kontinu</a:t>
            </a:r>
            <a:endParaRPr lang="id-ID" sz="3200" b="1" dirty="0">
              <a:latin typeface="+mj-lt"/>
            </a:endParaRPr>
          </a:p>
          <a:p>
            <a:pPr marL="450850" lvl="1" indent="-466725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3200" b="1" dirty="0" smtClean="0">
                <a:latin typeface="+mj-lt"/>
                <a:hlinkClick r:id="rId3" action="ppaction://hlinksldjump"/>
              </a:rPr>
              <a:t>Fungsi Distribusi Kumulatif Variabel Acak Kontinu</a:t>
            </a:r>
            <a:endParaRPr lang="id-ID" sz="3200" b="1" dirty="0" smtClean="0">
              <a:latin typeface="+mj-lt"/>
            </a:endParaRPr>
          </a:p>
          <a:p>
            <a:pPr marL="450850" lvl="1" indent="-466725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3200" b="1" dirty="0" smtClean="0">
                <a:latin typeface="+mj-lt"/>
                <a:hlinkClick r:id="rId4" action="ppaction://hlinksldjump"/>
              </a:rPr>
              <a:t>Fungsi Distribusi Peluang Variabel Acak Berdistribusi Normal</a:t>
            </a:r>
            <a:endParaRPr lang="id-ID" sz="3200" b="1" dirty="0" smtClean="0">
              <a:latin typeface="+mj-lt"/>
            </a:endParaRPr>
          </a:p>
          <a:p>
            <a:pPr marL="450850" lvl="1" indent="-466725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3200" b="1" dirty="0" smtClean="0">
                <a:latin typeface="+mj-lt"/>
                <a:hlinkClick r:id="rId5" action="ppaction://hlinksldjump"/>
              </a:rPr>
              <a:t>Peluang </a:t>
            </a:r>
            <a:r>
              <a:rPr lang="en-US" sz="3200" b="1" dirty="0">
                <a:latin typeface="+mj-lt"/>
                <a:hlinkClick r:id="rId5" action="ppaction://hlinksldjump"/>
              </a:rPr>
              <a:t>Variabel Acak </a:t>
            </a:r>
            <a:r>
              <a:rPr lang="id-ID" sz="3200" b="1" dirty="0" smtClean="0">
                <a:latin typeface="+mj-lt"/>
                <a:hlinkClick r:id="rId5" action="ppaction://hlinksldjump"/>
              </a:rPr>
              <a:t>Berdistribusi Normal Baku</a:t>
            </a:r>
            <a:endParaRPr lang="id-ID" sz="3200" b="1" dirty="0">
              <a:latin typeface="+mj-lt"/>
            </a:endParaRPr>
          </a:p>
          <a:p>
            <a:pPr marL="450850" lvl="1" indent="-466725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id-ID" sz="3200" b="1" dirty="0" smtClean="0">
                <a:latin typeface="+mj-lt"/>
                <a:hlinkClick r:id="" action="ppaction://noaction"/>
              </a:rPr>
              <a:t>Menentukan </a:t>
            </a:r>
            <a:r>
              <a:rPr lang="en-US" sz="3200" b="1" dirty="0" smtClean="0">
                <a:latin typeface="+mj-lt"/>
                <a:hlinkClick r:id="" action="ppaction://noaction"/>
              </a:rPr>
              <a:t>Peluang </a:t>
            </a:r>
            <a:r>
              <a:rPr lang="en-US" sz="3200" b="1" dirty="0">
                <a:latin typeface="+mj-lt"/>
                <a:hlinkClick r:id="" action="ppaction://noaction"/>
              </a:rPr>
              <a:t>Variabel Acak </a:t>
            </a:r>
            <a:r>
              <a:rPr lang="en-US" sz="3200" b="1" dirty="0" smtClean="0">
                <a:latin typeface="+mj-lt"/>
                <a:hlinkClick r:id="rId4" action="ppaction://hlinksldjump"/>
              </a:rPr>
              <a:t>Berdistribusi Normal</a:t>
            </a:r>
            <a:endParaRPr lang="id-ID" sz="3200" b="1" dirty="0">
              <a:solidFill>
                <a:srgbClr val="92D050"/>
              </a:solidFill>
              <a:latin typeface="+mj-lt"/>
              <a:cs typeface="+mn-cs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302840" y="548680"/>
            <a:ext cx="8229600" cy="6334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 smtClean="0"/>
              <a:t>Distribusi N</a:t>
            </a:r>
            <a:r>
              <a:rPr lang="id-ID" sz="3600" b="1" dirty="0" smtClean="0"/>
              <a:t>ormal</a:t>
            </a:r>
            <a:endParaRPr lang="en-US" sz="36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title" idx="4294967295"/>
          </p:nvPr>
        </p:nvSpPr>
        <p:spPr>
          <a:xfrm>
            <a:off x="143767" y="548953"/>
            <a:ext cx="8229600" cy="5619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540000" indent="-540000" algn="l">
              <a:buFont typeface="Calibri" pitchFamily="34" charset="0"/>
              <a:buAutoNum type="arabicPeriod"/>
            </a:pPr>
            <a:r>
              <a:rPr lang="id-ID" sz="3200" b="1" dirty="0" smtClean="0"/>
              <a:t>Distribusi </a:t>
            </a:r>
            <a:r>
              <a:rPr lang="en-US" sz="3200" b="1" dirty="0" smtClean="0"/>
              <a:t>Peluang Variabel Acak Kontinu</a:t>
            </a:r>
            <a:endParaRPr lang="en-US" sz="3200" dirty="0" smtClean="0"/>
          </a:p>
        </p:txBody>
      </p:sp>
      <p:sp>
        <p:nvSpPr>
          <p:cNvPr id="89091" name="Content Placeholder 4"/>
          <p:cNvSpPr>
            <a:spLocks noGrp="1"/>
          </p:cNvSpPr>
          <p:nvPr>
            <p:ph idx="4294967295"/>
          </p:nvPr>
        </p:nvSpPr>
        <p:spPr>
          <a:xfrm>
            <a:off x="143767" y="1268090"/>
            <a:ext cx="8229600" cy="13684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600" dirty="0" smtClean="0"/>
              <a:t>Variabel acak kontinu memiliki nilai berupa bilangan real sehingga nilai-nilai variabel acak kontinu</a:t>
            </a:r>
            <a:r>
              <a:rPr lang="id-ID" sz="2600" dirty="0" smtClean="0"/>
              <a:t> </a:t>
            </a:r>
            <a:r>
              <a:rPr lang="en-US" sz="2600" dirty="0" smtClean="0"/>
              <a:t>X dinyatakan dalam bentuk interval a &lt; X &lt; b atau batas-batas lain.</a:t>
            </a:r>
            <a:endParaRPr lang="id-ID" sz="2600" dirty="0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 cstate="print"/>
          <a:srcRect l="30907" t="54430" r="46388" b="21947"/>
          <a:stretch>
            <a:fillRect/>
          </a:stretch>
        </p:blipFill>
        <p:spPr bwMode="auto">
          <a:xfrm>
            <a:off x="5076130" y="2780928"/>
            <a:ext cx="38163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48393" y="2565078"/>
            <a:ext cx="421139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342000" algn="just"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+mj-lt"/>
              </a:rPr>
              <a:t>Nilai-nilai fungsi variabel acak</a:t>
            </a:r>
            <a:r>
              <a:rPr lang="id-ID" sz="26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kontinu pada interval a &lt; X &lt; b </a:t>
            </a:r>
            <a:r>
              <a:rPr lang="id-ID" sz="26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berupa sederetan titik yang bersambung membentuk</a:t>
            </a:r>
            <a:r>
              <a:rPr lang="id-ID" sz="26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suatu kurva seperti gambar</a:t>
            </a:r>
            <a:r>
              <a:rPr lang="id-ID" sz="2600" dirty="0" smtClean="0">
                <a:latin typeface="+mj-lt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311" y="5272752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1" indent="-342000" algn="just"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+mj-lt"/>
              </a:rPr>
              <a:t>Peluang variabel acak kontinu pada interval a &lt; X &lt; b diwakili oleh</a:t>
            </a:r>
            <a:r>
              <a:rPr lang="id-ID" sz="26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daerah yang diarsir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180528" y="562670"/>
            <a:ext cx="8229600" cy="633412"/>
          </a:xfrm>
          <a:prstGeom prst="rect">
            <a:avLst/>
          </a:prstGeom>
          <a:noFill/>
        </p:spPr>
        <p:txBody>
          <a:bodyPr/>
          <a:lstStyle/>
          <a:p>
            <a:pPr marL="514350" indent="-514350" algn="l"/>
            <a:r>
              <a:rPr lang="id-ID" sz="2800" i="1" u="sng" dirty="0" smtClean="0"/>
              <a:t>Sifat-Sifat Fungsi Peluang Variabel Acak Kontinu f(x)</a:t>
            </a:r>
            <a:endParaRPr lang="en-US" sz="2800" i="1" u="sng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033016" y="1124421"/>
            <a:ext cx="8291512" cy="4968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0 ≤ f(x) ≤ 1 untuk setiap x.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Luas daerah di bawah kurva f(x) sama dengan 1.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Peluang variabel acak X pada interval a ≤ X ≤ b sama dengan luas daerah di bawah kurva f(x)</a:t>
            </a:r>
            <a:r>
              <a:rPr lang="id-ID" sz="2800" dirty="0" smtClean="0"/>
              <a:t> </a:t>
            </a:r>
            <a:r>
              <a:rPr lang="en-US" sz="2800" dirty="0" smtClean="0"/>
              <a:t>yang dibatasi oleh garis x = a dan x = b. Peluang variabel acak X pada interval a ≤ X ≤ b dinyatakan</a:t>
            </a:r>
            <a:r>
              <a:rPr lang="id-ID" sz="2800" dirty="0" smtClean="0"/>
              <a:t> </a:t>
            </a:r>
            <a:r>
              <a:rPr lang="en-US" sz="2800" dirty="0" smtClean="0"/>
              <a:t>dengan </a:t>
            </a:r>
            <a:endParaRPr lang="id-ID" sz="2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P(a ≤ X ≤ b) =</a:t>
            </a:r>
            <a:r>
              <a:rPr lang="id-ID" sz="2800" dirty="0" smtClean="0"/>
              <a:t>               </a:t>
            </a:r>
            <a:r>
              <a:rPr lang="en-US" sz="2800" dirty="0" smtClean="0"/>
              <a:t>.</a:t>
            </a:r>
          </a:p>
          <a:p>
            <a:pPr>
              <a:buNone/>
            </a:pPr>
            <a:r>
              <a:rPr lang="en-US" sz="2800" b="1" dirty="0" smtClean="0"/>
              <a:t>Catatan:</a:t>
            </a:r>
          </a:p>
          <a:p>
            <a:pPr marL="0" indent="0">
              <a:buNone/>
            </a:pPr>
            <a:r>
              <a:rPr lang="id-ID" sz="2800" dirty="0" smtClean="0"/>
              <a:t>N</a:t>
            </a:r>
            <a:r>
              <a:rPr lang="en-US" sz="2800" dirty="0" smtClean="0"/>
              <a:t>ilai P(X ≤ a) = P(X &lt; a), P(X ≥ b) = P(X &gt; b), dan </a:t>
            </a:r>
            <a:endParaRPr lang="id-ID" sz="2800" dirty="0" smtClean="0"/>
          </a:p>
          <a:p>
            <a:pPr marL="0" indent="0">
              <a:buNone/>
            </a:pPr>
            <a:r>
              <a:rPr lang="en-US" sz="2800" dirty="0" smtClean="0"/>
              <a:t>P(a ≤ X ≤ b) = P(a ≤ X &lt; b) =</a:t>
            </a:r>
            <a:r>
              <a:rPr lang="id-ID" sz="2800" dirty="0" smtClean="0"/>
              <a:t> </a:t>
            </a:r>
            <a:r>
              <a:rPr lang="en-US" sz="2800" dirty="0" smtClean="0"/>
              <a:t>P(a &lt; X ≤ b) = P(a &lt; X &lt; b).</a:t>
            </a:r>
            <a:endParaRPr lang="en-US" sz="2800" dirty="0"/>
          </a:p>
        </p:txBody>
      </p:sp>
      <p:graphicFrame>
        <p:nvGraphicFramePr>
          <p:cNvPr id="21514" name="Object 11"/>
          <p:cNvGraphicFramePr>
            <a:graphicFrameLocks noChangeAspect="1"/>
          </p:cNvGraphicFramePr>
          <p:nvPr/>
        </p:nvGraphicFramePr>
        <p:xfrm>
          <a:off x="3635896" y="3755318"/>
          <a:ext cx="1080120" cy="969826"/>
        </p:xfrm>
        <a:graphic>
          <a:graphicData uri="http://schemas.openxmlformats.org/presentationml/2006/ole">
            <p:oleObj spid="_x0000_s110593" name="Equation" r:id="rId3" imgW="368280" imgH="330120" progId="">
              <p:embed/>
            </p:oleObj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0" y="563339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498475" lvl="1" indent="-514350">
              <a:spcBef>
                <a:spcPts val="600"/>
              </a:spcBef>
              <a:buFont typeface="+mj-lt"/>
              <a:buAutoNum type="arabicPeriod" startAt="2"/>
              <a:defRPr/>
            </a:pPr>
            <a:r>
              <a:rPr lang="en-US" sz="3200" b="1" dirty="0">
                <a:latin typeface="+mj-lt"/>
              </a:rPr>
              <a:t>Fungsi Distribusi Kumulatif Variabel Acak Kontinu</a:t>
            </a:r>
            <a:endParaRPr lang="id-ID" sz="3200" b="1" dirty="0">
              <a:latin typeface="+mj-lt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4294967295"/>
          </p:nvPr>
        </p:nvSpPr>
        <p:spPr>
          <a:xfrm>
            <a:off x="539552" y="1888901"/>
            <a:ext cx="8229600" cy="3916363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Misalkan X adalah variabel acak kontinu</a:t>
            </a:r>
            <a:r>
              <a:rPr lang="id-ID" sz="2800" dirty="0" smtClean="0"/>
              <a:t>. </a:t>
            </a:r>
          </a:p>
          <a:p>
            <a:pPr marL="0" indent="0" algn="just">
              <a:buNone/>
            </a:pPr>
            <a:r>
              <a:rPr lang="id-ID" sz="2800" dirty="0" smtClean="0"/>
              <a:t>F</a:t>
            </a:r>
            <a:r>
              <a:rPr lang="en-US" sz="2800" dirty="0" smtClean="0"/>
              <a:t>ungsi </a:t>
            </a:r>
            <a:r>
              <a:rPr lang="id-ID" sz="2800" dirty="0" smtClean="0"/>
              <a:t>distribusi</a:t>
            </a:r>
            <a:r>
              <a:rPr lang="en-US" sz="2800" dirty="0" smtClean="0"/>
              <a:t> kumulatif variabel</a:t>
            </a:r>
            <a:r>
              <a:rPr lang="id-ID" sz="2800" dirty="0" smtClean="0"/>
              <a:t> </a:t>
            </a:r>
            <a:r>
              <a:rPr lang="en-US" sz="2800" dirty="0" smtClean="0"/>
              <a:t>acak X</a:t>
            </a:r>
            <a:r>
              <a:rPr lang="id-ID" sz="28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endParaRPr lang="id-ID" sz="2800" dirty="0" smtClean="0"/>
          </a:p>
          <a:p>
            <a:pPr marL="0" indent="0">
              <a:buFont typeface="Arial" pitchFamily="34" charset="0"/>
              <a:buNone/>
            </a:pPr>
            <a:endParaRPr lang="id-ID" sz="2800" dirty="0" smtClean="0"/>
          </a:p>
          <a:p>
            <a:pPr marL="0" indent="0">
              <a:buFont typeface="Arial" pitchFamily="34" charset="0"/>
              <a:buNone/>
            </a:pPr>
            <a:endParaRPr lang="id-ID" sz="2800" dirty="0" smtClean="0"/>
          </a:p>
          <a:p>
            <a:pPr marL="0" indent="0">
              <a:buFont typeface="Arial" pitchFamily="34" charset="0"/>
              <a:buNone/>
            </a:pPr>
            <a:r>
              <a:rPr lang="id-ID" sz="2800" dirty="0" smtClean="0"/>
              <a:t>dengan </a:t>
            </a:r>
            <a:r>
              <a:rPr lang="en-US" sz="2800" dirty="0" smtClean="0"/>
              <a:t>f(x) </a:t>
            </a:r>
            <a:r>
              <a:rPr lang="id-ID" sz="2800" dirty="0" smtClean="0"/>
              <a:t>merupakan </a:t>
            </a:r>
            <a:r>
              <a:rPr lang="en-US" sz="2800" dirty="0" smtClean="0"/>
              <a:t>fungsi peluang variabel acak X</a:t>
            </a:r>
            <a:r>
              <a:rPr lang="id-ID" sz="2800" dirty="0" smtClean="0"/>
              <a:t> </a:t>
            </a:r>
            <a:r>
              <a:rPr lang="en-US" sz="2800" dirty="0" smtClean="0"/>
              <a:t>yang terdefinisi pada interval a ≤ X ≤ b</a:t>
            </a:r>
            <a:r>
              <a:rPr lang="id-ID" sz="2800" dirty="0" smtClean="0"/>
              <a:t>.</a:t>
            </a:r>
            <a:endParaRPr lang="en-US" sz="2800" dirty="0" smtClean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716" t="65460" r="50191" b="27157"/>
          <a:stretch>
            <a:fillRect/>
          </a:stretch>
        </p:blipFill>
        <p:spPr bwMode="auto">
          <a:xfrm>
            <a:off x="539552" y="2997621"/>
            <a:ext cx="49685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itle 1"/>
          <p:cNvSpPr>
            <a:spLocks noGrp="1"/>
          </p:cNvSpPr>
          <p:nvPr>
            <p:ph type="title" idx="4294967295"/>
          </p:nvPr>
        </p:nvSpPr>
        <p:spPr>
          <a:xfrm>
            <a:off x="467544" y="740965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id-ID" sz="2800" i="1" u="sng" dirty="0" smtClean="0"/>
              <a:t>Sifat-Sifat Fungsi Peluang Kumulatif Variabel Acak Kontinu</a:t>
            </a:r>
            <a:endParaRPr lang="en-US" sz="2800" i="1" u="sng" dirty="0" smtClean="0"/>
          </a:p>
        </p:txBody>
      </p:sp>
      <p:sp>
        <p:nvSpPr>
          <p:cNvPr id="92162" name="Content Placeholder 2"/>
          <p:cNvSpPr>
            <a:spLocks noGrp="1"/>
          </p:cNvSpPr>
          <p:nvPr>
            <p:ph idx="4294967295"/>
          </p:nvPr>
        </p:nvSpPr>
        <p:spPr>
          <a:xfrm>
            <a:off x="467544" y="1855365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Fungsi peluang kumulatif variabel acak X pada interval a ≤ X ≤ b memiliki sifat-sifat</a:t>
            </a:r>
            <a:r>
              <a:rPr lang="id-ID" sz="2800" dirty="0" smtClean="0"/>
              <a:t> </a:t>
            </a:r>
            <a:r>
              <a:rPr lang="en-US" sz="2800" dirty="0" smtClean="0"/>
              <a:t>berikut.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6" t="42617" r="27586" b="35235"/>
          <a:stretch>
            <a:fillRect/>
          </a:stretch>
        </p:blipFill>
        <p:spPr bwMode="auto">
          <a:xfrm>
            <a:off x="488232" y="2829197"/>
            <a:ext cx="807929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 idx="4294967295"/>
          </p:nvPr>
        </p:nvSpPr>
        <p:spPr>
          <a:xfrm>
            <a:off x="0" y="490662"/>
            <a:ext cx="8229600" cy="7778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98475" lvl="1" indent="-514350">
              <a:spcBef>
                <a:spcPts val="600"/>
              </a:spcBef>
              <a:buFont typeface="+mj-lt"/>
              <a:buAutoNum type="arabicPeriod" startAt="3"/>
              <a:defRPr/>
            </a:pPr>
            <a:r>
              <a:rPr lang="en-US" sz="3200" b="1" dirty="0"/>
              <a:t>Fungsi Distribusi Peluang Variabel Acak </a:t>
            </a:r>
            <a:r>
              <a:rPr lang="en-US" sz="3200" b="1" dirty="0" smtClean="0"/>
              <a:t>B</a:t>
            </a:r>
            <a:r>
              <a:rPr lang="id-ID" sz="3200" b="1" dirty="0" smtClean="0"/>
              <a:t>erdistribusi Normal</a:t>
            </a:r>
            <a:endParaRPr lang="id-ID" sz="3200" b="1" dirty="0"/>
          </a:p>
        </p:txBody>
      </p:sp>
      <p:sp>
        <p:nvSpPr>
          <p:cNvPr id="93187" name="Content Placeholder 3"/>
          <p:cNvSpPr>
            <a:spLocks noGrp="1"/>
          </p:cNvSpPr>
          <p:nvPr>
            <p:ph idx="4294967295"/>
          </p:nvPr>
        </p:nvSpPr>
        <p:spPr>
          <a:xfrm>
            <a:off x="467544" y="1412999"/>
            <a:ext cx="4619625" cy="27368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Variabel acak X yang memiliki peluang berdistribusi normal dilambangkan dengan X</a:t>
            </a:r>
            <a:r>
              <a:rPr lang="id-ID" sz="2400" dirty="0" smtClean="0"/>
              <a:t> </a:t>
            </a:r>
            <a:r>
              <a:rPr lang="id-ID" sz="2400" dirty="0" smtClean="0">
                <a:sym typeface="Symbol" pitchFamily="18" charset="2"/>
              </a:rPr>
              <a:t></a:t>
            </a:r>
            <a:r>
              <a:rPr lang="en-US" sz="2400" dirty="0" smtClean="0"/>
              <a:t> N(</a:t>
            </a:r>
            <a:r>
              <a:rPr lang="el-GR" sz="2400" dirty="0" smtClean="0"/>
              <a:t>μ, σ), </a:t>
            </a:r>
            <a:r>
              <a:rPr lang="en-US" sz="2400" dirty="0" smtClean="0"/>
              <a:t>dibaca X</a:t>
            </a:r>
            <a:r>
              <a:rPr lang="id-ID" sz="2400" dirty="0" smtClean="0"/>
              <a:t> </a:t>
            </a:r>
            <a:r>
              <a:rPr lang="en-US" sz="2400" dirty="0" smtClean="0"/>
              <a:t>berdistribusi normal dengan rata-rata </a:t>
            </a:r>
            <a:r>
              <a:rPr lang="el-GR" sz="2400" dirty="0" smtClean="0"/>
              <a:t>μ </a:t>
            </a:r>
            <a:r>
              <a:rPr lang="en-US" sz="2400" dirty="0" smtClean="0"/>
              <a:t>dan</a:t>
            </a:r>
            <a:r>
              <a:rPr lang="id-ID" sz="2400" dirty="0" smtClean="0"/>
              <a:t> </a:t>
            </a:r>
            <a:r>
              <a:rPr lang="en-US" sz="2400" dirty="0" smtClean="0"/>
              <a:t>simpangan baku </a:t>
            </a:r>
            <a:r>
              <a:rPr lang="el-GR" sz="2400" dirty="0" smtClean="0"/>
              <a:t>σ. </a:t>
            </a:r>
            <a:endParaRPr lang="id-ID" sz="2400" dirty="0" smtClean="0"/>
          </a:p>
          <a:p>
            <a:pPr marL="0" indent="0">
              <a:buNone/>
            </a:pPr>
            <a:r>
              <a:rPr lang="id-ID" sz="2400" dirty="0" smtClean="0"/>
              <a:t>D</a:t>
            </a:r>
            <a:r>
              <a:rPr lang="en-US" sz="2400" dirty="0" smtClean="0"/>
              <a:t>istribusi peluang </a:t>
            </a:r>
            <a:r>
              <a:rPr lang="id-ID" sz="2400" dirty="0" smtClean="0"/>
              <a:t>variabel acak normal </a:t>
            </a:r>
            <a:r>
              <a:rPr lang="en-US" sz="2400" dirty="0" smtClean="0"/>
              <a:t>seperti</a:t>
            </a:r>
            <a:r>
              <a:rPr lang="id-ID" sz="2400" dirty="0" smtClean="0"/>
              <a:t> </a:t>
            </a:r>
            <a:r>
              <a:rPr lang="en-US" sz="2400" dirty="0" smtClean="0"/>
              <a:t>gambar</a:t>
            </a:r>
            <a:r>
              <a:rPr lang="id-ID" sz="2400" dirty="0" smtClean="0"/>
              <a:t>.</a:t>
            </a: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2453" t="18993" r="10461" b="55472"/>
          <a:stretch>
            <a:fillRect/>
          </a:stretch>
        </p:blipFill>
        <p:spPr bwMode="auto">
          <a:xfrm>
            <a:off x="4932040" y="1608956"/>
            <a:ext cx="3962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5078090" y="3717032"/>
            <a:ext cx="3767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Kurva distribusi peluang variabel acak normal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1832" t="18993" r="36717" b="72148"/>
          <a:stretch>
            <a:fillRect/>
          </a:stretch>
        </p:blipFill>
        <p:spPr bwMode="auto">
          <a:xfrm>
            <a:off x="467544" y="4930090"/>
            <a:ext cx="7344816" cy="11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Rectangle 8"/>
          <p:cNvSpPr>
            <a:spLocks noChangeArrowheads="1"/>
          </p:cNvSpPr>
          <p:nvPr/>
        </p:nvSpPr>
        <p:spPr bwMode="auto">
          <a:xfrm>
            <a:off x="467047" y="4479503"/>
            <a:ext cx="835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Fungsi </a:t>
            </a:r>
            <a:r>
              <a:rPr lang="id-ID" sz="2400" dirty="0" smtClean="0">
                <a:latin typeface="+mj-lt"/>
              </a:rPr>
              <a:t>distribusi </a:t>
            </a:r>
            <a:r>
              <a:rPr lang="en-US" sz="2400" dirty="0" smtClean="0">
                <a:latin typeface="+mj-lt"/>
              </a:rPr>
              <a:t>peluang </a:t>
            </a:r>
            <a:r>
              <a:rPr lang="en-US" sz="2400" dirty="0">
                <a:latin typeface="+mj-lt"/>
              </a:rPr>
              <a:t>variabel acak</a:t>
            </a:r>
            <a:r>
              <a:rPr lang="id-ID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X ~ N(</a:t>
            </a:r>
            <a:r>
              <a:rPr lang="el-GR" sz="2400" dirty="0">
                <a:latin typeface="+mj-lt"/>
              </a:rPr>
              <a:t>μ, </a:t>
            </a:r>
            <a:r>
              <a:rPr lang="el-GR" sz="2400" dirty="0" smtClean="0">
                <a:latin typeface="+mj-lt"/>
              </a:rPr>
              <a:t>σ)</a:t>
            </a:r>
            <a:r>
              <a:rPr lang="id-ID" sz="2400" dirty="0" smtClean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144016" y="490662"/>
            <a:ext cx="8229600" cy="7064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id-ID" sz="2800" i="1" u="sng" dirty="0" smtClean="0"/>
              <a:t>Fungsi Peluang Kumulatif V</a:t>
            </a:r>
            <a:r>
              <a:rPr lang="en-US" sz="2800" i="1" u="sng" dirty="0" smtClean="0"/>
              <a:t>ariabel </a:t>
            </a:r>
            <a:r>
              <a:rPr lang="id-ID" sz="2800" i="1" u="sng" dirty="0" smtClean="0"/>
              <a:t>A</a:t>
            </a:r>
            <a:r>
              <a:rPr lang="en-US" sz="2800" i="1" u="sng" dirty="0" smtClean="0"/>
              <a:t>cak X </a:t>
            </a:r>
            <a:r>
              <a:rPr lang="id-ID" sz="2800" u="sng" dirty="0" smtClean="0">
                <a:sym typeface="Symbol"/>
              </a:rPr>
              <a:t> </a:t>
            </a:r>
            <a:r>
              <a:rPr lang="en-US" sz="2800" i="1" u="sng" dirty="0" smtClean="0"/>
              <a:t>N(</a:t>
            </a:r>
            <a:r>
              <a:rPr lang="el-GR" sz="2800" i="1" u="sng" dirty="0" smtClean="0"/>
              <a:t>μ, σ)</a:t>
            </a:r>
            <a:r>
              <a:rPr lang="en-US" sz="2800" i="1" u="sng" dirty="0" smtClean="0"/>
              <a:t/>
            </a:r>
            <a:br>
              <a:rPr lang="en-US" sz="2800" i="1" u="sng" dirty="0" smtClean="0"/>
            </a:br>
            <a:endParaRPr lang="en-US" sz="2800" dirty="0"/>
          </a:p>
        </p:txBody>
      </p:sp>
      <p:sp>
        <p:nvSpPr>
          <p:cNvPr id="95234" name="Content Placeholder 6"/>
          <p:cNvSpPr>
            <a:spLocks noGrp="1"/>
          </p:cNvSpPr>
          <p:nvPr>
            <p:ph idx="4294967295"/>
          </p:nvPr>
        </p:nvSpPr>
        <p:spPr>
          <a:xfrm>
            <a:off x="144016" y="1268537"/>
            <a:ext cx="8229600" cy="4525962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Fungsi </a:t>
            </a:r>
            <a:r>
              <a:rPr lang="id-ID" sz="2800" dirty="0" smtClean="0"/>
              <a:t>peluang </a:t>
            </a:r>
            <a:r>
              <a:rPr lang="en-US" sz="2800" dirty="0" smtClean="0"/>
              <a:t>kumulatif variabel acak X </a:t>
            </a:r>
            <a:r>
              <a:rPr lang="id-ID" sz="2800" dirty="0" smtClean="0">
                <a:sym typeface="Symbol" pitchFamily="18" charset="2"/>
              </a:rPr>
              <a:t></a:t>
            </a:r>
            <a:r>
              <a:rPr lang="en-US" sz="2800" dirty="0" smtClean="0"/>
              <a:t> N(</a:t>
            </a:r>
            <a:r>
              <a:rPr lang="el-GR" sz="2800" dirty="0" smtClean="0"/>
              <a:t>μ, σ)</a:t>
            </a:r>
            <a:r>
              <a:rPr lang="id-ID" sz="2800" dirty="0" smtClean="0"/>
              <a:t> </a:t>
            </a:r>
            <a:r>
              <a:rPr lang="en-US" sz="2800" dirty="0" smtClean="0"/>
              <a:t>didefinisikan sebagai</a:t>
            </a: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Peluang variabel acak X ~ N(</a:t>
            </a:r>
            <a:r>
              <a:rPr lang="el-GR" sz="2800" dirty="0" smtClean="0"/>
              <a:t>μ, σ) </a:t>
            </a:r>
            <a:r>
              <a:rPr lang="en-US" sz="2800" dirty="0" smtClean="0"/>
              <a:t>pada interval a &lt; X &lt; b dinyatakan dengan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23422" r="35887" b="67719"/>
          <a:stretch>
            <a:fillRect/>
          </a:stretch>
        </p:blipFill>
        <p:spPr bwMode="auto">
          <a:xfrm>
            <a:off x="731573" y="2289833"/>
            <a:ext cx="816090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38327" r="50909" b="55527"/>
          <a:stretch>
            <a:fillRect/>
          </a:stretch>
        </p:blipFill>
        <p:spPr bwMode="auto">
          <a:xfrm>
            <a:off x="755576" y="4882122"/>
            <a:ext cx="4608512" cy="87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503287" y="1269504"/>
            <a:ext cx="5148833" cy="244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+mj-lt"/>
              </a:rPr>
              <a:t>Variabel acak Z berdistribusi</a:t>
            </a:r>
            <a:r>
              <a:rPr lang="id-ID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normal baku dilambangkan dengan Z ~ N(0, 1)</a:t>
            </a:r>
            <a:r>
              <a:rPr lang="id-ID" sz="2400" dirty="0" smtClean="0">
                <a:latin typeface="+mj-lt"/>
              </a:rPr>
              <a:t>.</a:t>
            </a:r>
            <a:r>
              <a:rPr lang="en-US" sz="2400" dirty="0" smtClean="0">
                <a:latin typeface="+mj-lt"/>
              </a:rPr>
              <a:t> Peluang variabel acak Z </a:t>
            </a:r>
            <a:r>
              <a:rPr lang="en-US" sz="2400" dirty="0" smtClean="0">
                <a:latin typeface="+mj-lt"/>
                <a:sym typeface="Symbol"/>
              </a:rPr>
              <a:t></a:t>
            </a:r>
            <a:r>
              <a:rPr lang="en-US" sz="2400" dirty="0" smtClean="0">
                <a:latin typeface="+mj-lt"/>
              </a:rPr>
              <a:t> N(0, 1) sama dengan luas</a:t>
            </a:r>
            <a:r>
              <a:rPr lang="id-ID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daerah dibawah kurva normal baku.</a:t>
            </a:r>
            <a:endParaRPr kumimoji="0" lang="id-ID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Fungsi peluang variabel acak Z </a:t>
            </a:r>
            <a:r>
              <a:rPr lang="en-US" sz="2400" dirty="0" smtClean="0">
                <a:latin typeface="+mj-lt"/>
                <a:sym typeface="Symbol"/>
              </a:rPr>
              <a:t>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N(0, 1)</a:t>
            </a:r>
            <a:r>
              <a:rPr kumimoji="0" lang="id-ID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6603" t="33759" r="8493" b="44093"/>
          <a:stretch>
            <a:fillRect/>
          </a:stretch>
        </p:blipFill>
        <p:spPr bwMode="auto">
          <a:xfrm>
            <a:off x="5435600" y="1125488"/>
            <a:ext cx="3600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580384" y="2925713"/>
            <a:ext cx="3240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Kurva distribusi </a:t>
            </a:r>
            <a:r>
              <a:rPr lang="id-ID" dirty="0">
                <a:solidFill>
                  <a:srgbClr val="FF0000"/>
                </a:solidFill>
                <a:latin typeface="+mn-lt"/>
              </a:rPr>
              <a:t>peluang variabel acak </a:t>
            </a:r>
            <a:r>
              <a:rPr lang="id-ID" dirty="0" smtClean="0">
                <a:solidFill>
                  <a:srgbClr val="FF0000"/>
                </a:solidFill>
                <a:latin typeface="+mn-lt"/>
              </a:rPr>
              <a:t>normal baku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30133" r="39208" b="62618"/>
          <a:stretch>
            <a:fillRect/>
          </a:stretch>
        </p:blipFill>
        <p:spPr bwMode="auto">
          <a:xfrm>
            <a:off x="539552" y="3645024"/>
            <a:ext cx="580864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23850" y="4438501"/>
            <a:ext cx="856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Fungsi distribusi kumulatif variabel acak Z </a:t>
            </a:r>
            <a:r>
              <a:rPr lang="en-US" sz="2400" dirty="0" smtClean="0">
                <a:sym typeface="Symbol"/>
              </a:rPr>
              <a:t>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N(0, </a:t>
            </a:r>
            <a:r>
              <a:rPr lang="en-US" sz="2400" dirty="0" smtClean="0">
                <a:latin typeface="+mj-lt"/>
              </a:rPr>
              <a:t>1)</a:t>
            </a:r>
            <a:r>
              <a:rPr lang="id-ID" sz="2400" dirty="0" smtClean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907" t="51635" r="38755" b="39506"/>
          <a:stretch>
            <a:fillRect/>
          </a:stretch>
        </p:blipFill>
        <p:spPr bwMode="auto">
          <a:xfrm>
            <a:off x="611560" y="4941168"/>
            <a:ext cx="614031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229600" cy="706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0000" lvl="0" indent="-540000" algn="l">
              <a:buFont typeface="+mj-lt"/>
              <a:buAutoNum type="arabicPeriod" startAt="4"/>
            </a:pPr>
            <a:r>
              <a:rPr lang="en-US" sz="3200" b="1" dirty="0" smtClean="0"/>
              <a:t>Peluang Variabel Acak B</a:t>
            </a:r>
            <a:r>
              <a:rPr lang="id-ID" sz="3200" b="1" dirty="0" smtClean="0"/>
              <a:t>erdistribusi Normal</a:t>
            </a:r>
            <a:r>
              <a:rPr lang="id-ID" sz="3200" b="1" baseline="0" dirty="0" smtClean="0"/>
              <a:t> Baku</a:t>
            </a:r>
            <a:endParaRPr lang="en-US" sz="32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21" name="Right Arrow 2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ight Arrow 2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 idx="4294967295"/>
          </p:nvPr>
        </p:nvSpPr>
        <p:spPr>
          <a:xfrm>
            <a:off x="446856" y="629816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id-ID" sz="2800" i="1" u="sng" dirty="0" smtClean="0"/>
              <a:t>Menentukan </a:t>
            </a:r>
            <a:r>
              <a:rPr lang="en-US" sz="2800" i="1" u="sng" dirty="0" smtClean="0"/>
              <a:t>Peluang Variabel Acak Z </a:t>
            </a:r>
            <a:r>
              <a:rPr lang="id-ID" sz="2800" i="1" u="sng" dirty="0" smtClean="0">
                <a:sym typeface="Symbol" pitchFamily="18" charset="2"/>
              </a:rPr>
              <a:t></a:t>
            </a:r>
            <a:r>
              <a:rPr lang="en-US" sz="2800" i="1" u="sng" dirty="0" smtClean="0"/>
              <a:t> N(0, 1)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Peluang variabel acak Z ~ N(0, 1) dapat kita tentukan menggunakan</a:t>
            </a:r>
            <a:r>
              <a:rPr lang="id-ID" sz="2800" dirty="0" smtClean="0"/>
              <a:t> </a:t>
            </a:r>
            <a:r>
              <a:rPr lang="en-US" sz="2800" dirty="0" smtClean="0"/>
              <a:t>bantuan tabel distribusi Z (tabel distribusi normal baku).</a:t>
            </a:r>
            <a:endParaRPr lang="id-ID" sz="2800" dirty="0" smtClean="0"/>
          </a:p>
          <a:p>
            <a:pPr marL="0" indent="0" algn="just">
              <a:buFont typeface="Arial" pitchFamily="34" charset="0"/>
              <a:buNone/>
            </a:pPr>
            <a:r>
              <a:rPr lang="en-US" sz="2800" dirty="0" smtClean="0"/>
              <a:t>Tabel distribusi Z </a:t>
            </a:r>
            <a:r>
              <a:rPr lang="id-ID" sz="2800" dirty="0" smtClean="0"/>
              <a:t>yang kita pakai</a:t>
            </a:r>
            <a:r>
              <a:rPr lang="en-US" sz="2800" dirty="0" smtClean="0"/>
              <a:t> mewakili luas daerah di bawah kurva atau peluang</a:t>
            </a:r>
            <a:r>
              <a:rPr lang="id-ID" sz="2800" dirty="0" smtClean="0"/>
              <a:t> </a:t>
            </a:r>
            <a:r>
              <a:rPr lang="en-US" sz="2800" dirty="0" smtClean="0"/>
              <a:t>variabel acak Z ~ N(0, 1) dari interval –∞ ke z atau P(Z &lt; z)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2" y="836613"/>
            <a:ext cx="4824413" cy="30241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id-ID" sz="2800" dirty="0" smtClean="0"/>
              <a:t>Tentukan </a:t>
            </a:r>
            <a:r>
              <a:rPr lang="en-US" sz="2800" dirty="0" smtClean="0"/>
              <a:t>nilai P(Z &lt; 1,13)</a:t>
            </a:r>
            <a:r>
              <a:rPr lang="id-ID" sz="2800" dirty="0" smtClean="0"/>
              <a:t>.</a:t>
            </a:r>
          </a:p>
          <a:p>
            <a:pPr>
              <a:buNone/>
              <a:defRPr/>
            </a:pPr>
            <a:r>
              <a:rPr lang="id-ID" sz="2800" b="1" dirty="0" smtClean="0"/>
              <a:t>Jawaban: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800" dirty="0" smtClean="0"/>
              <a:t>Daerah yang diarsir </a:t>
            </a:r>
            <a:r>
              <a:rPr lang="id-ID" sz="2800" dirty="0" smtClean="0"/>
              <a:t>di samping </a:t>
            </a:r>
            <a:r>
              <a:rPr lang="en-US" sz="2800" dirty="0" smtClean="0"/>
              <a:t>menggambarkan luas daerah di bawah kurva normal baku pada interval</a:t>
            </a:r>
            <a:r>
              <a:rPr lang="id-ID" sz="2800" dirty="0" smtClean="0"/>
              <a:t> </a:t>
            </a:r>
            <a:r>
              <a:rPr lang="en-US" sz="2800" dirty="0" smtClean="0"/>
              <a:t>Z &lt; 1,13</a:t>
            </a:r>
            <a:r>
              <a:rPr lang="id-ID" sz="2800" dirty="0" smtClean="0"/>
              <a:t>.</a:t>
            </a:r>
          </a:p>
          <a:p>
            <a:pPr marL="0" indent="0" algn="just">
              <a:buFont typeface="Arial" pitchFamily="34" charset="0"/>
              <a:buNone/>
              <a:defRPr/>
            </a:pPr>
            <a:endParaRPr lang="id-ID" sz="2800" b="1" dirty="0" smtClean="0"/>
          </a:p>
          <a:p>
            <a:pPr marL="0" indent="0" algn="just">
              <a:buFont typeface="Arial" pitchFamily="34" charset="0"/>
              <a:buNone/>
              <a:defRPr/>
            </a:pPr>
            <a:endParaRPr lang="id-ID" sz="2800" b="1" dirty="0" smtClean="0"/>
          </a:p>
          <a:p>
            <a:pPr marL="0" indent="0" algn="just">
              <a:buFont typeface="Arial" pitchFamily="34" charset="0"/>
              <a:buNone/>
              <a:defRPr/>
            </a:pPr>
            <a:endParaRPr lang="id-ID" sz="2800" b="1" dirty="0" smtClean="0"/>
          </a:p>
          <a:p>
            <a:pPr marL="0" indent="0" algn="just">
              <a:buFont typeface="Arial" pitchFamily="34" charset="0"/>
              <a:buNone/>
              <a:defRPr/>
            </a:pPr>
            <a:endParaRPr lang="id-ID" sz="2800" b="1" dirty="0" smtClean="0"/>
          </a:p>
          <a:p>
            <a:pPr marL="0" indent="0" algn="just">
              <a:buFont typeface="Arial" pitchFamily="34" charset="0"/>
              <a:buNone/>
              <a:defRPr/>
            </a:pPr>
            <a:endParaRPr lang="en-US" sz="2800" b="1" dirty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 cstate="print"/>
          <a:srcRect l="30077" t="42616" r="44189" b="35236"/>
          <a:stretch>
            <a:fillRect/>
          </a:stretch>
        </p:blipFill>
        <p:spPr bwMode="auto">
          <a:xfrm>
            <a:off x="5543600" y="1842641"/>
            <a:ext cx="3576638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7056" y="3717032"/>
            <a:ext cx="8425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</a:rPr>
              <a:t>Luas daerah yang diarsir pada </a:t>
            </a:r>
            <a:r>
              <a:rPr lang="id-ID" sz="2800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ambar dicari dengan cara berikut.</a:t>
            </a:r>
          </a:p>
          <a:p>
            <a:pPr marL="457200" indent="-457200">
              <a:buFont typeface="+mj-lt"/>
              <a:buAutoNum type="alphaLcPeriod"/>
              <a:defRPr/>
            </a:pPr>
            <a:r>
              <a:rPr lang="en-US" sz="2800" dirty="0">
                <a:latin typeface="+mn-lt"/>
              </a:rPr>
              <a:t>Batas kiri interval adalah z = –</a:t>
            </a:r>
            <a:r>
              <a:rPr lang="en-US" sz="2800" dirty="0">
                <a:latin typeface="Symbol" pitchFamily="18" charset="2"/>
              </a:rPr>
              <a:t>¥</a:t>
            </a:r>
            <a:r>
              <a:rPr lang="id-ID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dan batas kanannya z = 1,13 = 1,1 + 0,03.</a:t>
            </a:r>
          </a:p>
          <a:p>
            <a:pPr marL="457200" indent="-457200">
              <a:buFont typeface="+mj-lt"/>
              <a:buAutoNum type="alphaLcPeriod" startAt="2"/>
              <a:defRPr/>
            </a:pPr>
            <a:r>
              <a:rPr lang="en-US" sz="2800" dirty="0">
                <a:latin typeface="+mn-lt"/>
              </a:rPr>
              <a:t>Perhatikan tabel distribusi normal baku.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179512" y="476672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indent="-540000" algn="l">
              <a:buFont typeface="Calibri" pitchFamily="34" charset="0"/>
              <a:buAutoNum type="arabicPeriod" startAt="4"/>
            </a:pPr>
            <a:r>
              <a:rPr lang="id-ID" sz="3200" b="1" dirty="0" smtClean="0"/>
              <a:t>Menentukan Nilai </a:t>
            </a:r>
            <a:r>
              <a:rPr lang="en-US" sz="3200" b="1" dirty="0" smtClean="0"/>
              <a:t>Limit Fungsi </a:t>
            </a:r>
            <a:r>
              <a:rPr lang="id-ID" sz="3200" b="1" dirty="0" smtClean="0"/>
              <a:t>Trigonometri</a:t>
            </a:r>
            <a:endParaRPr lang="en-US" sz="3200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683568" y="1340768"/>
            <a:ext cx="7572375" cy="3629025"/>
          </a:xfrm>
          <a:prstGeom prst="rect">
            <a:avLst/>
          </a:prstGeom>
        </p:spPr>
        <p:txBody>
          <a:bodyPr/>
          <a:lstStyle/>
          <a:p>
            <a:pPr marL="514350" indent="-514350">
              <a:buFont typeface="Calibri" pitchFamily="34" charset="0"/>
              <a:buAutoNum type="alphaLcPeriod"/>
            </a:pPr>
            <a:r>
              <a:rPr lang="id-ID" sz="2800" dirty="0" smtClean="0">
                <a:solidFill>
                  <a:srgbClr val="7030A0"/>
                </a:solidFill>
              </a:rPr>
              <a:t>D</a:t>
            </a:r>
            <a:r>
              <a:rPr lang="en-US" sz="2800" dirty="0" smtClean="0">
                <a:solidFill>
                  <a:srgbClr val="7030A0"/>
                </a:solidFill>
              </a:rPr>
              <a:t>engan Cara Substitusi Langsung</a:t>
            </a:r>
            <a:endParaRPr lang="id-ID" sz="2800" dirty="0" smtClean="0">
              <a:solidFill>
                <a:srgbClr val="7030A0"/>
              </a:solidFill>
            </a:endParaRPr>
          </a:p>
          <a:p>
            <a:pPr marL="514350" indent="-514350">
              <a:buFont typeface="Calibri" pitchFamily="34" charset="0"/>
              <a:buAutoNum type="alphaLcPeriod"/>
            </a:pPr>
            <a:r>
              <a:rPr lang="id-ID" sz="2800" dirty="0" smtClean="0">
                <a:solidFill>
                  <a:srgbClr val="7030A0"/>
                </a:solidFill>
              </a:rPr>
              <a:t>D</a:t>
            </a:r>
            <a:r>
              <a:rPr lang="en-US" sz="2800" dirty="0" smtClean="0">
                <a:solidFill>
                  <a:srgbClr val="7030A0"/>
                </a:solidFill>
              </a:rPr>
              <a:t>engan Cara Faktorisasi</a:t>
            </a:r>
            <a:endParaRPr lang="id-ID" sz="2800" dirty="0" smtClean="0">
              <a:solidFill>
                <a:srgbClr val="7030A0"/>
              </a:solidFill>
            </a:endParaRPr>
          </a:p>
          <a:p>
            <a:pPr marL="514350" indent="-514350">
              <a:buFont typeface="Calibri" pitchFamily="34" charset="0"/>
              <a:buAutoNum type="alphaLcPeriod"/>
            </a:pPr>
            <a:r>
              <a:rPr lang="en-US" sz="2800" dirty="0" smtClean="0">
                <a:solidFill>
                  <a:srgbClr val="7030A0"/>
                </a:solidFill>
              </a:rPr>
              <a:t>Menggunakan Sifat-Sifat Limit</a:t>
            </a:r>
            <a:r>
              <a:rPr lang="id-ID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Fungsi Trigonometri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576" y="3345954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</a:rPr>
              <a:t>Pilihlah bilangan 1,1 pada kolom paling</a:t>
            </a:r>
            <a:r>
              <a:rPr lang="id-ID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kiri dan bilangan 0,03 pada baris paling atas. </a:t>
            </a:r>
            <a:endParaRPr lang="id-ID" sz="2800" dirty="0" smtClean="0">
              <a:latin typeface="+mj-lt"/>
            </a:endParaRPr>
          </a:p>
          <a:p>
            <a:pPr>
              <a:defRPr/>
            </a:pPr>
            <a:r>
              <a:rPr lang="en-US" sz="2800" dirty="0" smtClean="0">
                <a:latin typeface="+mj-lt"/>
              </a:rPr>
              <a:t>Pertemuan </a:t>
            </a:r>
            <a:r>
              <a:rPr lang="en-US" sz="2800" dirty="0">
                <a:latin typeface="+mj-lt"/>
              </a:rPr>
              <a:t>antara baris 1,1 dengan kolom 0,03</a:t>
            </a:r>
            <a:r>
              <a:rPr lang="id-ID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adalah luas daerah yang </a:t>
            </a:r>
            <a:r>
              <a:rPr lang="en-US" sz="2800" dirty="0" smtClean="0">
                <a:latin typeface="+mj-lt"/>
              </a:rPr>
              <a:t>diarsir</a:t>
            </a:r>
            <a:endParaRPr lang="id-ID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Dari tabel diperoleh luas daerah yang diarsir pada interval Z &lt; 1,13 adalah 0,8708.</a:t>
            </a:r>
          </a:p>
          <a:p>
            <a:r>
              <a:rPr lang="en-US" sz="2800" dirty="0" smtClean="0">
                <a:latin typeface="+mj-lt"/>
              </a:rPr>
              <a:t>Jadi, nilai P(Z &lt; 1,13) = 0,8708.</a:t>
            </a:r>
          </a:p>
          <a:p>
            <a:pPr>
              <a:defRPr/>
            </a:pPr>
            <a:endParaRPr lang="en-US" sz="2800" dirty="0"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57217" r="38377" b="21487"/>
          <a:stretch>
            <a:fillRect/>
          </a:stretch>
        </p:blipFill>
        <p:spPr bwMode="auto">
          <a:xfrm>
            <a:off x="846112" y="1257722"/>
            <a:ext cx="552608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37500" r="38377" b="56979"/>
          <a:stretch>
            <a:fillRect/>
          </a:stretch>
        </p:blipFill>
        <p:spPr bwMode="auto">
          <a:xfrm>
            <a:off x="845740" y="753666"/>
            <a:ext cx="552608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 txBox="1">
            <a:spLocks/>
          </p:cNvSpPr>
          <p:nvPr/>
        </p:nvSpPr>
        <p:spPr bwMode="auto">
          <a:xfrm>
            <a:off x="899592" y="1340769"/>
            <a:ext cx="758152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Peluang variabel acak X </a:t>
            </a:r>
            <a:r>
              <a:rPr kumimoji="0" lang="id-ID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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μ, σ)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sama dengan luas daerah dibawah kurva normal N(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μ, σ).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Luas daerah dibawah kurva normal N(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μ, σ)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dapat ditentukan dengan cara mentransformasikan variabel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acak X </a:t>
            </a:r>
            <a:r>
              <a:rPr kumimoji="0" lang="id-ID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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μ, σ)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menjadi variabel acak </a:t>
            </a: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 </a:t>
            </a:r>
            <a:r>
              <a:rPr kumimoji="0" lang="id-ID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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N(0, 1) menggunakan rumus berikut.</a:t>
            </a: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Jika variabel acak X ~ N(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μ, σ)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maka:</a:t>
            </a: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820" t="46894" r="59132" b="47047"/>
          <a:stretch>
            <a:fillRect/>
          </a:stretch>
        </p:blipFill>
        <p:spPr bwMode="auto">
          <a:xfrm>
            <a:off x="1619672" y="4005064"/>
            <a:ext cx="1944216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0077" t="57382" r="44189" b="30804"/>
          <a:stretch>
            <a:fillRect/>
          </a:stretch>
        </p:blipFill>
        <p:spPr bwMode="auto">
          <a:xfrm>
            <a:off x="1043608" y="5301208"/>
            <a:ext cx="4248472" cy="109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195336" y="403920"/>
            <a:ext cx="8229600" cy="706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0000" lvl="0" indent="-540000" algn="l">
              <a:buFont typeface="+mj-lt"/>
              <a:buAutoNum type="arabicPeriod" startAt="5"/>
            </a:pPr>
            <a:r>
              <a:rPr lang="id-ID" sz="3200" b="1" dirty="0" smtClean="0"/>
              <a:t>Menentukan </a:t>
            </a:r>
            <a:r>
              <a:rPr lang="en-US" sz="3200" b="1" dirty="0" smtClean="0"/>
              <a:t>Peluang Variabel Acak B</a:t>
            </a:r>
            <a:r>
              <a:rPr lang="id-ID" sz="3200" b="1" dirty="0" smtClean="0"/>
              <a:t>erdistribusi Normal</a:t>
            </a:r>
            <a:endParaRPr lang="en-US" sz="32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95289" y="1110481"/>
            <a:ext cx="8353175" cy="4525962"/>
          </a:xfrm>
          <a:prstGeom prst="rect">
            <a:avLst/>
          </a:prstGeom>
          <a:noFill/>
        </p:spPr>
        <p:txBody>
          <a:bodyPr/>
          <a:lstStyle/>
          <a:p>
            <a:pPr algn="just" eaLnBrk="0" hangingPunct="0">
              <a:spcBef>
                <a:spcPts val="0"/>
              </a:spcBef>
              <a:defRPr/>
            </a:pPr>
            <a:r>
              <a:rPr lang="en-US" sz="2800" dirty="0" smtClean="0">
                <a:latin typeface="+mn-lt"/>
              </a:rPr>
              <a:t>Jika variabel acak X ~ N(60, 20), nilai P(X &gt; 51)</a:t>
            </a:r>
            <a:r>
              <a:rPr lang="id-ID" sz="28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= . . . .</a:t>
            </a:r>
            <a:endParaRPr lang="en-US" sz="2800" b="1" dirty="0" smtClean="0">
              <a:latin typeface="+mn-lt"/>
            </a:endParaRPr>
          </a:p>
          <a:p>
            <a:pPr algn="just"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id-ID" sz="2800" b="1" dirty="0" smtClean="0">
                <a:latin typeface="+mn-lt"/>
                <a:cs typeface="+mn-cs"/>
              </a:rPr>
              <a:t>Jawaban</a:t>
            </a:r>
            <a:r>
              <a:rPr lang="id-ID" sz="2800" b="1" dirty="0">
                <a:latin typeface="+mn-lt"/>
                <a:cs typeface="+mn-cs"/>
              </a:rPr>
              <a:t>:</a:t>
            </a:r>
            <a:endParaRPr lang="en-US" sz="2800" b="1" dirty="0">
              <a:latin typeface="+mn-lt"/>
              <a:cs typeface="+mn-cs"/>
            </a:endParaRP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7586" t="38188" r="42529" b="21947"/>
          <a:stretch>
            <a:fillRect/>
          </a:stretch>
        </p:blipFill>
        <p:spPr bwMode="auto">
          <a:xfrm>
            <a:off x="467544" y="2060575"/>
            <a:ext cx="52800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4905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200" b="1" dirty="0" smtClean="0"/>
              <a:t>Contoh 1</a:t>
            </a:r>
            <a:endParaRPr lang="en-US" sz="32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95536" y="1567334"/>
            <a:ext cx="8353425" cy="4525962"/>
          </a:xfrm>
          <a:prstGeom prst="rect">
            <a:avLst/>
          </a:prstGeom>
          <a:noFill/>
        </p:spPr>
        <p:txBody>
          <a:bodyPr/>
          <a:lstStyle/>
          <a:p>
            <a:pPr algn="just">
              <a:defRPr/>
            </a:pPr>
            <a:r>
              <a:rPr lang="en-US" sz="2800" dirty="0">
                <a:solidFill>
                  <a:srgbClr val="0070C0"/>
                </a:solidFill>
              </a:rPr>
              <a:t>Dalam sebuah ujian Matematika, didapatkan rata</a:t>
            </a:r>
            <a:r>
              <a:rPr lang="id-ID" sz="2800" dirty="0">
                <a:solidFill>
                  <a:srgbClr val="0070C0"/>
                </a:solidFill>
              </a:rPr>
              <a:t>-</a:t>
            </a:r>
            <a:r>
              <a:rPr lang="en-US" sz="2800" dirty="0">
                <a:solidFill>
                  <a:srgbClr val="0070C0"/>
                </a:solidFill>
              </a:rPr>
              <a:t>rata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75 dengan simpangan bakunya 6 , dan nilai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ujian matematika berdistribusi normal.</a:t>
            </a:r>
          </a:p>
          <a:p>
            <a:pPr marL="514350" indent="-514350" algn="just"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0070C0"/>
                </a:solidFill>
              </a:rPr>
              <a:t>Jika peluang mendapatkan nilai kurang dari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k adalah 6,3%, tentukan nilai k.</a:t>
            </a:r>
            <a:endParaRPr lang="id-ID" sz="2800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0070C0"/>
                </a:solidFill>
              </a:rPr>
              <a:t>Dari 500 siswa yang mengikuti ujian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matematika, berapa banyak siswa yang</a:t>
            </a:r>
            <a:r>
              <a:rPr lang="id-ID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mendapat nilai lebih dari 90?</a:t>
            </a:r>
            <a:endParaRPr lang="en-US" sz="28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558478"/>
            <a:ext cx="8229600" cy="63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 2</a:t>
            </a:r>
            <a:endParaRPr lang="en-US" sz="32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0793" t="16040" r="7661" b="16039"/>
          <a:stretch>
            <a:fillRect/>
          </a:stretch>
        </p:blipFill>
        <p:spPr bwMode="auto">
          <a:xfrm>
            <a:off x="552857" y="1087757"/>
            <a:ext cx="4163159" cy="504056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3281" t="14563" r="8493" b="16040"/>
          <a:stretch>
            <a:fillRect/>
          </a:stretch>
        </p:blipFill>
        <p:spPr bwMode="auto">
          <a:xfrm>
            <a:off x="5004049" y="1087757"/>
            <a:ext cx="3672408" cy="507754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0" y="511966"/>
            <a:ext cx="8229600" cy="4175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id-ID" sz="3200" b="1" dirty="0" smtClean="0"/>
              <a:t>Jawaban:</a:t>
            </a:r>
            <a:endParaRPr lang="en-US" sz="32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26756" t="35236" r="42487" b="26375"/>
          <a:stretch>
            <a:fillRect/>
          </a:stretch>
        </p:blipFill>
        <p:spPr bwMode="auto">
          <a:xfrm>
            <a:off x="539552" y="836737"/>
            <a:ext cx="4105275" cy="287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1173" t="35236" r="8069" b="27327"/>
          <a:stretch>
            <a:fillRect/>
          </a:stretch>
        </p:blipFill>
        <p:spPr bwMode="auto">
          <a:xfrm>
            <a:off x="4860032" y="836712"/>
            <a:ext cx="4104010" cy="280828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7544" y="1340768"/>
            <a:ext cx="5328592" cy="45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98475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>
                <a:latin typeface="+mj-lt"/>
                <a:hlinkClick r:id="rId2" action="ppaction://hlinksldjump"/>
              </a:rPr>
              <a:t>Merumuskan </a:t>
            </a:r>
            <a:r>
              <a:rPr lang="id-ID" sz="2800" b="1" dirty="0" smtClean="0">
                <a:latin typeface="+mj-lt"/>
                <a:hlinkClick r:id="rId2" action="ppaction://hlinksldjump"/>
              </a:rPr>
              <a:t>H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ipotesis </a:t>
            </a:r>
            <a:r>
              <a:rPr lang="id-ID" sz="2800" b="1" dirty="0" smtClean="0">
                <a:latin typeface="+mj-lt"/>
                <a:hlinkClick r:id="rId2" action="ppaction://hlinksldjump"/>
              </a:rPr>
              <a:t>N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ol (</a:t>
            </a:r>
            <a:r>
              <a:rPr lang="id-ID" sz="2800" b="1" dirty="0" smtClean="0">
                <a:hlinkClick r:id="rId2" action="ppaction://hlinksldjump"/>
              </a:rPr>
              <a:t>H</a:t>
            </a:r>
            <a:r>
              <a:rPr lang="id-ID" sz="2800" b="1" dirty="0" smtClean="0">
                <a:latin typeface="Cambria"/>
                <a:cs typeface="Calibri"/>
                <a:hlinkClick r:id="rId2" action="ppaction://hlinksldjump"/>
              </a:rPr>
              <a:t>₀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) Dan </a:t>
            </a:r>
            <a:r>
              <a:rPr lang="id-ID" sz="2800" b="1" dirty="0" smtClean="0">
                <a:latin typeface="+mj-lt"/>
                <a:hlinkClick r:id="rId2" action="ppaction://hlinksldjump"/>
              </a:rPr>
              <a:t>H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ipotesis </a:t>
            </a:r>
            <a:r>
              <a:rPr lang="id-ID" sz="2800" b="1" dirty="0" smtClean="0">
                <a:latin typeface="+mj-lt"/>
                <a:hlinkClick r:id="rId2" action="ppaction://hlinksldjump"/>
              </a:rPr>
              <a:t>A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lternatif (</a:t>
            </a:r>
            <a:r>
              <a:rPr lang="id-ID" sz="2800" b="1" dirty="0" smtClean="0">
                <a:hlinkClick r:id="rId2" action="ppaction://hlinksldjump"/>
              </a:rPr>
              <a:t>H</a:t>
            </a:r>
            <a:r>
              <a:rPr lang="id-ID" sz="2800" b="1" dirty="0" smtClean="0">
                <a:latin typeface="Cambria"/>
                <a:cs typeface="Calibri"/>
                <a:hlinkClick r:id="rId2" action="ppaction://hlinksldjump"/>
              </a:rPr>
              <a:t>₁</a:t>
            </a:r>
            <a:r>
              <a:rPr lang="en-US" sz="2800" b="1" dirty="0" smtClean="0">
                <a:latin typeface="+mj-lt"/>
                <a:hlinkClick r:id="rId2" action="ppaction://hlinksldjump"/>
              </a:rPr>
              <a:t>)</a:t>
            </a:r>
            <a:endParaRPr lang="id-ID" sz="2800" b="1" dirty="0" smtClean="0">
              <a:latin typeface="+mj-lt"/>
            </a:endParaRPr>
          </a:p>
          <a:p>
            <a:pPr marL="498475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>
                <a:latin typeface="+mj-lt"/>
                <a:hlinkClick r:id="rId3" action="ppaction://hlinksldjump"/>
              </a:rPr>
              <a:t>Menghitung 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N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ilai 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S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tatistik 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U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ji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 dan 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Menentukan 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T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ingkat </a:t>
            </a:r>
            <a:r>
              <a:rPr lang="id-ID" sz="2800" b="1" dirty="0" smtClean="0">
                <a:latin typeface="+mj-lt"/>
                <a:hlinkClick r:id="rId3" action="ppaction://hlinksldjump"/>
              </a:rPr>
              <a:t>S</a:t>
            </a:r>
            <a:r>
              <a:rPr lang="en-US" sz="2800" b="1" dirty="0" smtClean="0">
                <a:latin typeface="+mj-lt"/>
                <a:hlinkClick r:id="rId3" action="ppaction://hlinksldjump"/>
              </a:rPr>
              <a:t>ignifikansi </a:t>
            </a:r>
            <a:r>
              <a:rPr lang="id-ID" sz="2800" b="1" dirty="0" smtClean="0">
                <a:latin typeface="Symbol" pitchFamily="18" charset="2"/>
                <a:hlinkClick r:id="rId3" action="ppaction://hlinksldjump"/>
              </a:rPr>
              <a:t>a</a:t>
            </a:r>
            <a:endParaRPr lang="id-ID" sz="2800" b="1" dirty="0" smtClean="0">
              <a:latin typeface="+mj-lt"/>
            </a:endParaRPr>
          </a:p>
          <a:p>
            <a:pPr marL="498475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>
                <a:latin typeface="+mj-lt"/>
                <a:hlinkClick r:id="rId4" action="ppaction://hlinksldjump"/>
              </a:rPr>
              <a:t>Menentukan </a:t>
            </a:r>
            <a:r>
              <a:rPr lang="id-ID" sz="2800" b="1" dirty="0" smtClean="0">
                <a:latin typeface="+mj-lt"/>
                <a:hlinkClick r:id="rId4" action="ppaction://hlinksldjump"/>
              </a:rPr>
              <a:t>D</a:t>
            </a:r>
            <a:r>
              <a:rPr lang="en-US" sz="2800" b="1" dirty="0" smtClean="0">
                <a:latin typeface="+mj-lt"/>
                <a:hlinkClick r:id="rId4" action="ppaction://hlinksldjump"/>
              </a:rPr>
              <a:t>aerah </a:t>
            </a:r>
            <a:r>
              <a:rPr lang="id-ID" sz="2800" b="1" dirty="0" smtClean="0">
                <a:latin typeface="+mj-lt"/>
                <a:hlinkClick r:id="rId4" action="ppaction://hlinksldjump"/>
              </a:rPr>
              <a:t>K</a:t>
            </a:r>
            <a:r>
              <a:rPr lang="en-US" sz="2800" b="1" dirty="0" smtClean="0">
                <a:latin typeface="+mj-lt"/>
                <a:hlinkClick r:id="rId4" action="ppaction://hlinksldjump"/>
              </a:rPr>
              <a:t>ritis</a:t>
            </a:r>
            <a:endParaRPr lang="id-ID" sz="2800" b="1" dirty="0" smtClean="0">
              <a:latin typeface="+mj-lt"/>
            </a:endParaRPr>
          </a:p>
          <a:p>
            <a:pPr marL="498475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>
                <a:latin typeface="+mj-lt"/>
                <a:hlinkClick r:id="rId5" action="ppaction://hlinksldjump"/>
              </a:rPr>
              <a:t>Menentukan Keputusan Uji</a:t>
            </a:r>
            <a:endParaRPr lang="id-ID" sz="2800" b="1" dirty="0" smtClean="0">
              <a:latin typeface="+mj-lt"/>
            </a:endParaRPr>
          </a:p>
          <a:p>
            <a:pPr marL="498475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800" b="1" dirty="0" smtClean="0">
                <a:latin typeface="+mj-lt"/>
                <a:hlinkClick r:id="rId5" action="ppaction://hlinksldjump"/>
              </a:rPr>
              <a:t>Membuat Kesimpulan</a:t>
            </a:r>
            <a:endParaRPr lang="id-ID" sz="2800" b="1" dirty="0">
              <a:solidFill>
                <a:srgbClr val="92D050"/>
              </a:solidFill>
              <a:latin typeface="+mj-lt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302840" y="619944"/>
            <a:ext cx="8229600" cy="706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3"/>
            </a:pPr>
            <a:r>
              <a:rPr lang="en-US" sz="3600" b="1" dirty="0" smtClean="0"/>
              <a:t>U</a:t>
            </a:r>
            <a:r>
              <a:rPr lang="id-ID" sz="3600" b="1" dirty="0" smtClean="0"/>
              <a:t>ji Hipotesis</a:t>
            </a:r>
            <a:endParaRPr lang="en-US" sz="36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/>
          <a:srcRect l="66603" t="21946" r="8493" b="41141"/>
          <a:stretch>
            <a:fillRect/>
          </a:stretch>
        </p:blipFill>
        <p:spPr bwMode="auto">
          <a:xfrm>
            <a:off x="5580112" y="1988840"/>
            <a:ext cx="319715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7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7" name="Content Placeholder 6"/>
          <p:cNvSpPr>
            <a:spLocks noGrp="1"/>
          </p:cNvSpPr>
          <p:nvPr>
            <p:ph sz="half" idx="4294967295"/>
          </p:nvPr>
        </p:nvSpPr>
        <p:spPr>
          <a:xfrm>
            <a:off x="4427984" y="1773089"/>
            <a:ext cx="4316412" cy="448945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571500" indent="-514350">
              <a:spcBef>
                <a:spcPts val="0"/>
              </a:spcBef>
              <a:buFont typeface="Calibri" pitchFamily="34" charset="0"/>
              <a:buAutoNum type="alphaLcPeriod" startAt="2"/>
            </a:pPr>
            <a:r>
              <a:rPr lang="id-ID" sz="2800" dirty="0" smtClean="0"/>
              <a:t>H</a:t>
            </a:r>
            <a:r>
              <a:rPr lang="en-US" sz="2800" dirty="0" smtClean="0"/>
              <a:t>ipotesis yang mengandung pengertian maksimum.</a:t>
            </a:r>
          </a:p>
          <a:p>
            <a:pPr marL="571500" indent="-514350">
              <a:spcBef>
                <a:spcPts val="0"/>
              </a:spcBef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H</a:t>
            </a:r>
            <a:r>
              <a:rPr lang="id-ID" sz="2800" dirty="0" smtClean="0">
                <a:latin typeface="Cambria"/>
                <a:cs typeface="Calibri"/>
              </a:rPr>
              <a:t>₀ </a:t>
            </a:r>
            <a:r>
              <a:rPr lang="en-US" sz="2800" dirty="0" smtClean="0"/>
              <a:t>: </a:t>
            </a:r>
            <a:r>
              <a:rPr lang="el-GR" sz="2800" dirty="0" smtClean="0"/>
              <a:t>μ </a:t>
            </a:r>
            <a:r>
              <a:rPr lang="el-GR" sz="2800" dirty="0" smtClean="0">
                <a:sym typeface="Symbol"/>
              </a:rPr>
              <a:t></a:t>
            </a:r>
            <a:r>
              <a:rPr lang="el-GR" sz="2800" dirty="0" smtClean="0"/>
              <a:t>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el-GR" sz="2800" dirty="0" smtClean="0"/>
          </a:p>
          <a:p>
            <a:pPr marL="571500" indent="-514350">
              <a:spcBef>
                <a:spcPts val="0"/>
              </a:spcBef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H</a:t>
            </a:r>
            <a:r>
              <a:rPr lang="id-ID" sz="2800" dirty="0" smtClean="0">
                <a:latin typeface="Cambria"/>
                <a:cs typeface="Calibri"/>
              </a:rPr>
              <a:t>₁ </a:t>
            </a:r>
            <a:r>
              <a:rPr lang="en-US" sz="2800" dirty="0" smtClean="0"/>
              <a:t>: </a:t>
            </a:r>
            <a:r>
              <a:rPr lang="el-GR" sz="2800" dirty="0" smtClean="0"/>
              <a:t>μ &lt;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en-US" sz="2800" dirty="0" smtClean="0"/>
          </a:p>
          <a:p>
            <a:pPr marL="571500" indent="-514350">
              <a:spcBef>
                <a:spcPts val="0"/>
              </a:spcBef>
              <a:buFont typeface="Calibri" pitchFamily="34" charset="0"/>
              <a:buAutoNum type="alphaLcPeriod" startAt="3"/>
            </a:pPr>
            <a:r>
              <a:rPr lang="id-ID" sz="2800" dirty="0" smtClean="0"/>
              <a:t>H</a:t>
            </a:r>
            <a:r>
              <a:rPr lang="en-US" sz="2800" dirty="0" smtClean="0"/>
              <a:t>ipotesis yang mengandung pengertian minimum.</a:t>
            </a:r>
            <a:endParaRPr lang="id-ID" sz="2800" dirty="0" smtClean="0"/>
          </a:p>
          <a:p>
            <a:pPr marL="571500" indent="-514350">
              <a:spcBef>
                <a:spcPts val="0"/>
              </a:spcBef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H</a:t>
            </a:r>
            <a:r>
              <a:rPr lang="id-ID" sz="2800" dirty="0" smtClean="0">
                <a:latin typeface="Cambria"/>
                <a:cs typeface="Calibri"/>
              </a:rPr>
              <a:t>₀ </a:t>
            </a:r>
            <a:r>
              <a:rPr lang="en-US" sz="2800" dirty="0" smtClean="0"/>
              <a:t>: </a:t>
            </a:r>
            <a:r>
              <a:rPr lang="el-GR" sz="2800" dirty="0" smtClean="0"/>
              <a:t>μ </a:t>
            </a:r>
            <a:r>
              <a:rPr lang="el-GR" sz="2800" dirty="0" smtClean="0">
                <a:sym typeface="Symbol"/>
              </a:rPr>
              <a:t></a:t>
            </a:r>
            <a:r>
              <a:rPr lang="el-GR" sz="2800" dirty="0" smtClean="0"/>
              <a:t>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el-GR" sz="2800" dirty="0" smtClean="0"/>
          </a:p>
          <a:p>
            <a:pPr marL="571500" indent="-514350">
              <a:spcBef>
                <a:spcPts val="0"/>
              </a:spcBef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H</a:t>
            </a:r>
            <a:r>
              <a:rPr lang="id-ID" sz="2800" dirty="0" smtClean="0">
                <a:latin typeface="Cambria"/>
                <a:cs typeface="Calibri"/>
              </a:rPr>
              <a:t>₁ </a:t>
            </a:r>
            <a:r>
              <a:rPr lang="en-US" sz="2800" dirty="0" smtClean="0"/>
              <a:t>: </a:t>
            </a:r>
            <a:r>
              <a:rPr lang="el-GR" sz="2800" dirty="0" smtClean="0"/>
              <a:t>μ &gt;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el-GR" sz="2800" dirty="0" smtClean="0"/>
          </a:p>
          <a:p>
            <a:pPr marL="971550" lvl="1" indent="-514350">
              <a:buFont typeface="Calibri" pitchFamily="34" charset="0"/>
              <a:buAutoNum type="alphaLcPeriod" startAt="3"/>
            </a:pPr>
            <a:endParaRPr lang="en-US" dirty="0" smtClean="0"/>
          </a:p>
        </p:txBody>
      </p:sp>
      <p:sp>
        <p:nvSpPr>
          <p:cNvPr id="26635" name="Title 5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352928" cy="1143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540000" lvl="1" indent="-540000" algn="l" rtl="0">
              <a:spcBef>
                <a:spcPct val="0"/>
              </a:spcBef>
              <a:buFont typeface="+mj-lt"/>
              <a:buAutoNum type="arabicPeriod"/>
            </a:pPr>
            <a:r>
              <a:rPr lang="en-US" sz="3200" b="1" dirty="0" smtClean="0"/>
              <a:t>Merumuskan </a:t>
            </a:r>
            <a:r>
              <a:rPr lang="id-ID" sz="3200" b="1" dirty="0" smtClean="0"/>
              <a:t>H</a:t>
            </a:r>
            <a:r>
              <a:rPr lang="en-US" sz="3200" b="1" dirty="0" smtClean="0"/>
              <a:t>ipotesis </a:t>
            </a:r>
            <a:r>
              <a:rPr lang="id-ID" sz="3200" b="1" dirty="0" smtClean="0"/>
              <a:t>N</a:t>
            </a:r>
            <a:r>
              <a:rPr lang="en-US" sz="3200" b="1" dirty="0" smtClean="0"/>
              <a:t>ol (</a:t>
            </a:r>
            <a:r>
              <a:rPr lang="id-ID" sz="3200" b="1" dirty="0" smtClean="0"/>
              <a:t>H</a:t>
            </a:r>
            <a:r>
              <a:rPr lang="id-ID" sz="3200" b="1" dirty="0" smtClean="0">
                <a:latin typeface="Cambria"/>
                <a:cs typeface="Calibri"/>
              </a:rPr>
              <a:t>₀</a:t>
            </a:r>
            <a:r>
              <a:rPr lang="en-US" sz="3200" b="1" dirty="0" smtClean="0"/>
              <a:t>) Dan </a:t>
            </a:r>
            <a:r>
              <a:rPr lang="id-ID" sz="3200" b="1" dirty="0" smtClean="0"/>
              <a:t>H</a:t>
            </a:r>
            <a:r>
              <a:rPr lang="en-US" sz="3200" b="1" dirty="0" smtClean="0"/>
              <a:t>ipotesis </a:t>
            </a:r>
            <a:r>
              <a:rPr lang="id-ID" sz="3200" b="1" dirty="0" smtClean="0"/>
              <a:t>A</a:t>
            </a:r>
            <a:r>
              <a:rPr lang="en-US" sz="3200" b="1" dirty="0" smtClean="0"/>
              <a:t>lternatif (</a:t>
            </a:r>
            <a:r>
              <a:rPr lang="id-ID" sz="3200" b="1" dirty="0" smtClean="0"/>
              <a:t>H</a:t>
            </a:r>
            <a:r>
              <a:rPr lang="id-ID" sz="3200" b="1" dirty="0" smtClean="0">
                <a:latin typeface="Cambria"/>
                <a:cs typeface="Calibri"/>
              </a:rPr>
              <a:t>₁</a:t>
            </a:r>
            <a:r>
              <a:rPr lang="en-US" sz="3200" b="1" dirty="0" smtClean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765151"/>
            <a:ext cx="3898900" cy="449738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  <a:defRPr/>
            </a:pPr>
            <a:r>
              <a:rPr lang="id-ID" sz="2600" dirty="0" smtClean="0"/>
              <a:t>H</a:t>
            </a:r>
            <a:r>
              <a:rPr lang="en-US" sz="2600" dirty="0" smtClean="0"/>
              <a:t>ipotesis yang mengandung pengertian sama.</a:t>
            </a:r>
            <a:endParaRPr lang="id-ID" sz="2600" dirty="0" smtClean="0"/>
          </a:p>
          <a:p>
            <a:pPr marL="971550" lvl="1" indent="-514350">
              <a:buFont typeface="+mj-lt"/>
              <a:buAutoNum type="arabicParenR"/>
            </a:pP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₀</a:t>
            </a:r>
            <a:r>
              <a:rPr lang="en-US" dirty="0" smtClean="0"/>
              <a:t>: </a:t>
            </a:r>
            <a:r>
              <a:rPr lang="el-GR" dirty="0" smtClean="0"/>
              <a:t>μ =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l-GR" dirty="0" smtClean="0"/>
          </a:p>
          <a:p>
            <a:pPr marL="971550" lvl="1" indent="-514350">
              <a:buNone/>
            </a:pPr>
            <a:r>
              <a:rPr lang="id-ID" dirty="0" smtClean="0"/>
              <a:t>	</a:t>
            </a: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₁</a:t>
            </a:r>
            <a:r>
              <a:rPr lang="en-US" dirty="0" smtClean="0"/>
              <a:t>: </a:t>
            </a:r>
            <a:r>
              <a:rPr lang="el-GR" dirty="0" smtClean="0"/>
              <a:t>μ ≠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l-GR" dirty="0" smtClean="0"/>
          </a:p>
          <a:p>
            <a:pPr marL="971550" lvl="1" indent="-514350">
              <a:buFont typeface="+mj-lt"/>
              <a:buAutoNum type="arabicParenR" startAt="2"/>
            </a:pP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₀</a:t>
            </a:r>
            <a:r>
              <a:rPr lang="en-US" dirty="0" smtClean="0"/>
              <a:t> : </a:t>
            </a:r>
            <a:r>
              <a:rPr lang="el-GR" dirty="0" smtClean="0"/>
              <a:t>μ =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l-GR" dirty="0" smtClean="0"/>
          </a:p>
          <a:p>
            <a:pPr marL="971550" lvl="1" indent="-514350">
              <a:buNone/>
            </a:pPr>
            <a:r>
              <a:rPr lang="id-ID" dirty="0" smtClean="0"/>
              <a:t>	</a:t>
            </a: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₁</a:t>
            </a:r>
            <a:r>
              <a:rPr lang="en-US" dirty="0" smtClean="0"/>
              <a:t> : </a:t>
            </a:r>
            <a:r>
              <a:rPr lang="el-GR" dirty="0" smtClean="0"/>
              <a:t>μ &lt;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l-GR" dirty="0" smtClean="0"/>
          </a:p>
          <a:p>
            <a:pPr marL="971550" lvl="1" indent="-514350">
              <a:buFont typeface="+mj-lt"/>
              <a:buAutoNum type="arabicParenR" startAt="3"/>
            </a:pP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₀</a:t>
            </a:r>
            <a:r>
              <a:rPr lang="en-US" dirty="0" smtClean="0"/>
              <a:t> : </a:t>
            </a:r>
            <a:r>
              <a:rPr lang="el-GR" dirty="0" smtClean="0"/>
              <a:t>μ =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l-GR" dirty="0" smtClean="0"/>
          </a:p>
          <a:p>
            <a:pPr marL="971550" lvl="1" indent="-514350">
              <a:buNone/>
            </a:pPr>
            <a:r>
              <a:rPr lang="id-ID" dirty="0" smtClean="0"/>
              <a:t>	</a:t>
            </a:r>
            <a:r>
              <a:rPr lang="en-US" dirty="0" smtClean="0"/>
              <a:t>H</a:t>
            </a:r>
            <a:r>
              <a:rPr lang="id-ID" dirty="0" smtClean="0">
                <a:latin typeface="Cambria"/>
                <a:cs typeface="Calibri"/>
              </a:rPr>
              <a:t>₁</a:t>
            </a:r>
            <a:r>
              <a:rPr lang="en-US" dirty="0" smtClean="0"/>
              <a:t> : </a:t>
            </a:r>
            <a:r>
              <a:rPr lang="el-GR" dirty="0" smtClean="0"/>
              <a:t>μ &gt; μ</a:t>
            </a:r>
            <a:r>
              <a:rPr lang="id-ID" dirty="0" smtClean="0">
                <a:latin typeface="Cambria"/>
                <a:cs typeface="Calibri"/>
              </a:rPr>
              <a:t>₀</a:t>
            </a: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sz="26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Content Placeholder 3"/>
          <p:cNvSpPr>
            <a:spLocks noGrp="1"/>
          </p:cNvSpPr>
          <p:nvPr>
            <p:ph sz="half" idx="4294967295"/>
          </p:nvPr>
        </p:nvSpPr>
        <p:spPr>
          <a:xfrm>
            <a:off x="4673674" y="1266849"/>
            <a:ext cx="3714750" cy="49704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92500"/>
          </a:bodyPr>
          <a:lstStyle/>
          <a:p>
            <a:pPr marL="514350" indent="-514350">
              <a:buFont typeface="Calibri" pitchFamily="34" charset="0"/>
              <a:buAutoNum type="alphaLcPeriod" startAt="2"/>
            </a:pPr>
            <a:r>
              <a:rPr lang="en-US" dirty="0" smtClean="0"/>
              <a:t>Jika ukuran sampel yang di uji n &lt; 30, statistik uji yang digunakan</a:t>
            </a:r>
            <a:endParaRPr lang="id-ID" dirty="0" smtClean="0"/>
          </a:p>
          <a:p>
            <a:pPr marL="514350" indent="-514350">
              <a:buFont typeface="Calibri" pitchFamily="34" charset="0"/>
              <a:buAutoNum type="alphaLcPeriod" startAt="2"/>
            </a:pPr>
            <a:endParaRPr lang="id-ID" dirty="0" smtClean="0"/>
          </a:p>
          <a:p>
            <a:pPr marL="514350" indent="-514350">
              <a:buFont typeface="Calibri" pitchFamily="34" charset="0"/>
              <a:buAutoNum type="alphaLcPeriod" startAt="2"/>
            </a:pPr>
            <a:endParaRPr lang="id-ID" dirty="0" smtClean="0"/>
          </a:p>
          <a:p>
            <a:pPr marL="514350" indent="-514350">
              <a:buFont typeface="Calibri" pitchFamily="34" charset="0"/>
              <a:buAutoNum type="alphaLcPeriod" startAt="2"/>
            </a:pPr>
            <a:endParaRPr lang="id-ID" dirty="0" smtClean="0"/>
          </a:p>
          <a:p>
            <a:pPr marL="400050" lvl="1" indent="0">
              <a:buFont typeface="Arial" pitchFamily="34" charset="0"/>
              <a:buNone/>
            </a:pPr>
            <a:r>
              <a:rPr lang="en-US" sz="2800" dirty="0" smtClean="0"/>
              <a:t>t berdistribusi</a:t>
            </a:r>
            <a:r>
              <a:rPr lang="id-ID" sz="2800" dirty="0" smtClean="0"/>
              <a:t> </a:t>
            </a:r>
            <a:r>
              <a:rPr lang="en-US" sz="2800" i="1" dirty="0" smtClean="0"/>
              <a:t>student dengan derajat bebas df = n – 1.</a:t>
            </a:r>
            <a:endParaRPr lang="en-US" sz="2800" dirty="0" smtClean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180528" y="474687"/>
            <a:ext cx="8229600" cy="63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lvl="1" indent="-514350" algn="l" rtl="0">
              <a:spcBef>
                <a:spcPct val="0"/>
              </a:spcBef>
              <a:buFont typeface="+mj-lt"/>
              <a:buAutoNum type="arabicPeriod" startAt="2"/>
            </a:pPr>
            <a:r>
              <a:rPr lang="en-US" sz="3200" b="1" dirty="0" smtClean="0"/>
              <a:t>Menghitung </a:t>
            </a:r>
            <a:r>
              <a:rPr lang="id-ID" sz="3200" b="1" dirty="0" smtClean="0"/>
              <a:t>N</a:t>
            </a:r>
            <a:r>
              <a:rPr lang="en-US" sz="3200" b="1" dirty="0" smtClean="0"/>
              <a:t>ilai </a:t>
            </a:r>
            <a:r>
              <a:rPr lang="id-ID" sz="3200" b="1" dirty="0" smtClean="0"/>
              <a:t>S</a:t>
            </a:r>
            <a:r>
              <a:rPr lang="en-US" sz="3200" b="1" dirty="0" smtClean="0"/>
              <a:t>tatistik </a:t>
            </a:r>
            <a:r>
              <a:rPr lang="id-ID" sz="3200" b="1" dirty="0" smtClean="0"/>
              <a:t>U</a:t>
            </a:r>
            <a:r>
              <a:rPr lang="en-US" sz="3200" b="1" dirty="0" smtClean="0"/>
              <a:t>ji</a:t>
            </a:r>
            <a:endParaRPr lang="en-US" sz="3200" dirty="0"/>
          </a:p>
        </p:txBody>
      </p:sp>
      <p:sp>
        <p:nvSpPr>
          <p:cNvPr id="105474" name="Content Placeholder 2"/>
          <p:cNvSpPr>
            <a:spLocks noGrp="1"/>
          </p:cNvSpPr>
          <p:nvPr>
            <p:ph idx="4294967295"/>
          </p:nvPr>
        </p:nvSpPr>
        <p:spPr>
          <a:xfrm>
            <a:off x="180528" y="1266849"/>
            <a:ext cx="4259263" cy="489743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lphaLcPeriod"/>
            </a:pPr>
            <a:r>
              <a:rPr lang="en-US" sz="2800" dirty="0" smtClean="0"/>
              <a:t>Jika ukuran sampel yang di uji n ≥ 30, statistik uji yang digunakan</a:t>
            </a:r>
            <a:endParaRPr lang="id-ID" sz="2800" dirty="0" smtClean="0"/>
          </a:p>
          <a:p>
            <a:pPr marL="514350" indent="-514350">
              <a:buFont typeface="Calibri" pitchFamily="34" charset="0"/>
              <a:buAutoNum type="alphaLcPeriod"/>
            </a:pPr>
            <a:endParaRPr lang="id-ID" sz="2800" dirty="0" smtClean="0"/>
          </a:p>
          <a:p>
            <a:pPr marL="514350" indent="-514350">
              <a:buFont typeface="Calibri" pitchFamily="34" charset="0"/>
              <a:buAutoNum type="alphaLcPeriod"/>
            </a:pPr>
            <a:endParaRPr lang="id-ID" sz="2800" dirty="0" smtClean="0"/>
          </a:p>
          <a:p>
            <a:pPr marL="514350" indent="-514350">
              <a:buFont typeface="Calibri" pitchFamily="34" charset="0"/>
              <a:buAutoNum type="alphaLcPeriod"/>
            </a:pPr>
            <a:endParaRPr lang="id-ID" sz="2800" dirty="0" smtClean="0"/>
          </a:p>
          <a:p>
            <a:pPr marL="400050" lvl="1" indent="0">
              <a:buFont typeface="Arial" pitchFamily="34" charset="0"/>
              <a:buNone/>
            </a:pPr>
            <a:r>
              <a:rPr lang="id-ID" dirty="0" smtClean="0"/>
              <a:t>Z</a:t>
            </a:r>
            <a:r>
              <a:rPr lang="en-US" dirty="0" smtClean="0"/>
              <a:t> berdistribusi</a:t>
            </a:r>
            <a:r>
              <a:rPr lang="id-ID" dirty="0" smtClean="0"/>
              <a:t> normal baku</a:t>
            </a:r>
            <a:endParaRPr lang="en-US" dirty="0" smtClean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7433" t="47047" r="26569" b="46094"/>
          <a:stretch>
            <a:fillRect/>
          </a:stretch>
        </p:blipFill>
        <p:spPr bwMode="auto">
          <a:xfrm>
            <a:off x="1296144" y="2851695"/>
            <a:ext cx="2016224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68357" t="54003" r="26109" b="39434"/>
          <a:stretch>
            <a:fillRect/>
          </a:stretch>
        </p:blipFill>
        <p:spPr bwMode="auto">
          <a:xfrm>
            <a:off x="5040560" y="3499767"/>
            <a:ext cx="1872208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50020" y="2552705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dirty="0" smtClean="0">
                <a:latin typeface="+mj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₁</a:t>
            </a:r>
            <a:r>
              <a:rPr lang="id-ID" sz="2800" dirty="0" smtClean="0">
                <a:latin typeface="+mj-lt"/>
                <a:cs typeface="Calibri"/>
              </a:rPr>
              <a:t> </a:t>
            </a:r>
            <a:r>
              <a:rPr lang="en-US" sz="2800" dirty="0" smtClean="0">
                <a:latin typeface="+mj-lt"/>
              </a:rPr>
              <a:t>: </a:t>
            </a:r>
            <a:r>
              <a:rPr lang="el-GR" sz="2800" dirty="0" smtClean="0">
                <a:latin typeface="+mj-lt"/>
              </a:rPr>
              <a:t>μ ≠ μ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endParaRPr lang="id-ID" sz="2800" dirty="0" smtClean="0">
              <a:latin typeface="+mj-lt"/>
              <a:cs typeface="Calibri"/>
            </a:endParaRPr>
          </a:p>
          <a:p>
            <a:pPr marL="540000" lvl="3" indent="-540000">
              <a:spcBef>
                <a:spcPts val="0"/>
              </a:spcBef>
              <a:buNone/>
              <a:defRPr/>
            </a:pPr>
            <a:r>
              <a:rPr lang="id-ID" sz="2800" dirty="0" smtClean="0">
                <a:latin typeface="+mj-lt"/>
              </a:rPr>
              <a:t>	</a:t>
            </a:r>
            <a:r>
              <a:rPr lang="en-US" sz="2800" dirty="0" smtClean="0">
                <a:latin typeface="+mj-lt"/>
              </a:rPr>
              <a:t>H</a:t>
            </a:r>
            <a:r>
              <a:rPr lang="id-ID" sz="2800" dirty="0" smtClean="0">
                <a:latin typeface="Cambria"/>
                <a:cs typeface="Calibri"/>
              </a:rPr>
              <a:t>₀</a:t>
            </a:r>
            <a:r>
              <a:rPr lang="id-ID" sz="2800" dirty="0" smtClean="0">
                <a:latin typeface="+mj-lt"/>
                <a:cs typeface="Calibri"/>
              </a:rPr>
              <a:t> </a:t>
            </a:r>
            <a:r>
              <a:rPr lang="en-US" sz="2800" dirty="0" smtClean="0">
                <a:latin typeface="+mj-lt"/>
              </a:rPr>
              <a:t>ditolak jika</a:t>
            </a:r>
            <a:r>
              <a:rPr lang="id-ID" sz="2800" dirty="0" smtClean="0">
                <a:latin typeface="+mj-lt"/>
              </a:rPr>
              <a:t>:</a:t>
            </a: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j-lt"/>
              </a:rPr>
              <a:t>nilai z &lt;</a:t>
            </a:r>
            <a:r>
              <a:rPr lang="id-ID" sz="2800" dirty="0" smtClean="0">
                <a:latin typeface="+mj-lt"/>
              </a:rPr>
              <a:t>          </a:t>
            </a:r>
            <a:r>
              <a:rPr lang="en-US" sz="2800" dirty="0" smtClean="0">
                <a:latin typeface="+mj-lt"/>
              </a:rPr>
              <a:t>atau z &gt;</a:t>
            </a:r>
            <a:endParaRPr lang="id-ID" sz="2800" dirty="0" smtClean="0">
              <a:latin typeface="+mj-lt"/>
            </a:endParaRPr>
          </a:p>
          <a:p>
            <a:pPr marL="997200" lvl="3" indent="-540000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800" dirty="0" smtClean="0">
                <a:latin typeface="+mj-lt"/>
              </a:rPr>
              <a:t>nilai </a:t>
            </a:r>
            <a:r>
              <a:rPr lang="id-ID" sz="2800" dirty="0" smtClean="0">
                <a:latin typeface="+mj-lt"/>
              </a:rPr>
              <a:t>t </a:t>
            </a:r>
            <a:r>
              <a:rPr lang="en-US" sz="2800" dirty="0" smtClean="0">
                <a:latin typeface="+mj-lt"/>
              </a:rPr>
              <a:t>&lt; </a:t>
            </a:r>
            <a:r>
              <a:rPr lang="id-ID" sz="2800" dirty="0" smtClean="0">
                <a:latin typeface="+mj-lt"/>
              </a:rPr>
              <a:t>         </a:t>
            </a:r>
            <a:r>
              <a:rPr lang="en-US" sz="2800" dirty="0" smtClean="0">
                <a:latin typeface="+mj-lt"/>
              </a:rPr>
              <a:t>atau </a:t>
            </a:r>
            <a:r>
              <a:rPr lang="id-ID" sz="2800" dirty="0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 &gt;</a:t>
            </a:r>
            <a:endParaRPr lang="id-ID" sz="2800" dirty="0" smtClean="0">
              <a:latin typeface="+mj-lt"/>
            </a:endParaRPr>
          </a:p>
          <a:p>
            <a:pPr marL="514350" indent="-514350"/>
            <a:endParaRPr lang="id-ID" sz="2800" dirty="0" smtClean="0">
              <a:latin typeface="+mj-lt"/>
            </a:endParaRPr>
          </a:p>
        </p:txBody>
      </p:sp>
      <p:sp>
        <p:nvSpPr>
          <p:cNvPr id="27668" name="Title 5"/>
          <p:cNvSpPr>
            <a:spLocks noGrp="1"/>
          </p:cNvSpPr>
          <p:nvPr>
            <p:ph type="title" idx="4294967295"/>
          </p:nvPr>
        </p:nvSpPr>
        <p:spPr>
          <a:xfrm>
            <a:off x="467544" y="548680"/>
            <a:ext cx="8229600" cy="490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8475" lvl="1" indent="-514350" algn="l">
              <a:spcBef>
                <a:spcPts val="600"/>
              </a:spcBef>
              <a:buFont typeface="+mj-lt"/>
              <a:buAutoNum type="arabicPeriod" startAt="3"/>
              <a:defRPr/>
            </a:pPr>
            <a:r>
              <a:rPr lang="en-US" sz="3200" b="1" dirty="0"/>
              <a:t>Menentukan </a:t>
            </a:r>
            <a:r>
              <a:rPr lang="id-ID" sz="3200" b="1" dirty="0"/>
              <a:t>D</a:t>
            </a:r>
            <a:r>
              <a:rPr lang="en-US" sz="3200" b="1" dirty="0"/>
              <a:t>aerah </a:t>
            </a:r>
            <a:r>
              <a:rPr lang="id-ID" sz="3200" b="1" dirty="0"/>
              <a:t>K</a:t>
            </a:r>
            <a:r>
              <a:rPr lang="en-US" sz="3200" b="1" dirty="0"/>
              <a:t>ritis</a:t>
            </a:r>
            <a:endParaRPr lang="id-ID" sz="3200" b="1" dirty="0"/>
          </a:p>
        </p:txBody>
      </p:sp>
      <p:sp>
        <p:nvSpPr>
          <p:cNvPr id="27669" name="Content Placeholder 6"/>
          <p:cNvSpPr>
            <a:spLocks noGrp="1"/>
          </p:cNvSpPr>
          <p:nvPr>
            <p:ph idx="4294967295"/>
          </p:nvPr>
        </p:nvSpPr>
        <p:spPr>
          <a:xfrm>
            <a:off x="539552" y="1185024"/>
            <a:ext cx="84709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800" dirty="0" smtClean="0"/>
              <a:t>Daerah kritis (DK) </a:t>
            </a:r>
            <a:r>
              <a:rPr lang="id-ID" sz="2800" dirty="0" smtClean="0"/>
              <a:t>:</a:t>
            </a:r>
            <a:r>
              <a:rPr lang="en-US" sz="2800" dirty="0" smtClean="0"/>
              <a:t> daerah penolakan. </a:t>
            </a:r>
            <a:r>
              <a:rPr lang="id-ID" sz="2800" dirty="0" smtClean="0"/>
              <a:t/>
            </a:r>
            <a:br>
              <a:rPr lang="id-ID" sz="2800" dirty="0" smtClean="0"/>
            </a:br>
            <a:r>
              <a:rPr lang="id-ID" sz="2800" dirty="0" smtClean="0"/>
              <a:t>DK </a:t>
            </a:r>
            <a:r>
              <a:rPr lang="en-US" sz="2800" dirty="0" smtClean="0"/>
              <a:t>ditentukan berdasarkan rumusan</a:t>
            </a:r>
            <a:r>
              <a:rPr lang="id-ID" sz="2800" dirty="0" smtClean="0"/>
              <a:t> </a:t>
            </a:r>
            <a:r>
              <a:rPr lang="en-US" sz="2800" dirty="0" smtClean="0"/>
              <a:t>H</a:t>
            </a:r>
            <a:r>
              <a:rPr lang="id-ID" sz="2800" dirty="0" smtClean="0">
                <a:latin typeface="Cambria"/>
                <a:cs typeface="Calibri"/>
              </a:rPr>
              <a:t>₁ </a:t>
            </a:r>
            <a:r>
              <a:rPr lang="en-US" sz="2800" dirty="0" smtClean="0"/>
              <a:t>dan tingkat signifikansi </a:t>
            </a:r>
            <a:r>
              <a:rPr lang="el-GR" sz="2800" dirty="0" smtClean="0"/>
              <a:t>α </a:t>
            </a:r>
            <a:r>
              <a:rPr lang="en-US" sz="2800" dirty="0" smtClean="0"/>
              <a:t>yang dipilih.</a:t>
            </a: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endParaRPr lang="id-ID" sz="2800" dirty="0" smtClean="0"/>
          </a:p>
          <a:p>
            <a:pPr marL="400050" lvl="2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/>
              <a:t>   </a:t>
            </a:r>
            <a:r>
              <a:rPr lang="en-US" sz="2800" dirty="0" smtClean="0"/>
              <a:t> </a:t>
            </a:r>
            <a:r>
              <a:rPr lang="id-ID" sz="2800" dirty="0" smtClean="0"/>
              <a:t>  </a:t>
            </a:r>
          </a:p>
          <a:p>
            <a:pPr marL="514350" indent="-514350">
              <a:spcBef>
                <a:spcPct val="0"/>
              </a:spcBef>
              <a:buFont typeface="Arial" pitchFamily="34" charset="0"/>
              <a:buNone/>
            </a:pPr>
            <a:r>
              <a:rPr lang="id-ID" sz="2800" dirty="0" smtClean="0"/>
              <a:t> </a:t>
            </a:r>
            <a:endParaRPr lang="en-US" sz="2800" dirty="0" smtClean="0"/>
          </a:p>
        </p:txBody>
      </p:sp>
      <p:pic>
        <p:nvPicPr>
          <p:cNvPr id="27671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rcRect l="34227" t="23422" r="45020" b="58623"/>
          <a:stretch>
            <a:fillRect/>
          </a:stretch>
        </p:blipFill>
        <p:spPr bwMode="auto">
          <a:xfrm>
            <a:off x="4654476" y="2624713"/>
            <a:ext cx="4000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2" name="Rectangle 12"/>
          <p:cNvSpPr>
            <a:spLocks noChangeArrowheads="1"/>
          </p:cNvSpPr>
          <p:nvPr/>
        </p:nvSpPr>
        <p:spPr bwMode="auto">
          <a:xfrm>
            <a:off x="4798492" y="4712945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Daerah kritis uji dua pihak</a:t>
            </a:r>
          </a:p>
        </p:txBody>
      </p:sp>
      <p:graphicFrame>
        <p:nvGraphicFramePr>
          <p:cNvPr id="27654" name="Object 7"/>
          <p:cNvGraphicFramePr>
            <a:graphicFrameLocks noChangeAspect="1"/>
          </p:cNvGraphicFramePr>
          <p:nvPr/>
        </p:nvGraphicFramePr>
        <p:xfrm>
          <a:off x="2710260" y="3476204"/>
          <a:ext cx="792088" cy="516661"/>
        </p:xfrm>
        <a:graphic>
          <a:graphicData uri="http://schemas.openxmlformats.org/presentationml/2006/ole">
            <p:oleObj spid="_x0000_s27654" name="Equation" r:id="rId4" imgW="330120" imgH="215640" progId="">
              <p:embed/>
            </p:oleObj>
          </a:graphicData>
        </a:graphic>
      </p:graphicFrame>
      <p:graphicFrame>
        <p:nvGraphicFramePr>
          <p:cNvPr id="27655" name="Object 8"/>
          <p:cNvGraphicFramePr>
            <a:graphicFrameLocks noChangeAspect="1"/>
          </p:cNvGraphicFramePr>
          <p:nvPr/>
        </p:nvGraphicFramePr>
        <p:xfrm>
          <a:off x="2062188" y="3848849"/>
          <a:ext cx="648072" cy="549145"/>
        </p:xfrm>
        <a:graphic>
          <a:graphicData uri="http://schemas.openxmlformats.org/presentationml/2006/ole">
            <p:oleObj spid="_x0000_s27655" name="Equation" r:id="rId5" imgW="253800" imgH="215640" progId="">
              <p:embed/>
            </p:oleObj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2710260" y="4280897"/>
          <a:ext cx="720080" cy="510057"/>
        </p:xfrm>
        <a:graphic>
          <a:graphicData uri="http://schemas.openxmlformats.org/presentationml/2006/ole">
            <p:oleObj spid="_x0000_s27656" name="Equation" r:id="rId6" imgW="304560" imgH="215640" progId="">
              <p:embed/>
            </p:oleObj>
          </a:graphicData>
        </a:graphic>
      </p:graphicFrame>
      <p:graphicFrame>
        <p:nvGraphicFramePr>
          <p:cNvPr id="27657" name="Object 9"/>
          <p:cNvGraphicFramePr>
            <a:graphicFrameLocks noChangeAspect="1"/>
          </p:cNvGraphicFramePr>
          <p:nvPr/>
        </p:nvGraphicFramePr>
        <p:xfrm>
          <a:off x="2062188" y="4785201"/>
          <a:ext cx="533444" cy="503808"/>
        </p:xfrm>
        <a:graphic>
          <a:graphicData uri="http://schemas.openxmlformats.org/presentationml/2006/ole">
            <p:oleObj spid="_x0000_s27657" name="Equation" r:id="rId7" imgW="228600" imgH="215640" progId="">
              <p:embed/>
            </p:oleObj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33700" y="6384925"/>
            <a:ext cx="1454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8" action="ppaction://hlinksldjump"/>
              </a:rPr>
              <a:t>Kembali ke daftar isi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00" y="638175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altLang="id-ID" sz="1100" dirty="0">
                <a:solidFill>
                  <a:schemeClr val="bg1"/>
                </a:solidFill>
                <a:hlinkClick r:id="rId9" action="ppaction://hlinksldjump"/>
              </a:rPr>
              <a:t>Kembali ke awal bab</a:t>
            </a:r>
            <a:endParaRPr lang="en-US" altLang="id-ID" sz="11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Biologi Kelas X Smt 1 2019 ne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F7964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PGPR Mat 11 Minat (Anna)</Template>
  <TotalTime>4071</TotalTime>
  <Words>4836</Words>
  <Application>Microsoft Office PowerPoint</Application>
  <PresentationFormat>On-screen Show (4:3)</PresentationFormat>
  <Paragraphs>723</Paragraphs>
  <Slides>104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PPT Biologi Kelas X Smt 1 2019 new</vt:lpstr>
      <vt:lpstr>Equation</vt:lpstr>
      <vt:lpstr>Slide 1</vt:lpstr>
      <vt:lpstr>Slide 2</vt:lpstr>
      <vt:lpstr>DAFTAR ISI</vt:lpstr>
      <vt:lpstr> LIMIT FUNGSI</vt:lpstr>
      <vt:lpstr>Limit Fungsi Trigonometri di Suatu Titik </vt:lpstr>
      <vt:lpstr>Nilai Limit Fungsi Trigonometri</vt:lpstr>
      <vt:lpstr>Sifat-Sifat Limit Fungsi</vt:lpstr>
      <vt:lpstr>Sifat-Sifat Limit Fungsi Trigonometri</vt:lpstr>
      <vt:lpstr>Menentukan Nilai Limit Fungsi Trigonometri</vt:lpstr>
      <vt:lpstr>Contoh 1</vt:lpstr>
      <vt:lpstr>Contoh 2</vt:lpstr>
      <vt:lpstr>Slide 12</vt:lpstr>
      <vt:lpstr>Contoh 3</vt:lpstr>
      <vt:lpstr>Slide 14</vt:lpstr>
      <vt:lpstr>   B. Limit di Ketakhinggaan</vt:lpstr>
      <vt:lpstr>Limit Menuju di Ketakhinggaan</vt:lpstr>
      <vt:lpstr>Sifat-Sifat Limit Menuju di Ketakhinggaan</vt:lpstr>
      <vt:lpstr>Menentukan Nilai Limit Fungsi di Ketakhinggaan</vt:lpstr>
      <vt:lpstr>Contoh</vt:lpstr>
      <vt:lpstr>Slide 20</vt:lpstr>
      <vt:lpstr>Contoh</vt:lpstr>
      <vt:lpstr>Slide 22</vt:lpstr>
      <vt:lpstr>Contoh</vt:lpstr>
      <vt:lpstr>Slide 24</vt:lpstr>
      <vt:lpstr>Contoh</vt:lpstr>
      <vt:lpstr>Slide 26</vt:lpstr>
      <vt:lpstr>Turunan Fungsi Trigonometri</vt:lpstr>
      <vt:lpstr>A. Konsep Turunan Fungsi Trigonometri</vt:lpstr>
      <vt:lpstr>1. Turunan Fungsi Trigonometri</vt:lpstr>
      <vt:lpstr>Sifat-Sifat Turunan Fungsi</vt:lpstr>
      <vt:lpstr>Aturan Rantai</vt:lpstr>
      <vt:lpstr>Contoh 1</vt:lpstr>
      <vt:lpstr>Contoh 2</vt:lpstr>
      <vt:lpstr>Contoh 3</vt:lpstr>
      <vt:lpstr>Contoh 4</vt:lpstr>
      <vt:lpstr>Contoh 5</vt:lpstr>
      <vt:lpstr>Penggunaan Turunan Fungsi Trigonometri</vt:lpstr>
      <vt:lpstr>Titik Stasioner Fungsi Naik dan Fungsi Turun</vt:lpstr>
      <vt:lpstr>Contoh 1</vt:lpstr>
      <vt:lpstr>Slide 40</vt:lpstr>
      <vt:lpstr>Contoh 2</vt:lpstr>
      <vt:lpstr>Nilai Maksimum dan Nilai Minimum Fungsi Trigonometri</vt:lpstr>
      <vt:lpstr>Uji Turunan Pertama </vt:lpstr>
      <vt:lpstr>Slide 44</vt:lpstr>
      <vt:lpstr>Contoh </vt:lpstr>
      <vt:lpstr>Slide 46</vt:lpstr>
      <vt:lpstr>Slide 47</vt:lpstr>
      <vt:lpstr>Slide 48</vt:lpstr>
      <vt:lpstr>Slide 49</vt:lpstr>
      <vt:lpstr>Uji Turunan Kedua</vt:lpstr>
      <vt:lpstr>Contoh</vt:lpstr>
      <vt:lpstr>Slide 52</vt:lpstr>
      <vt:lpstr>Garis Singgung Fungsi Trigonometri</vt:lpstr>
      <vt:lpstr>Contoh</vt:lpstr>
      <vt:lpstr>Persamaan garis singgung di titik (π, –3):</vt:lpstr>
      <vt:lpstr>Interval Kecekungan Fungsi Trigonometri</vt:lpstr>
      <vt:lpstr>Contoh</vt:lpstr>
      <vt:lpstr>Peyelesaian 4x +  =    + k × 2  dan 4x +  =      + k × 2  sebagai berikut.</vt:lpstr>
      <vt:lpstr>Slide 59</vt:lpstr>
      <vt:lpstr>Distribusi Peluang Binomial  Distribusi Normal dan Uji Hipotesis</vt:lpstr>
      <vt:lpstr>Distribusi Peluang Binomial</vt:lpstr>
      <vt:lpstr>Variabel Acak</vt:lpstr>
      <vt:lpstr>Contoh</vt:lpstr>
      <vt:lpstr>Distribusi Peluang Variabel Acak Diskrit</vt:lpstr>
      <vt:lpstr>Contoh</vt:lpstr>
      <vt:lpstr>Slide 66</vt:lpstr>
      <vt:lpstr>Distribusi peluang variabel acak X dalam bentuk tabel, persamaan fungsi dan grafik:</vt:lpstr>
      <vt:lpstr>Fungsi Distribusi Kumulatif Variabel Acak Diskrit</vt:lpstr>
      <vt:lpstr>Contoh</vt:lpstr>
      <vt:lpstr>Slide 70</vt:lpstr>
      <vt:lpstr>Variabel Acak Binomial</vt:lpstr>
      <vt:lpstr>Peluang Binomial</vt:lpstr>
      <vt:lpstr>Distribusi Binomial Kumulatif</vt:lpstr>
      <vt:lpstr>Membaca Tabel Distribusi Binomial</vt:lpstr>
      <vt:lpstr>Membaca Tabel Distribusi Binomial Kumulatif</vt:lpstr>
      <vt:lpstr>Slide 76</vt:lpstr>
      <vt:lpstr>Contoh</vt:lpstr>
      <vt:lpstr>Jawaban:</vt:lpstr>
      <vt:lpstr>Slide 79</vt:lpstr>
      <vt:lpstr>Distribusi Normal</vt:lpstr>
      <vt:lpstr>Distribusi Peluang Variabel Acak Kontinu</vt:lpstr>
      <vt:lpstr>Sifat-Sifat Fungsi Peluang Variabel Acak Kontinu f(x)</vt:lpstr>
      <vt:lpstr>Fungsi Distribusi Kumulatif Variabel Acak Kontinu</vt:lpstr>
      <vt:lpstr>Sifat-Sifat Fungsi Peluang Kumulatif Variabel Acak Kontinu</vt:lpstr>
      <vt:lpstr>Fungsi Distribusi Peluang Variabel Acak Berdistribusi Normal</vt:lpstr>
      <vt:lpstr>Fungsi Peluang Kumulatif Variabel Acak X  N(μ, σ) </vt:lpstr>
      <vt:lpstr>Peluang Variabel Acak Berdistribusi Normal Baku</vt:lpstr>
      <vt:lpstr>Menentukan Peluang Variabel Acak Z  N(0, 1)</vt:lpstr>
      <vt:lpstr>Slide 89</vt:lpstr>
      <vt:lpstr>Slide 90</vt:lpstr>
      <vt:lpstr>Menentukan Peluang Variabel Acak Berdistribusi Normal</vt:lpstr>
      <vt:lpstr>Contoh 1</vt:lpstr>
      <vt:lpstr>Contoh 2</vt:lpstr>
      <vt:lpstr>Jawaban:</vt:lpstr>
      <vt:lpstr>Slide 95</vt:lpstr>
      <vt:lpstr>Uji Hipotesis</vt:lpstr>
      <vt:lpstr>Merumuskan Hipotesis Nol (H₀) Dan Hipotesis Alternatif (H₁)</vt:lpstr>
      <vt:lpstr>Menghitung Nilai Statistik Uji</vt:lpstr>
      <vt:lpstr>Menentukan Daerah Kritis</vt:lpstr>
      <vt:lpstr>Slide 100</vt:lpstr>
      <vt:lpstr>Menentukan keputusan uji</vt:lpstr>
      <vt:lpstr>Contoh</vt:lpstr>
      <vt:lpstr>Jawaban:</vt:lpstr>
      <vt:lpstr>Slide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Azure</dc:creator>
  <cp:lastModifiedBy>Azure</cp:lastModifiedBy>
  <cp:revision>612</cp:revision>
  <dcterms:created xsi:type="dcterms:W3CDTF">2017-05-12T03:17:47Z</dcterms:created>
  <dcterms:modified xsi:type="dcterms:W3CDTF">2019-07-02T07:31:02Z</dcterms:modified>
</cp:coreProperties>
</file>