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356" r:id="rId2"/>
    <p:sldId id="257" r:id="rId3"/>
    <p:sldId id="256" r:id="rId4"/>
    <p:sldId id="354" r:id="rId5"/>
    <p:sldId id="261" r:id="rId6"/>
    <p:sldId id="273" r:id="rId7"/>
    <p:sldId id="274" r:id="rId8"/>
    <p:sldId id="275" r:id="rId9"/>
    <p:sldId id="280" r:id="rId10"/>
    <p:sldId id="276" r:id="rId11"/>
    <p:sldId id="279" r:id="rId12"/>
    <p:sldId id="277" r:id="rId13"/>
    <p:sldId id="281" r:id="rId14"/>
    <p:sldId id="278" r:id="rId15"/>
    <p:sldId id="282" r:id="rId16"/>
    <p:sldId id="264" r:id="rId17"/>
    <p:sldId id="283" r:id="rId18"/>
    <p:sldId id="285" r:id="rId19"/>
    <p:sldId id="286" r:id="rId20"/>
    <p:sldId id="287" r:id="rId21"/>
    <p:sldId id="289" r:id="rId22"/>
    <p:sldId id="292" r:id="rId23"/>
    <p:sldId id="291" r:id="rId24"/>
    <p:sldId id="293" r:id="rId25"/>
    <p:sldId id="263" r:id="rId26"/>
    <p:sldId id="294" r:id="rId27"/>
    <p:sldId id="355" r:id="rId28"/>
    <p:sldId id="298" r:id="rId29"/>
    <p:sldId id="295" r:id="rId30"/>
    <p:sldId id="299" r:id="rId31"/>
    <p:sldId id="296" r:id="rId32"/>
    <p:sldId id="297" r:id="rId33"/>
    <p:sldId id="300" r:id="rId34"/>
    <p:sldId id="258" r:id="rId35"/>
    <p:sldId id="265" r:id="rId36"/>
    <p:sldId id="351" r:id="rId37"/>
    <p:sldId id="358" r:id="rId38"/>
    <p:sldId id="357" r:id="rId39"/>
    <p:sldId id="352" r:id="rId40"/>
    <p:sldId id="359" r:id="rId41"/>
    <p:sldId id="360" r:id="rId42"/>
    <p:sldId id="353" r:id="rId43"/>
    <p:sldId id="266" r:id="rId44"/>
    <p:sldId id="302" r:id="rId45"/>
    <p:sldId id="305" r:id="rId46"/>
    <p:sldId id="366" r:id="rId47"/>
    <p:sldId id="363" r:id="rId48"/>
    <p:sldId id="365" r:id="rId49"/>
    <p:sldId id="364" r:id="rId50"/>
    <p:sldId id="367" r:id="rId51"/>
    <p:sldId id="362" r:id="rId52"/>
    <p:sldId id="371" r:id="rId53"/>
    <p:sldId id="372" r:id="rId54"/>
    <p:sldId id="376" r:id="rId55"/>
    <p:sldId id="373" r:id="rId56"/>
    <p:sldId id="377" r:id="rId57"/>
    <p:sldId id="375" r:id="rId58"/>
    <p:sldId id="374" r:id="rId59"/>
    <p:sldId id="378" r:id="rId60"/>
    <p:sldId id="267" r:id="rId61"/>
    <p:sldId id="368" r:id="rId62"/>
    <p:sldId id="379" r:id="rId63"/>
    <p:sldId id="383" r:id="rId64"/>
    <p:sldId id="380" r:id="rId65"/>
    <p:sldId id="384" r:id="rId66"/>
    <p:sldId id="381" r:id="rId67"/>
    <p:sldId id="385" r:id="rId68"/>
    <p:sldId id="382" r:id="rId69"/>
    <p:sldId id="386" r:id="rId70"/>
    <p:sldId id="259" r:id="rId71"/>
    <p:sldId id="268" r:id="rId72"/>
    <p:sldId id="325" r:id="rId73"/>
    <p:sldId id="326" r:id="rId74"/>
    <p:sldId id="361" r:id="rId75"/>
    <p:sldId id="269" r:id="rId76"/>
    <p:sldId id="328" r:id="rId77"/>
    <p:sldId id="330" r:id="rId78"/>
    <p:sldId id="331" r:id="rId79"/>
    <p:sldId id="332" r:id="rId80"/>
    <p:sldId id="333" r:id="rId81"/>
    <p:sldId id="260" r:id="rId82"/>
    <p:sldId id="271" r:id="rId83"/>
    <p:sldId id="334" r:id="rId84"/>
    <p:sldId id="337" r:id="rId85"/>
    <p:sldId id="338" r:id="rId86"/>
    <p:sldId id="387" r:id="rId87"/>
    <p:sldId id="340" r:id="rId88"/>
    <p:sldId id="342" r:id="rId89"/>
    <p:sldId id="341" r:id="rId90"/>
    <p:sldId id="272" r:id="rId91"/>
    <p:sldId id="343" r:id="rId92"/>
    <p:sldId id="345" r:id="rId93"/>
    <p:sldId id="347" r:id="rId94"/>
    <p:sldId id="349" r:id="rId95"/>
    <p:sldId id="350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BD33B6"/>
    <a:srgbClr val="1318DD"/>
    <a:srgbClr val="85EFBF"/>
    <a:srgbClr val="F4F6A0"/>
    <a:srgbClr val="F0F381"/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>
        <p:scale>
          <a:sx n="70" d="100"/>
          <a:sy n="70" d="100"/>
        </p:scale>
        <p:origin x="-139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B971A-176C-40CA-B2A3-312AE034317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953F-E961-48DB-8048-815568EAC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953F-E961-48DB-8048-815568EAC0CA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C66E3A-87B2-456C-85BE-333916588496}"/>
              </a:ext>
            </a:extLst>
          </p:cNvPr>
          <p:cNvSpPr/>
          <p:nvPr/>
        </p:nvSpPr>
        <p:spPr>
          <a:xfrm>
            <a:off x="0" y="0"/>
            <a:ext cx="9144000" cy="537368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7CB95-8916-4410-970F-9BFCBC982B7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9E12D-0718-4E45-A6A2-78C42F739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7CB95-8916-4410-970F-9BFCBC982B75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9E12D-0718-4E45-A6A2-78C42F739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aman 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2F8E38-3AA7-4DB5-BA04-F46EE90C2F74}"/>
              </a:ext>
            </a:extLst>
          </p:cNvPr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9EB6C8-2840-4D89-83DA-C2304802827B}"/>
              </a:ext>
            </a:extLst>
          </p:cNvPr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aman Disclin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D5F9A1-BAAE-4129-A08D-AE0CA641AC8B}"/>
              </a:ext>
            </a:extLst>
          </p:cNvPr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3DC876-24CF-4EB6-966B-113638C25703}"/>
              </a:ext>
            </a:extLst>
          </p:cNvPr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5EAC877-56FF-4BB4-8787-21888A9DB06F}"/>
              </a:ext>
            </a:extLst>
          </p:cNvPr>
          <p:cNvSpPr/>
          <p:nvPr/>
        </p:nvSpPr>
        <p:spPr>
          <a:xfrm>
            <a:off x="467544" y="6309320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164511E-C4CA-4B76-B792-96A319E4AF93}"/>
              </a:ext>
            </a:extLst>
          </p:cNvPr>
          <p:cNvSpPr/>
          <p:nvPr/>
        </p:nvSpPr>
        <p:spPr>
          <a:xfrm>
            <a:off x="8316416" y="6309320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aman B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88DB97-6CF7-463F-ABF1-FA39D183B2A1}"/>
              </a:ext>
            </a:extLst>
          </p:cNvPr>
          <p:cNvSpPr/>
          <p:nvPr/>
        </p:nvSpPr>
        <p:spPr>
          <a:xfrm>
            <a:off x="0" y="0"/>
            <a:ext cx="9144000" cy="18446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C54D14-021F-48FE-8B79-EB37E3FB476E}"/>
              </a:ext>
            </a:extLst>
          </p:cNvPr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A49C551-17B7-4D76-A24D-451BCA27CE1B}"/>
              </a:ext>
            </a:extLst>
          </p:cNvPr>
          <p:cNvSpPr/>
          <p:nvPr/>
        </p:nvSpPr>
        <p:spPr>
          <a:xfrm>
            <a:off x="684213" y="333375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E91C694-9C16-43E4-A205-8418E6D1E39D}"/>
              </a:ext>
            </a:extLst>
          </p:cNvPr>
          <p:cNvSpPr/>
          <p:nvPr/>
        </p:nvSpPr>
        <p:spPr>
          <a:xfrm>
            <a:off x="827088" y="476250"/>
            <a:ext cx="1008062" cy="10080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44E981-7297-47A4-B739-CB3A2130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12954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d-ID" altLang="id-ID" sz="1600" b="1"/>
              <a:t>BAB</a:t>
            </a:r>
            <a:endParaRPr lang="en-US" altLang="id-ID" sz="1600" b="1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6113F35-2EAD-4655-9B72-CBA2402D675B}"/>
              </a:ext>
            </a:extLst>
          </p:cNvPr>
          <p:cNvSpPr/>
          <p:nvPr/>
        </p:nvSpPr>
        <p:spPr>
          <a:xfrm>
            <a:off x="3708400" y="6308725"/>
            <a:ext cx="1655763" cy="26193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051720" y="47667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827584" y="642392"/>
            <a:ext cx="1008112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4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AMAN KANAN 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D13B15-E776-4ECD-8026-472B20C90452}"/>
              </a:ext>
            </a:extLst>
          </p:cNvPr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8C6F53F-EF71-4802-AE5B-9C9FE4F19402}"/>
              </a:ext>
            </a:extLst>
          </p:cNvPr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1BBB439-EF86-4E4F-B946-D3F1E346E182}"/>
              </a:ext>
            </a:extLst>
          </p:cNvPr>
          <p:cNvSpPr/>
          <p:nvPr/>
        </p:nvSpPr>
        <p:spPr>
          <a:xfrm>
            <a:off x="2916238" y="6381750"/>
            <a:ext cx="1511300" cy="2603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F0EBEC7-018B-4E38-B753-04A78D9C8231}"/>
              </a:ext>
            </a:extLst>
          </p:cNvPr>
          <p:cNvSpPr/>
          <p:nvPr/>
        </p:nvSpPr>
        <p:spPr>
          <a:xfrm>
            <a:off x="467544" y="6309320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50BC0F5-D255-4D40-ADAD-85C85FB000F7}"/>
              </a:ext>
            </a:extLst>
          </p:cNvPr>
          <p:cNvSpPr/>
          <p:nvPr/>
        </p:nvSpPr>
        <p:spPr>
          <a:xfrm>
            <a:off x="8316416" y="6309320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A75FE90-8404-48D4-B62C-8DC7E95DC81D}"/>
              </a:ext>
            </a:extLst>
          </p:cNvPr>
          <p:cNvSpPr/>
          <p:nvPr/>
        </p:nvSpPr>
        <p:spPr>
          <a:xfrm>
            <a:off x="4500563" y="6381750"/>
            <a:ext cx="1584325" cy="2603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AMAN KIRI DO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ABBA69-EC90-433E-AC12-2FDC8688622B}"/>
              </a:ext>
            </a:extLst>
          </p:cNvPr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E755C2-F157-4E67-B65E-51E9A26CD437}"/>
              </a:ext>
            </a:extLst>
          </p:cNvPr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764D206-AC02-4BB1-B52A-D3851365D2C8}"/>
              </a:ext>
            </a:extLst>
          </p:cNvPr>
          <p:cNvSpPr/>
          <p:nvPr/>
        </p:nvSpPr>
        <p:spPr>
          <a:xfrm>
            <a:off x="2916238" y="6381750"/>
            <a:ext cx="1511300" cy="2603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91633C0-C0FB-4135-8BE6-C5D7D2889AC4}"/>
              </a:ext>
            </a:extLst>
          </p:cNvPr>
          <p:cNvSpPr/>
          <p:nvPr/>
        </p:nvSpPr>
        <p:spPr>
          <a:xfrm>
            <a:off x="467544" y="6309320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2991F18-91E1-4556-95D6-84172C245456}"/>
              </a:ext>
            </a:extLst>
          </p:cNvPr>
          <p:cNvSpPr/>
          <p:nvPr/>
        </p:nvSpPr>
        <p:spPr>
          <a:xfrm>
            <a:off x="4500563" y="6381750"/>
            <a:ext cx="1584325" cy="2603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AMAN KANAN 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EEE1-C77F-44C0-97EA-D5A2F5DD38F4}"/>
              </a:ext>
            </a:extLst>
          </p:cNvPr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A33571-0FA1-4B46-BCB5-BE84CF524C0C}"/>
              </a:ext>
            </a:extLst>
          </p:cNvPr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58D6177-CB03-4377-8D44-B815270A1430}"/>
              </a:ext>
            </a:extLst>
          </p:cNvPr>
          <p:cNvSpPr/>
          <p:nvPr/>
        </p:nvSpPr>
        <p:spPr>
          <a:xfrm>
            <a:off x="2916238" y="6381750"/>
            <a:ext cx="1511300" cy="2603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8237ACC-EE3B-4F1C-97B5-0D43F95CF514}"/>
              </a:ext>
            </a:extLst>
          </p:cNvPr>
          <p:cNvSpPr/>
          <p:nvPr/>
        </p:nvSpPr>
        <p:spPr>
          <a:xfrm>
            <a:off x="8316416" y="6309320"/>
            <a:ext cx="36004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4327A8B-BEB8-4E0F-9121-5F685A1C046C}"/>
              </a:ext>
            </a:extLst>
          </p:cNvPr>
          <p:cNvSpPr/>
          <p:nvPr/>
        </p:nvSpPr>
        <p:spPr>
          <a:xfrm>
            <a:off x="4500563" y="6381750"/>
            <a:ext cx="1584325" cy="2603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AMAN KANAN 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A58DC1B-6295-4E96-936E-E08F7D328C3B}"/>
              </a:ext>
            </a:extLst>
          </p:cNvPr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B75167-5928-4DA8-A7EA-20F53B4F8E82}"/>
              </a:ext>
            </a:extLst>
          </p:cNvPr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C6C73C6-D58E-43D3-9817-84113E02B7C6}"/>
              </a:ext>
            </a:extLst>
          </p:cNvPr>
          <p:cNvSpPr/>
          <p:nvPr/>
        </p:nvSpPr>
        <p:spPr>
          <a:xfrm>
            <a:off x="2916238" y="6381750"/>
            <a:ext cx="1511300" cy="2603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44D0131-3032-4C41-8312-B4D8AA36A1C4}"/>
              </a:ext>
            </a:extLst>
          </p:cNvPr>
          <p:cNvSpPr/>
          <p:nvPr/>
        </p:nvSpPr>
        <p:spPr>
          <a:xfrm>
            <a:off x="4500563" y="6381750"/>
            <a:ext cx="1584325" cy="2603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7.xml"/><Relationship Id="rId7" Type="http://schemas.openxmlformats.org/officeDocument/2006/relationships/slide" Target="slide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4.xml"/><Relationship Id="rId4" Type="http://schemas.openxmlformats.org/officeDocument/2006/relationships/slide" Target="slide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6.png"/><Relationship Id="rId7" Type="http://schemas.openxmlformats.org/officeDocument/2006/relationships/slide" Target="slide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0.xml"/><Relationship Id="rId5" Type="http://schemas.openxmlformats.org/officeDocument/2006/relationships/slide" Target="slide51.xml"/><Relationship Id="rId4" Type="http://schemas.openxmlformats.org/officeDocument/2006/relationships/slide" Target="slide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slide" Target="slide3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42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5.xml"/><Relationship Id="rId4" Type="http://schemas.openxmlformats.org/officeDocument/2006/relationships/slide" Target="slide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slide" Target="slide3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slide" Target="slide3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57.xml"/><Relationship Id="rId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slide" Target="slide3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72.png"/><Relationship Id="rId7" Type="http://schemas.openxmlformats.org/officeDocument/2006/relationships/slide" Target="slide1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slide" Target="slide3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81.png"/><Relationship Id="rId7" Type="http://schemas.openxmlformats.org/officeDocument/2006/relationships/slide" Target="slide1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1.xml"/><Relationship Id="rId7" Type="http://schemas.openxmlformats.org/officeDocument/2006/relationships/slide" Target="slide68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5" Type="http://schemas.openxmlformats.org/officeDocument/2006/relationships/slide" Target="slide64.xml"/><Relationship Id="rId4" Type="http://schemas.openxmlformats.org/officeDocument/2006/relationships/slide" Target="slide62.xml"/><Relationship Id="rId9" Type="http://schemas.openxmlformats.org/officeDocument/2006/relationships/slide" Target="slide3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9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slide" Target="slide3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10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slide" Target="slide7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10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10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7" Type="http://schemas.openxmlformats.org/officeDocument/2006/relationships/slide" Target="slide7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80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1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1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11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slide" Target="slide90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83.xml"/><Relationship Id="rId7" Type="http://schemas.openxmlformats.org/officeDocument/2006/relationships/slide" Target="slide89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slide" Target="slide85.xml"/><Relationship Id="rId4" Type="http://schemas.openxmlformats.org/officeDocument/2006/relationships/slide" Target="slide84.xml"/><Relationship Id="rId9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81.xml"/><Relationship Id="rId4" Type="http://schemas.openxmlformats.org/officeDocument/2006/relationships/slide" Target="slide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slide" Target="slide8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81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81.xml"/><Relationship Id="rId4" Type="http://schemas.openxmlformats.org/officeDocument/2006/relationships/slide" Target="slide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81.xml"/><Relationship Id="rId4" Type="http://schemas.openxmlformats.org/officeDocument/2006/relationships/slide" Target="slide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81.xml"/><Relationship Id="rId4" Type="http://schemas.openxmlformats.org/officeDocument/2006/relationships/slide" Target="slide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1.xml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3" Type="http://schemas.openxmlformats.org/officeDocument/2006/relationships/slide" Target="slide91.xml"/><Relationship Id="rId7" Type="http://schemas.openxmlformats.org/officeDocument/2006/relationships/slide" Target="slide17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4.xml"/><Relationship Id="rId5" Type="http://schemas.openxmlformats.org/officeDocument/2006/relationships/slide" Target="slide93.xml"/><Relationship Id="rId4" Type="http://schemas.openxmlformats.org/officeDocument/2006/relationships/slide" Target="slide9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slide" Target="slide81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1.xml"/><Relationship Id="rId5" Type="http://schemas.openxmlformats.org/officeDocument/2006/relationships/slide" Target="slide17.xml"/><Relationship Id="rId4" Type="http://schemas.openxmlformats.org/officeDocument/2006/relationships/image" Target="../media/image1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81.xml"/><Relationship Id="rId4" Type="http://schemas.openxmlformats.org/officeDocument/2006/relationships/slide" Target="slide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81.xml"/><Relationship Id="rId4" Type="http://schemas.openxmlformats.org/officeDocument/2006/relationships/slide" Target="slide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1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-1189038" y="-3267075"/>
            <a:ext cx="11377613" cy="5975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-4763" y="1451100"/>
            <a:ext cx="9144001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algn="ctr" eaLnBrk="1" hangingPunct="1"/>
            <a:r>
              <a:rPr lang="id-ID" altLang="id-ID" sz="2700" b="1" dirty="0">
                <a:latin typeface="Arial Black" pitchFamily="34" charset="0"/>
              </a:rPr>
              <a:t>SMA/MA Kelas </a:t>
            </a:r>
            <a:r>
              <a:rPr lang="id-ID" altLang="id-ID" sz="2700" b="1" dirty="0" smtClean="0">
                <a:latin typeface="Arial Black" pitchFamily="34" charset="0"/>
              </a:rPr>
              <a:t>XII</a:t>
            </a:r>
          </a:p>
          <a:p>
            <a:pPr algn="ctr" eaLnBrk="1" hangingPunct="1"/>
            <a:endParaRPr lang="id-ID" altLang="id-ID" sz="2700" b="1" dirty="0">
              <a:latin typeface="Arial Black" pitchFamily="34" charset="0"/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>
          <a:xfrm>
            <a:off x="0" y="315392"/>
            <a:ext cx="9144000" cy="12684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Roboto Slab" charset="0"/>
              <a:buNone/>
              <a:tabLst/>
              <a:defRPr/>
            </a:pPr>
            <a:r>
              <a:rPr kumimoji="0" lang="id-ID" alt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  <a:sym typeface="Roboto Slab" charset="0"/>
              </a:rPr>
              <a:t>Matematika</a:t>
            </a:r>
            <a:endParaRPr kumimoji="0" lang="en-US" altLang="id-ID" sz="5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  <a:sym typeface="Roboto Slab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934884">
            <a:off x="5665390" y="2550639"/>
            <a:ext cx="2520416" cy="354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936626" y="3785870"/>
            <a:ext cx="3888581" cy="9563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 algn="l"/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Disusun oleh: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id-ID" sz="1800" b="1" dirty="0" smtClean="0">
                <a:solidFill>
                  <a:schemeClr val="bg1"/>
                </a:solidFill>
              </a:rPr>
              <a:t>Noviana Endah Santoso</a:t>
            </a:r>
            <a:endParaRPr lang="id-ID" altLang="en-US" sz="18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/>
            </a:extLst>
          </p:cNvPr>
          <p:cNvSpPr/>
          <p:nvPr/>
        </p:nvSpPr>
        <p:spPr>
          <a:xfrm>
            <a:off x="3491532" y="6305128"/>
            <a:ext cx="1008063" cy="260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400" dirty="0">
                <a:hlinkClick r:id="rId3" action="ppaction://hlinksldjump"/>
              </a:rPr>
              <a:t>Disklaimer</a:t>
            </a:r>
            <a:endParaRPr lang="en-US" sz="1400" dirty="0"/>
          </a:p>
        </p:txBody>
      </p:sp>
      <p:sp>
        <p:nvSpPr>
          <p:cNvPr id="21" name="Rounded Rectangle 20">
            <a:extLst>
              <a:ext uri="{FF2B5EF4-FFF2-40B4-BE49-F238E27FC236}"/>
            </a:extLst>
          </p:cNvPr>
          <p:cNvSpPr/>
          <p:nvPr/>
        </p:nvSpPr>
        <p:spPr>
          <a:xfrm>
            <a:off x="4644057" y="6305128"/>
            <a:ext cx="1008063" cy="260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400" dirty="0">
                <a:hlinkClick r:id="rId4" action="ppaction://hlinksldjump"/>
              </a:rPr>
              <a:t>Daftar isi</a:t>
            </a:r>
            <a:endParaRPr lang="en-US" sz="14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0" y="1827982"/>
            <a:ext cx="9144001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algn="ctr" eaLnBrk="1" hangingPunct="1"/>
            <a:r>
              <a:rPr lang="id-ID" altLang="id-ID" sz="2000" b="1" dirty="0" smtClean="0">
                <a:solidFill>
                  <a:srgbClr val="FFFF00"/>
                </a:solidFill>
                <a:latin typeface="Arial Black" pitchFamily="34" charset="0"/>
              </a:rPr>
              <a:t>Mata Pelajaran Wajib</a:t>
            </a:r>
            <a:endParaRPr lang="id-ID" altLang="id-ID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9512" y="735087"/>
            <a:ext cx="5416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3.  Kedudukan Garis Terhadap Garis Lain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3078"/>
          <a:stretch>
            <a:fillRect/>
          </a:stretch>
        </p:blipFill>
        <p:spPr bwMode="auto">
          <a:xfrm>
            <a:off x="683865" y="1340768"/>
            <a:ext cx="604837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3284984"/>
            <a:ext cx="82179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869160"/>
            <a:ext cx="8208912" cy="89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9552" y="692696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752528" cy="34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496" y="735087"/>
            <a:ext cx="5019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4.  Kedudukan Garis Terhadap Bidang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8458"/>
            <a:ext cx="8136904" cy="20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13618"/>
            <a:ext cx="8352928" cy="183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9552" y="692696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429309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smtClean="0">
                <a:latin typeface="Times New Roman" pitchFamily="18" charset="0"/>
                <a:cs typeface="Times New Roman" pitchFamily="18" charset="0"/>
              </a:rPr>
              <a:t>Sebutkan garis yang sejajar dengan bidang ABGH.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3"/>
            <a:ext cx="3024336" cy="272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496" y="735087"/>
            <a:ext cx="5384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  5.  Kedudukan Bidang Terhadap Bidang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507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635896" cy="3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9552" y="692696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50575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651227" y="1777887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Jarak Antara Dua Titik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43608" y="1124744"/>
            <a:ext cx="6148275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B.  Jarak  Titik, Garis dan Bidang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1649248" y="2418755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Jarak Titik terhadap Garis 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1647267" y="3066827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Jarak Titik terhadap Bidang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Rounded Rectangle 22">
            <a:hlinkClick r:id="rId6" action="ppaction://hlinksldjump"/>
          </p:cNvPr>
          <p:cNvSpPr/>
          <p:nvPr/>
        </p:nvSpPr>
        <p:spPr>
          <a:xfrm>
            <a:off x="1649248" y="3714899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4.  Jarak </a:t>
            </a:r>
            <a:r>
              <a:rPr lang="id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Antara  Dua </a:t>
            </a:r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Garis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Rounded Rectangle 23">
            <a:hlinkClick r:id="rId7" action="ppaction://hlinksldjump"/>
          </p:cNvPr>
          <p:cNvSpPr/>
          <p:nvPr/>
        </p:nvSpPr>
        <p:spPr>
          <a:xfrm>
            <a:off x="1647267" y="4362971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5.  Jarak </a:t>
            </a:r>
            <a:r>
              <a:rPr lang="id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Garis</a:t>
            </a:r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terhadap Bidang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Rounded Rectangle 24">
            <a:hlinkClick r:id="rId8" action="ppaction://hlinksldjump"/>
          </p:cNvPr>
          <p:cNvSpPr/>
          <p:nvPr/>
        </p:nvSpPr>
        <p:spPr>
          <a:xfrm>
            <a:off x="1647267" y="5011043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6.  Jarak </a:t>
            </a:r>
            <a:r>
              <a:rPr lang="id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Antara Dua </a:t>
            </a:r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Bidang 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3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9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31" name="Right Arrow 30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520" y="764704"/>
            <a:ext cx="3412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1.  Jarak Antara Dua Titik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7"/>
            <a:ext cx="7056784" cy="16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11560" y="3356992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513183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520" y="764704"/>
            <a:ext cx="411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2.  Jarak Antara Titik dan Garis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857" y="1484784"/>
            <a:ext cx="66524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9552" y="764704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470658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1800" y="260648"/>
            <a:ext cx="3348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DISKLAIMER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23528" y="1844824"/>
            <a:ext cx="8352928" cy="2811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8EC641"/>
              </a:buClr>
              <a:buFont typeface="Roboto Slab"/>
              <a:buChar char="•"/>
              <a:defRPr/>
            </a:pPr>
            <a:r>
              <a:rPr lang="en-US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Power</a:t>
            </a:r>
            <a:r>
              <a:rPr lang="id-ID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</a:t>
            </a:r>
            <a:r>
              <a:rPr lang="en-US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oint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pembelajaran ini dibuat sebagai alternatif guna membantu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  <a:sym typeface="+mn-ea"/>
              </a:rPr>
              <a:t>Bapak/Ibu Guru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melaksanakan pembelajaran.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8EC641"/>
              </a:buClr>
              <a:buFont typeface="Roboto Slab"/>
              <a:buChar char="•"/>
              <a:defRPr/>
            </a:pP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Materi </a:t>
            </a:r>
            <a:r>
              <a:rPr lang="id-ID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</a:t>
            </a:r>
            <a:r>
              <a:rPr lang="en-US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ower</a:t>
            </a:r>
            <a:r>
              <a:rPr lang="id-ID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</a:t>
            </a:r>
            <a:r>
              <a:rPr lang="en-US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oint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ini mengacu pada Kompetensi Inti (KI) dan Kompetensi Dasar (KD) Kurikulum 2013</a:t>
            </a:r>
            <a:r>
              <a:rPr 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.</a:t>
            </a:r>
            <a:endParaRPr 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 Slab"/>
              <a:ea typeface="Roboto Slab"/>
              <a:cs typeface="Roboto Slab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8EC641"/>
              </a:buClr>
              <a:buFont typeface="Roboto Slab"/>
              <a:buChar char="•"/>
              <a:defRPr/>
            </a:pP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Dengan berbagai alasan, materi dalam </a:t>
            </a:r>
            <a:r>
              <a:rPr lang="id-ID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</a:t>
            </a:r>
            <a:r>
              <a:rPr lang="en-US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ower</a:t>
            </a:r>
            <a:r>
              <a:rPr lang="id-ID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</a:t>
            </a:r>
            <a:r>
              <a:rPr lang="en-US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oint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ini disajikan secara ringkas, hanya memuat poin-poin besar saja.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8EC641"/>
              </a:buClr>
              <a:buFont typeface="Roboto Slab"/>
              <a:buChar char="•"/>
              <a:defRPr/>
            </a:pP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Dalam penggunaannya nanti,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  <a:sym typeface="+mn-ea"/>
              </a:rPr>
              <a:t>Bapak/Ibu Guru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dapat mengembangkannya sesuai kebutuhan. 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8EC641"/>
              </a:buClr>
              <a:buFont typeface="Roboto Slab"/>
              <a:buChar char="•"/>
              <a:defRPr/>
            </a:pP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Harapan kami, dengan </a:t>
            </a:r>
            <a:r>
              <a:rPr lang="id-ID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</a:t>
            </a:r>
            <a:r>
              <a:rPr lang="en-US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ower</a:t>
            </a:r>
            <a:r>
              <a:rPr lang="id-ID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P</a:t>
            </a:r>
            <a:r>
              <a:rPr lang="en-US" sz="2000" i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oint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/>
                <a:ea typeface="Roboto Slab"/>
                <a:cs typeface="Roboto Slab"/>
              </a:rPr>
              <a:t>ini Bapak/Ibu Guru dapat mengembangkan pembelajaran secara kreatif dan interaktif.</a:t>
            </a:r>
          </a:p>
        </p:txBody>
      </p:sp>
      <p:sp>
        <p:nvSpPr>
          <p:cNvPr id="12" name="Right Arrow 1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ight Arrow 12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9512" y="735087"/>
            <a:ext cx="4349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3.  Jarak Antara Titik dan Bidang</a:t>
            </a:r>
            <a:endParaRPr lang="en-US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829221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11560" y="3543399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54024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520" y="836712"/>
            <a:ext cx="441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4.  Jarak Antara Dua Garis Sejajar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r="64853"/>
          <a:stretch>
            <a:fillRect/>
          </a:stretch>
        </p:blipFill>
        <p:spPr bwMode="auto">
          <a:xfrm>
            <a:off x="683567" y="1628800"/>
            <a:ext cx="35738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5285"/>
          <a:stretch>
            <a:fillRect/>
          </a:stretch>
        </p:blipFill>
        <p:spPr bwMode="auto">
          <a:xfrm>
            <a:off x="611560" y="3356992"/>
            <a:ext cx="715275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5536" y="692696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b="21053"/>
          <a:stretch>
            <a:fillRect/>
          </a:stretch>
        </p:blipFill>
        <p:spPr bwMode="auto">
          <a:xfrm>
            <a:off x="467544" y="1340768"/>
            <a:ext cx="43537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3645024"/>
            <a:ext cx="5730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smtClean="0">
                <a:latin typeface="Times New Roman" pitchFamily="18" charset="0"/>
                <a:cs typeface="Times New Roman" pitchFamily="18" charset="0"/>
              </a:rPr>
              <a:t>Tentukan jarak rusuk KL terhadap rusuk QR.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496" y="735087"/>
            <a:ext cx="3673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  5.  Jarak  Garis dan Bidang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66581"/>
          <a:stretch>
            <a:fillRect/>
          </a:stretch>
        </p:blipFill>
        <p:spPr bwMode="auto">
          <a:xfrm>
            <a:off x="683568" y="1484783"/>
            <a:ext cx="3312368" cy="206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5120" t="8690" b="21794"/>
          <a:stretch>
            <a:fillRect/>
          </a:stretch>
        </p:blipFill>
        <p:spPr bwMode="auto">
          <a:xfrm>
            <a:off x="664928" y="3645024"/>
            <a:ext cx="7435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1810" y="1844824"/>
            <a:ext cx="49505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936073" y="1412776"/>
            <a:ext cx="171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496" y="735087"/>
            <a:ext cx="391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  6.  Jarak  Dua Bidang Sejajar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r="70899"/>
          <a:stretch>
            <a:fillRect/>
          </a:stretch>
        </p:blipFill>
        <p:spPr bwMode="auto">
          <a:xfrm>
            <a:off x="611560" y="1340768"/>
            <a:ext cx="2808312" cy="247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7098" b="32564"/>
          <a:stretch>
            <a:fillRect/>
          </a:stretch>
        </p:blipFill>
        <p:spPr bwMode="auto">
          <a:xfrm>
            <a:off x="611560" y="3861048"/>
            <a:ext cx="722327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5" y="1916832"/>
            <a:ext cx="489327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936073" y="1412776"/>
            <a:ext cx="171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1479616" y="1921903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Sudut Antara Dua Garis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1997" y="1268760"/>
            <a:ext cx="6148275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C.  Sudut Garis dan Bidang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1477637" y="2562771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Sudut Antara Garis dan Bidang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Rounded Rectangle 22">
            <a:hlinkClick r:id="rId5" action="ppaction://hlinksldjump"/>
          </p:cNvPr>
          <p:cNvSpPr/>
          <p:nvPr/>
        </p:nvSpPr>
        <p:spPr>
          <a:xfrm>
            <a:off x="1475656" y="3210843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Sudut Antara Bidang dan Bidang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496" y="692696"/>
            <a:ext cx="3696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  1.  Sudut Antara Dua Garis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r="32128" b="69565"/>
          <a:stretch>
            <a:fillRect/>
          </a:stretch>
        </p:blipFill>
        <p:spPr bwMode="auto">
          <a:xfrm>
            <a:off x="611560" y="1196752"/>
            <a:ext cx="7200800" cy="20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71344" t="2587" r="819" b="78007"/>
          <a:stretch>
            <a:fillRect/>
          </a:stretch>
        </p:blipFill>
        <p:spPr bwMode="auto">
          <a:xfrm>
            <a:off x="179512" y="3501008"/>
            <a:ext cx="310114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75856" y="335699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ID" dirty="0" smtClean="0">
                <a:latin typeface="Arial" pitchFamily="34" charset="0"/>
                <a:cs typeface="Arial" pitchFamily="34" charset="0"/>
              </a:rPr>
              <a:t>Pilihlah titik A yang terletak pada garis g dan titik B yang terletak pada garis h.</a:t>
            </a:r>
          </a:p>
          <a:p>
            <a:pPr marL="342900" indent="-342900" algn="just">
              <a:buAutoNum type="arabicParenR"/>
            </a:pPr>
            <a:r>
              <a:rPr lang="en-ID" dirty="0" smtClean="0">
                <a:latin typeface="Arial" pitchFamily="34" charset="0"/>
                <a:cs typeface="Arial" pitchFamily="34" charset="0"/>
              </a:rPr>
              <a:t>Besar sudut APB(</a:t>
            </a:r>
            <a:r>
              <a:rPr lang="en-ID" dirty="0" smtClean="0">
                <a:latin typeface="Arial" pitchFamily="34" charset="0"/>
                <a:cs typeface="Arial" pitchFamily="34" charset="0"/>
                <a:sym typeface="Symbol"/>
              </a:rPr>
              <a:t>APB) disebut ukuran sudaut antara garis g dan garis h.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15816" y="458112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ID" dirty="0" smtClean="0">
                <a:latin typeface="Arial" pitchFamily="34" charset="0"/>
                <a:cs typeface="Arial" pitchFamily="34" charset="0"/>
                <a:sym typeface="Symbol"/>
              </a:rPr>
              <a:t>     Sudut antara dua garis yang berpotongan yaitu sudut lancip yang terbentuk oleh kedua garis tersebut. Besar (g,h) = APB dengan (g,h) dibaca sudut antara garis g dan garis h.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4586" t="86957"/>
          <a:stretch>
            <a:fillRect/>
          </a:stretch>
        </p:blipFill>
        <p:spPr bwMode="auto">
          <a:xfrm>
            <a:off x="539552" y="5013176"/>
            <a:ext cx="82089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74312" t="52174" b="18841"/>
          <a:stretch>
            <a:fillRect/>
          </a:stretch>
        </p:blipFill>
        <p:spPr bwMode="auto">
          <a:xfrm>
            <a:off x="3059832" y="3213436"/>
            <a:ext cx="2520280" cy="179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47826" r="28459" b="13044"/>
          <a:stretch>
            <a:fillRect/>
          </a:stretch>
        </p:blipFill>
        <p:spPr bwMode="auto">
          <a:xfrm>
            <a:off x="395536" y="836712"/>
            <a:ext cx="7056784" cy="244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Right Arrow 23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07681" y="735087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412775"/>
            <a:ext cx="5472609" cy="37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496" y="692696"/>
            <a:ext cx="4701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  2.  Sudut Antara Garis dan Bidang 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82201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58817"/>
            <a:ext cx="8280920" cy="116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63688" y="332656"/>
            <a:ext cx="5616624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DAFTAR ISI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539552" y="1916832"/>
            <a:ext cx="2592288" cy="792088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BAB I</a:t>
            </a:r>
          </a:p>
          <a:p>
            <a:pPr algn="ctr"/>
            <a:r>
              <a:rPr lang="en-ID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DIMENSI TIGA</a:t>
            </a:r>
            <a:endParaRPr lang="id-ID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5856" y="3140968"/>
            <a:ext cx="1944216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JUDUL BAB</a:t>
            </a:r>
            <a:endParaRPr lang="id-ID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Arc 12"/>
          <p:cNvSpPr/>
          <p:nvPr/>
        </p:nvSpPr>
        <p:spPr>
          <a:xfrm rot="4362861" flipH="1">
            <a:off x="2396571" y="2475771"/>
            <a:ext cx="2088232" cy="1656184"/>
          </a:xfrm>
          <a:prstGeom prst="arc">
            <a:avLst>
              <a:gd name="adj1" fmla="val 15934993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5364088" y="4437112"/>
            <a:ext cx="2592288" cy="792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BAB IV</a:t>
            </a:r>
          </a:p>
          <a:p>
            <a:pPr algn="ctr"/>
            <a:r>
              <a:rPr lang="en-ID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PELUANG KEJADIAN</a:t>
            </a:r>
            <a:endParaRPr lang="id-ID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11560" y="4437112"/>
            <a:ext cx="259228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BAB III</a:t>
            </a:r>
          </a:p>
          <a:p>
            <a:pPr algn="ctr"/>
            <a:r>
              <a:rPr lang="en-ID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KAIDAH PENCACAHAN</a:t>
            </a:r>
            <a:endParaRPr lang="id-ID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5436096" y="1916832"/>
            <a:ext cx="2592288" cy="792088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BAB II</a:t>
            </a:r>
          </a:p>
          <a:p>
            <a:pPr algn="ctr"/>
            <a:r>
              <a:rPr lang="en-ID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STATISTIKA</a:t>
            </a:r>
            <a:endParaRPr lang="id-ID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Arc 16"/>
          <p:cNvSpPr/>
          <p:nvPr/>
        </p:nvSpPr>
        <p:spPr>
          <a:xfrm rot="17237139">
            <a:off x="4052754" y="2475770"/>
            <a:ext cx="2088232" cy="1656184"/>
          </a:xfrm>
          <a:prstGeom prst="arc">
            <a:avLst>
              <a:gd name="adj1" fmla="val 15934993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Arc 17"/>
          <p:cNvSpPr/>
          <p:nvPr/>
        </p:nvSpPr>
        <p:spPr>
          <a:xfrm rot="16884248" flipH="1" flipV="1">
            <a:off x="2365674" y="2996059"/>
            <a:ext cx="2088232" cy="1656184"/>
          </a:xfrm>
          <a:prstGeom prst="arc">
            <a:avLst>
              <a:gd name="adj1" fmla="val 15934993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Arc 18"/>
          <p:cNvSpPr/>
          <p:nvPr/>
        </p:nvSpPr>
        <p:spPr>
          <a:xfrm rot="4594892" flipV="1">
            <a:off x="4027792" y="2984825"/>
            <a:ext cx="2111331" cy="1656184"/>
          </a:xfrm>
          <a:prstGeom prst="arc">
            <a:avLst>
              <a:gd name="adj1" fmla="val 15934993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U-Turn Arrow 21">
            <a:hlinkClick r:id="rId6" action="ppaction://hlinksldjump"/>
          </p:cNvPr>
          <p:cNvSpPr/>
          <p:nvPr/>
        </p:nvSpPr>
        <p:spPr>
          <a:xfrm flipV="1">
            <a:off x="8316913" y="6237288"/>
            <a:ext cx="358775" cy="360362"/>
          </a:xfrm>
          <a:prstGeom prst="utur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07681" y="807095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412776"/>
            <a:ext cx="53797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4149080"/>
            <a:ext cx="546540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496" y="692696"/>
            <a:ext cx="3994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  3.  Sudut Antara Dua Bidang </a:t>
            </a:r>
            <a:endParaRPr lang="en-US" sz="2400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756084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 t="6461" b="3078"/>
          <a:stretch>
            <a:fillRect/>
          </a:stretch>
        </p:blipFill>
        <p:spPr bwMode="auto">
          <a:xfrm>
            <a:off x="3419872" y="1124744"/>
            <a:ext cx="19431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6392863" cy="183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 t="5287" r="7114" b="4840"/>
          <a:stretch>
            <a:fillRect/>
          </a:stretch>
        </p:blipFill>
        <p:spPr bwMode="auto">
          <a:xfrm>
            <a:off x="6588224" y="3573016"/>
            <a:ext cx="2376264" cy="224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8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7992888" cy="35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 l="11722" t="5366" r="9330" b="5366"/>
          <a:stretch>
            <a:fillRect/>
          </a:stretch>
        </p:blipFill>
        <p:spPr bwMode="auto">
          <a:xfrm>
            <a:off x="6300192" y="620688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5536" y="764704"/>
            <a:ext cx="1972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8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596524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79712" y="620688"/>
            <a:ext cx="3082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STATISTIKA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1003155" y="3068960"/>
            <a:ext cx="6161133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A.  Membaca Data dan Menyajikan Data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5536" y="2415817"/>
            <a:ext cx="2043819" cy="5343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BAGIAN BAB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1001176" y="3791378"/>
            <a:ext cx="6161133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B.   Ukuran Pemusatan Data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999195" y="4501916"/>
            <a:ext cx="6161133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C.   Ukuran Letak Data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999195" y="5221996"/>
            <a:ext cx="6161133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D.   Ukuran Penyebaran Data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II</a:t>
            </a:r>
            <a:endParaRPr lang="id-ID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07904" y="6289575"/>
            <a:ext cx="1653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400" dirty="0">
                <a:solidFill>
                  <a:srgbClr val="92D050"/>
                </a:solidFill>
                <a:hlinkClick r:id="rId7" action="ppaction://hlinksldjump"/>
              </a:rPr>
              <a:t>Kembali ke daftar isi</a:t>
            </a:r>
            <a:endParaRPr lang="en-US" altLang="id-ID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1551624" y="1924036"/>
            <a:ext cx="6914747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Membaca Data dalam Bentuk Tabel Distribusi Frekuensi</a:t>
            </a:r>
            <a:endParaRPr lang="id-ID" sz="2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44006" y="1270893"/>
            <a:ext cx="6148275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A.  Membaca dan Menyajikan Data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1549645" y="2564904"/>
            <a:ext cx="6914747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Menyajikan Data dalam Bentuk Tabel Distribusi Frekuensi</a:t>
            </a:r>
            <a:endParaRPr lang="id-ID" sz="20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1547664" y="3212976"/>
            <a:ext cx="6914747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Menyajikan Data dalam Bentuk Histogram</a:t>
            </a:r>
            <a:endParaRPr lang="id-ID" sz="20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180" y="76562"/>
            <a:ext cx="358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Membaca dan Menyajikan Data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81" y="663079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  1.  Membaca Data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8230264" cy="39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8" name="Right Arrow 17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536" y="764704"/>
            <a:ext cx="8352928" cy="25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Dari tabel distribusi frekuensi di atas diperoleh informasi antara lain sebagai berikut.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Jumlah penduduk Kabupaten Klaten pada tahun 2015 ada 1.158.795 jiwa, terdiri atas 568.780 jiwa penduduk laki-laki dan 590.015 jiwa penduduk perempuan.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Jumlah penduduk balita (usia &lt; 5 tahun) ada 83.839 jiwa.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Jumah penduduk laki-laki usia 20-24 tahun ada 40.653 jiwa.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Jumlah penduduk wanita usia 35-39 tahun ada 43.180 jiwa.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Jumlah penduduk lansia (usia </a:t>
            </a:r>
            <a:r>
              <a:rPr lang="en-ID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65 tahun) ada 122.364 jiwa.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996952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Latihan Soal</a:t>
            </a:r>
            <a:endParaRPr lang="id-ID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350100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Berdasarkan tabel data jumlah penduduk Kabupaten Klaten berdasarkan umur dan jenis kelamin pada tahun 2015 di atas, jawablah pertanyaan-pertanyaan di bawah ini.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Berapa jumlah penduduk laki-laki usia 15-19 tahun?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Berapa jumlah penduduk wanita usia 30 – 34 tahun dan usia 40 – 44 tahun?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Berapa selisih jumlah penduduk lansia dan balita?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Berapa selisih jumlah penduduk laki-laki dan perempuan usia 25 – 29 tahun?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3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81" y="663079"/>
            <a:ext cx="8136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  2.  Menyajikan Data dalam Bentuk Tabel Distribusi Frekuensi</a:t>
            </a:r>
            <a:endParaRPr lang="en-US" sz="2400" dirty="0"/>
          </a:p>
        </p:txBody>
      </p:sp>
      <p:grpSp>
        <p:nvGrpSpPr>
          <p:cNvPr id="2" name="Group 17"/>
          <p:cNvGrpSpPr/>
          <p:nvPr/>
        </p:nvGrpSpPr>
        <p:grpSpPr>
          <a:xfrm>
            <a:off x="755576" y="1484784"/>
            <a:ext cx="7704856" cy="4492957"/>
            <a:chOff x="534168" y="1121282"/>
            <a:chExt cx="7992888" cy="4708981"/>
          </a:xfrm>
        </p:grpSpPr>
        <p:sp>
          <p:nvSpPr>
            <p:cNvPr id="15" name="TextBox 14"/>
            <p:cNvSpPr txBox="1"/>
            <p:nvPr/>
          </p:nvSpPr>
          <p:spPr>
            <a:xfrm>
              <a:off x="534168" y="1121282"/>
              <a:ext cx="7992888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lphaLcPeriod"/>
              </a:pPr>
              <a:r>
                <a:rPr lang="en-ID" sz="2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Kelas atau interval yaitu kelompok nilai data yang ditulis dalam bentuk interval</a:t>
              </a:r>
            </a:p>
            <a:p>
              <a:pPr marL="342900" indent="-342900" algn="just">
                <a:buFont typeface="+mj-lt"/>
                <a:buAutoNum type="alphaLcPeriod"/>
              </a:pPr>
              <a:r>
                <a:rPr lang="en-ID" sz="2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Batas bawah kelas (Bb) yaitu nilai data yang terletak di sebelah kiri untuk setiap kelas interval</a:t>
              </a:r>
            </a:p>
            <a:p>
              <a:pPr marL="342900" indent="-342900" algn="just">
                <a:buFont typeface="+mj-lt"/>
                <a:buAutoNum type="alphaLcPeriod"/>
              </a:pPr>
              <a:r>
                <a:rPr lang="en-ID" sz="2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Batas atas kelas (Ba) yaitu nilai data yag terletak di sebelah kanan untuk setiap kelas interval.</a:t>
              </a:r>
            </a:p>
            <a:p>
              <a:pPr marL="342900" indent="-342900" algn="just">
                <a:buFont typeface="+mj-lt"/>
                <a:buAutoNum type="alphaLcPeriod"/>
              </a:pPr>
              <a:r>
                <a:rPr lang="en-ID" sz="2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Tepi bawah kelas (Tb) yaitu batas bawah kelas dikurangi ketelitian data (ketelitian data yang digunakan disini adalah 0,5)</a:t>
              </a:r>
            </a:p>
            <a:p>
              <a:pPr marL="342900" indent="-342900" algn="just">
                <a:buFont typeface="+mj-lt"/>
                <a:buAutoNum type="alphaLcPeriod"/>
              </a:pPr>
              <a:r>
                <a:rPr lang="en-ID" sz="2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Tepi atas kelas (Ta) yaitu batas atas kelas ditambah ketelitian data (ketelitian data yang digunakan disini adalah 0,5)</a:t>
              </a:r>
            </a:p>
            <a:p>
              <a:pPr marL="342900" indent="-342900" algn="just">
                <a:buFont typeface="+mj-lt"/>
                <a:buAutoNum type="alphaLcPeriod"/>
              </a:pPr>
              <a:r>
                <a:rPr lang="en-ID" sz="2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Titik tengah (Xi) yaitu</a:t>
              </a:r>
            </a:p>
            <a:p>
              <a:pPr marL="342900" indent="-342900" algn="just">
                <a:buFont typeface="+mj-lt"/>
                <a:buAutoNum type="alphaLcPeriod"/>
              </a:pPr>
              <a:r>
                <a:rPr lang="en-ID" sz="2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Banyak kelas (k) merupakan bilangan bulat. Banyak kelas dihitung dengan menggunakan rumus		  , dengan n banyaknya data</a:t>
              </a:r>
            </a:p>
            <a:p>
              <a:pPr marL="342900" indent="-342900" algn="just">
                <a:buFont typeface="+mj-lt"/>
                <a:buAutoNum type="alphaLcPeriod"/>
              </a:pPr>
              <a:r>
                <a:rPr lang="en-ID" sz="2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Panjang kelas (p) yaitu hasil pengurangan antara tepi atas dengan tepi bawah kelas </a:t>
              </a:r>
              <a:endParaRPr lang="en-US" sz="2000" dirty="0"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8494" y="4366500"/>
              <a:ext cx="2254666" cy="37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5023" y="5121202"/>
              <a:ext cx="1389337" cy="226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539552" y="1124744"/>
            <a:ext cx="503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ID" sz="2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Unsur-unsur dari Tabel Distribusi Frekuensi. </a:t>
            </a:r>
            <a:endParaRPr lang="id-ID" sz="20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23528" y="692696"/>
            <a:ext cx="490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Jenis-jenis tabel Distribusi Frekuensi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424936" cy="28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77072"/>
            <a:ext cx="2592288" cy="20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79712" y="715343"/>
            <a:ext cx="3707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DIMENSI TIGA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1191584" y="3074031"/>
            <a:ext cx="7304898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A.  Kedudukan Titik, Garis, dan Bidang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3965" y="2420888"/>
            <a:ext cx="2043819" cy="5343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BAGIAN BAB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1189605" y="3796449"/>
            <a:ext cx="7304898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B.   Jarak Titik, Garis dan Bidang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1187624" y="4506987"/>
            <a:ext cx="7304898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C.   Sudut Antara Garis dan Bidang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</a:t>
            </a:r>
            <a:endParaRPr lang="id-ID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07904" y="6289575"/>
            <a:ext cx="1653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400" dirty="0">
                <a:solidFill>
                  <a:srgbClr val="92D050"/>
                </a:solidFill>
                <a:hlinkClick r:id="rId6" action="ppaction://hlinksldjump"/>
              </a:rPr>
              <a:t>Kembali ke daftar isi</a:t>
            </a:r>
            <a:endParaRPr lang="en-US" altLang="id-ID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82278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4293096"/>
            <a:ext cx="8136905" cy="123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Right Arrow 23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920880" cy="297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56992"/>
            <a:ext cx="681349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Right Arrow 23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520" y="620688"/>
            <a:ext cx="639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3.  Menyajikan Data dalam Bentuk Histogram dan Poligon </a:t>
            </a:r>
            <a:endParaRPr 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632848" cy="20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068960"/>
            <a:ext cx="6192688" cy="30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Right Arrow 23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1623632" y="1708012"/>
            <a:ext cx="273828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Mean/Rata-rata</a:t>
            </a:r>
            <a:endParaRPr lang="id-ID" sz="2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16013" y="1054869"/>
            <a:ext cx="4208019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B.  Ukuran Pemusatan Data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1621653" y="2348880"/>
            <a:ext cx="273828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Modus</a:t>
            </a:r>
            <a:endParaRPr lang="id-ID" sz="20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Rounded Rectangle 22">
            <a:hlinkClick r:id="rId5" action="ppaction://hlinksldjump"/>
          </p:cNvPr>
          <p:cNvSpPr/>
          <p:nvPr/>
        </p:nvSpPr>
        <p:spPr>
          <a:xfrm>
            <a:off x="1619672" y="2996952"/>
            <a:ext cx="273828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Median</a:t>
            </a:r>
            <a:endParaRPr lang="id-ID" sz="20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3373" t="9302" b="4651"/>
          <a:stretch>
            <a:fillRect/>
          </a:stretch>
        </p:blipFill>
        <p:spPr bwMode="auto">
          <a:xfrm>
            <a:off x="539552" y="1340768"/>
            <a:ext cx="78049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51520" y="620688"/>
            <a:ext cx="226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1.  Mean/Rata-Rata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t="9908" b="6605"/>
          <a:stretch>
            <a:fillRect/>
          </a:stretch>
        </p:blipFill>
        <p:spPr bwMode="auto">
          <a:xfrm>
            <a:off x="611560" y="4272970"/>
            <a:ext cx="5616624" cy="18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9552" y="980728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Tunggal</a:t>
            </a:r>
            <a:endParaRPr lang="id-ID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5603" y="3995772"/>
            <a:ext cx="19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Berkelompok</a:t>
            </a:r>
            <a:endParaRPr lang="id-ID" b="1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39661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5536" y="652626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1052736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Perhatikan data tentang berat badan 20 siswa berikut.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996952"/>
            <a:ext cx="288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mean data tersebut.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05273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Jawaban: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t="18217" r="35251"/>
          <a:stretch>
            <a:fillRect/>
          </a:stretch>
        </p:blipFill>
        <p:spPr bwMode="auto">
          <a:xfrm>
            <a:off x="539552" y="1700808"/>
            <a:ext cx="2664296" cy="12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t="7843" r="8333"/>
          <a:stretch>
            <a:fillRect/>
          </a:stretch>
        </p:blipFill>
        <p:spPr bwMode="auto">
          <a:xfrm>
            <a:off x="4355976" y="1484784"/>
            <a:ext cx="3960440" cy="349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620688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2.  Modus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980728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Tunggal</a:t>
            </a:r>
            <a:endParaRPr lang="id-ID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4713" y="3131676"/>
            <a:ext cx="20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Berkelompok </a:t>
            </a:r>
            <a:endParaRPr lang="id-ID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4361" t="11840"/>
          <a:stretch>
            <a:fillRect/>
          </a:stretch>
        </p:blipFill>
        <p:spPr bwMode="auto">
          <a:xfrm>
            <a:off x="611560" y="1316497"/>
            <a:ext cx="7896321" cy="16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4086" t="15196"/>
          <a:stretch>
            <a:fillRect/>
          </a:stretch>
        </p:blipFill>
        <p:spPr bwMode="auto">
          <a:xfrm>
            <a:off x="621407" y="3501008"/>
            <a:ext cx="8127057" cy="154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ight Arrow 28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5536" y="652626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160240" cy="16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7544" y="1052736"/>
            <a:ext cx="24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Perhatikan tabel berikut.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996952"/>
            <a:ext cx="300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modus data tersebut.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43522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283968" y="105273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Jawaban: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620688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3.  Median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980728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Tunggal</a:t>
            </a:r>
            <a:endParaRPr lang="id-ID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5603" y="3779748"/>
            <a:ext cx="19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Berkelompok</a:t>
            </a:r>
            <a:endParaRPr lang="id-ID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4326" t="10256"/>
          <a:stretch>
            <a:fillRect/>
          </a:stretch>
        </p:blipFill>
        <p:spPr bwMode="auto">
          <a:xfrm>
            <a:off x="611560" y="1340770"/>
            <a:ext cx="7776864" cy="24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4077072"/>
            <a:ext cx="7344816" cy="21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291187" y="1705879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Kedudukan Titik terhadap Garis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3568" y="1052736"/>
            <a:ext cx="6148275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A.  Kedudukan Titik, Garis, dan Bidang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1289208" y="2428297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Kedudukan Titik terhadap Bidang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1287227" y="3138835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Kedudukan Garis terhadap Garis Lain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Rounded Rectangle 22">
            <a:hlinkClick r:id="rId6" action="ppaction://hlinksldjump"/>
          </p:cNvPr>
          <p:cNvSpPr/>
          <p:nvPr/>
        </p:nvSpPr>
        <p:spPr>
          <a:xfrm>
            <a:off x="1289208" y="3868457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4.  Kedudukan Garis terhadap Bidang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Rounded Rectangle 23">
            <a:hlinkClick r:id="rId7" action="ppaction://hlinksldjump"/>
          </p:cNvPr>
          <p:cNvSpPr/>
          <p:nvPr/>
        </p:nvSpPr>
        <p:spPr>
          <a:xfrm>
            <a:off x="1287227" y="4578995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5.  Kedudukan Bidang terhadap Bidang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8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9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30" name="Right Arrow 29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5536" y="652626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10527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Perhatikan data usia ibu rumah tangga  di Desa Anggrek berikut.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4149080"/>
            <a:ext cx="306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median data tersebut.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105273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Jawaban: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496989" cy="233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 t="6461"/>
          <a:stretch>
            <a:fillRect/>
          </a:stretch>
        </p:blipFill>
        <p:spPr bwMode="auto">
          <a:xfrm>
            <a:off x="4644008" y="1484784"/>
            <a:ext cx="4032448" cy="444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1839656" y="1852028"/>
            <a:ext cx="273828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Kuartil (Q)</a:t>
            </a:r>
            <a:endParaRPr lang="id-ID" sz="2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32037" y="1198885"/>
            <a:ext cx="4208019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C.  Ukuran Letak Data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1837677" y="2492896"/>
            <a:ext cx="273828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Desil (D)</a:t>
            </a:r>
            <a:endParaRPr lang="id-ID" sz="20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Rounded Rectangle 24">
            <a:hlinkClick r:id="rId5" action="ppaction://hlinksldjump"/>
          </p:cNvPr>
          <p:cNvSpPr/>
          <p:nvPr/>
        </p:nvSpPr>
        <p:spPr>
          <a:xfrm>
            <a:off x="1835696" y="3140968"/>
            <a:ext cx="273828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Persentil (P)</a:t>
            </a:r>
            <a:endParaRPr lang="id-ID" sz="20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620688"/>
            <a:ext cx="12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1.  Kuartil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980728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Tunggal</a:t>
            </a:r>
            <a:endParaRPr lang="id-ID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4378" t="5000"/>
          <a:stretch>
            <a:fillRect/>
          </a:stretch>
        </p:blipFill>
        <p:spPr bwMode="auto">
          <a:xfrm>
            <a:off x="611560" y="1412775"/>
            <a:ext cx="8136904" cy="42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ight Arrow 23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587" y="692696"/>
            <a:ext cx="19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Berkelompok</a:t>
            </a:r>
            <a:endParaRPr lang="id-ID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4736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Right Arrow 19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Right Arrow 20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544" y="620688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2520280" cy="18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7544" y="3059668"/>
            <a:ext cx="35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kuartil bawah data di atas.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811" y="342900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Jawaban: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657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64704"/>
            <a:ext cx="3312368" cy="527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620688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2.  Desil (D)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980728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Tunggal</a:t>
            </a:r>
            <a:endParaRPr lang="id-ID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4202" t="5592" b="58062"/>
          <a:stretch>
            <a:fillRect/>
          </a:stretch>
        </p:blipFill>
        <p:spPr bwMode="auto">
          <a:xfrm>
            <a:off x="611560" y="1340768"/>
            <a:ext cx="8064896" cy="183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25603" y="3203684"/>
            <a:ext cx="19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Berkelompok</a:t>
            </a:r>
            <a:endParaRPr lang="id-ID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717210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1" y="3933056"/>
            <a:ext cx="43573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635462"/>
            <a:ext cx="8280920" cy="4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8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544" y="620688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059668"/>
            <a:ext cx="375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nilai desil ke-4 data tersebut.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811" y="342900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Jawaban: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24098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657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0768"/>
            <a:ext cx="40481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620688"/>
            <a:ext cx="185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3.  Persentil (P)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980728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Tunggal</a:t>
            </a:r>
            <a:endParaRPr lang="id-ID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807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Right Arrow 23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23528" y="764704"/>
            <a:ext cx="19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Berkelompok</a:t>
            </a:r>
            <a:endParaRPr lang="id-ID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352928" cy="3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Right Arrow 19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544" y="620688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059668"/>
            <a:ext cx="375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nilai desil ke-4 data tersebut.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811" y="342900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Jawaban: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6957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93651"/>
            <a:ext cx="4048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27908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02" y="3861048"/>
            <a:ext cx="3600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8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520" y="764704"/>
            <a:ext cx="4725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1.  Kedudukan Titik Terhadap Garis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4032448" cy="210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3212976"/>
            <a:ext cx="7776864" cy="19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rId3" action="ppaction://hlinksldjump"/>
          </p:cNvPr>
          <p:cNvSpPr/>
          <p:nvPr/>
        </p:nvSpPr>
        <p:spPr>
          <a:xfrm>
            <a:off x="1507211" y="1777887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Jangkauan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9592" y="1124744"/>
            <a:ext cx="6148275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D.  Ukuran Penyebaran Data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Rounded Rectangle 24">
            <a:hlinkClick r:id="rId4" action="ppaction://hlinksldjump"/>
          </p:cNvPr>
          <p:cNvSpPr/>
          <p:nvPr/>
        </p:nvSpPr>
        <p:spPr>
          <a:xfrm>
            <a:off x="1505232" y="2418755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Jangkauan Antarkuartil (Hamparan)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1503251" y="3066827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Simpangan Kuartil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1505232" y="3714899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4.  Simpangan Rata-Rata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1503251" y="4362971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5.  Ragam/Variansi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1503251" y="5011043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6.  Simpangan Baku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8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9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620688"/>
            <a:ext cx="1890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1.  Jangkauan</a:t>
            </a:r>
            <a:endParaRPr lang="en-US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980" y="1358965"/>
            <a:ext cx="8119492" cy="192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11560" y="1043444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Tunggal</a:t>
            </a:r>
            <a:endParaRPr lang="id-ID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9619" y="3347700"/>
            <a:ext cx="19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Data Berkelompok</a:t>
            </a:r>
            <a:endParaRPr lang="id-ID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8105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620688"/>
            <a:ext cx="522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2.  Jangkauan Antarkuartil (Hamparan)</a:t>
            </a:r>
            <a:endParaRPr lang="en-US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8124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68814" y="2780928"/>
            <a:ext cx="2935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3.  Simpangan Kuartil</a:t>
            </a:r>
            <a:endParaRPr lang="en-US" sz="24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97" y="3284984"/>
            <a:ext cx="8105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544" y="620688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436510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jangkauan antarkuartil data tersebut.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b="11538"/>
          <a:stretch>
            <a:fillRect/>
          </a:stretch>
        </p:blipFill>
        <p:spPr bwMode="auto">
          <a:xfrm>
            <a:off x="539552" y="1052736"/>
            <a:ext cx="41918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620688"/>
            <a:ext cx="3380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4.  Simpangan Rata-Rata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1043444"/>
            <a:ext cx="1560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/>
              <a:t>Data Tunggal</a:t>
            </a:r>
            <a:endParaRPr lang="id-ID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9619" y="3284984"/>
            <a:ext cx="216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/>
              <a:t>Data Berkelompok</a:t>
            </a:r>
            <a:endParaRPr lang="id-ID" sz="20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80581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76654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544" y="620688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2129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simpangan rata-rata dari data tersebut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0298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9552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Perhatikan data berikut.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105273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Jawaban: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5"/>
            <a:ext cx="4248472" cy="446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620688"/>
            <a:ext cx="2623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5.  Ragam/Variansi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1043444"/>
            <a:ext cx="1560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/>
              <a:t>Data Tunggal</a:t>
            </a:r>
            <a:endParaRPr lang="id-ID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9619" y="3284984"/>
            <a:ext cx="216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/>
              <a:t>Data Berkelompok</a:t>
            </a:r>
            <a:endParaRPr lang="id-ID" sz="20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9568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718741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544" y="620688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9969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ragam dari data tersebut.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Perhatikan data berikut.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35699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Jawaban: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46790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4105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24944"/>
            <a:ext cx="3168352" cy="302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620688"/>
            <a:ext cx="269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6.  Simpangan Baku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1043444"/>
            <a:ext cx="1560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/>
              <a:t>Data Tunggal</a:t>
            </a:r>
            <a:endParaRPr lang="id-ID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2996952"/>
            <a:ext cx="216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/>
              <a:t>Data Berkelompok</a:t>
            </a:r>
            <a:endParaRPr lang="id-ID" sz="20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8105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1"/>
            <a:ext cx="3888432" cy="268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544" y="620688"/>
            <a:ext cx="14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id-ID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3651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Tentukan simpangan baku dari data tersebut.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Perhatikan data berikut.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766581" cy="302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9552" y="692696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268760"/>
            <a:ext cx="501873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79712" y="620688"/>
            <a:ext cx="5775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KAIDAH PENCACAHAN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1405627" y="3218047"/>
            <a:ext cx="6161133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A.  Aturan Penjumlahan dan Aturan Perkalian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8008" y="2564904"/>
            <a:ext cx="2043819" cy="5343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BAGIAN BAB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1403648" y="3940465"/>
            <a:ext cx="6161133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B.   Faktorial, Permutasi</a:t>
            </a:r>
            <a:r>
              <a:rPr lang="id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,</a:t>
            </a:r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dan Kombinasi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III</a:t>
            </a:r>
            <a:endParaRPr lang="id-ID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07904" y="6289575"/>
            <a:ext cx="1653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400" dirty="0">
                <a:solidFill>
                  <a:srgbClr val="92D050"/>
                </a:solidFill>
                <a:hlinkClick r:id="rId5" action="ppaction://hlinksldjump"/>
              </a:rPr>
              <a:t>Kembali ke daftar isi</a:t>
            </a:r>
            <a:endParaRPr lang="en-US" altLang="id-ID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547664" y="2248132"/>
            <a:ext cx="5548576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Percobaan dan Hasil Percobaan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40045" y="1594989"/>
            <a:ext cx="6368259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A.  Aturan Penjumlahan dan Aturan Perkalian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45685" y="2889000"/>
            <a:ext cx="5548576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Aturan Penjumlahan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43704" y="3537072"/>
            <a:ext cx="5548576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Aturan Perkalian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3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548680"/>
            <a:ext cx="459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1.  Percobaan dan Hasil Percobaan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08151"/>
            <a:ext cx="7416824" cy="21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03122"/>
            <a:ext cx="7416824" cy="30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620688"/>
            <a:ext cx="3195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2.  Aturan Penjumlahan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136904" cy="8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b="50733"/>
          <a:stretch>
            <a:fillRect/>
          </a:stretch>
        </p:blipFill>
        <p:spPr bwMode="auto">
          <a:xfrm>
            <a:off x="611560" y="2348880"/>
            <a:ext cx="36957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39552" y="1948770"/>
            <a:ext cx="1461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9742" t="66255"/>
          <a:stretch>
            <a:fillRect/>
          </a:stretch>
        </p:blipFill>
        <p:spPr bwMode="auto">
          <a:xfrm>
            <a:off x="683568" y="4437112"/>
            <a:ext cx="3672408" cy="157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8" name="Right Arrow 27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ight Arrow 28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520" y="692696"/>
            <a:ext cx="2725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3.  Aturan Perkalian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8059479" cy="82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11560" y="2132856"/>
            <a:ext cx="1461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249289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Dari angka-angka 0, 1, 2, 3, 4, 5, dan 6 akan dibentuk bilangan ribuan. Tentukan banyak bilangan ribuan yang dapat dibentuk.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 l="7065" t="51472"/>
          <a:stretch>
            <a:fillRect/>
          </a:stretch>
        </p:blipFill>
        <p:spPr bwMode="auto">
          <a:xfrm>
            <a:off x="5004048" y="3992810"/>
            <a:ext cx="3788668" cy="21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83568" y="364502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Jawaban: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 l="8832" b="49251"/>
          <a:stretch>
            <a:fillRect/>
          </a:stretch>
        </p:blipFill>
        <p:spPr bwMode="auto">
          <a:xfrm>
            <a:off x="827584" y="3933056"/>
            <a:ext cx="3716660" cy="227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30" name="Right Arrow 29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435203" y="1849895"/>
            <a:ext cx="2306235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Faktorial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7584" y="1196752"/>
            <a:ext cx="6148275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B.  Faktorial, Permutasi dan Kombinasi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1433224" y="2490763"/>
            <a:ext cx="2306235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Permutasi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1431243" y="3138835"/>
            <a:ext cx="2306235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Kombinasi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764704"/>
            <a:ext cx="180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1.  Faktorial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564" r="36878" b="66667"/>
          <a:stretch>
            <a:fillRect/>
          </a:stretch>
        </p:blipFill>
        <p:spPr bwMode="auto">
          <a:xfrm>
            <a:off x="683568" y="1268760"/>
            <a:ext cx="6480720" cy="10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t="68323"/>
          <a:stretch>
            <a:fillRect/>
          </a:stretch>
        </p:blipFill>
        <p:spPr bwMode="auto">
          <a:xfrm>
            <a:off x="720080" y="2348880"/>
            <a:ext cx="8244408" cy="88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53429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692696"/>
            <a:ext cx="193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2.  Permutasi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424936" cy="201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95536" y="3501008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45013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60862"/>
          <a:stretch>
            <a:fillRect/>
          </a:stretch>
        </p:blipFill>
        <p:spPr bwMode="auto">
          <a:xfrm>
            <a:off x="323527" y="764704"/>
            <a:ext cx="8621095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83568" y="3212976"/>
            <a:ext cx="1872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5040560" cy="63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1560" y="4293096"/>
            <a:ext cx="1461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t="39138"/>
          <a:stretch>
            <a:fillRect/>
          </a:stretch>
        </p:blipFill>
        <p:spPr bwMode="auto">
          <a:xfrm>
            <a:off x="251520" y="692696"/>
            <a:ext cx="85839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439" y="4293096"/>
            <a:ext cx="413176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520" y="764704"/>
            <a:ext cx="4956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2.  Kedudukan Titik Terhadap Bidang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106" y="1412776"/>
            <a:ext cx="3651870" cy="206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7632848" cy="19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90101" y="2884874"/>
            <a:ext cx="1461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86209"/>
          <a:stretch>
            <a:fillRect/>
          </a:stretch>
        </p:blipFill>
        <p:spPr bwMode="auto">
          <a:xfrm>
            <a:off x="611560" y="2348880"/>
            <a:ext cx="8280920" cy="5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71521"/>
          <a:stretch>
            <a:fillRect/>
          </a:stretch>
        </p:blipFill>
        <p:spPr bwMode="auto">
          <a:xfrm>
            <a:off x="611560" y="1196752"/>
            <a:ext cx="8064896" cy="119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9512" y="692696"/>
            <a:ext cx="192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3.  Kombinasi</a:t>
            </a:r>
            <a:endParaRPr lang="en-US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49" y="3284984"/>
            <a:ext cx="4105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79712" y="620688"/>
            <a:ext cx="4334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Peluang Kejadian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1579219" y="3390718"/>
            <a:ext cx="6161133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A.  Peluang Suatu Kejadian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600" y="2737575"/>
            <a:ext cx="2043819" cy="5343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BAGIAN BAB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1577240" y="4113136"/>
            <a:ext cx="6161133" cy="540000"/>
          </a:xfrm>
          <a:prstGeom prst="roundRect">
            <a:avLst/>
          </a:prstGeom>
          <a:solidFill>
            <a:srgbClr val="F4F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B.   Peluang Kejadian Majemuk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IV</a:t>
            </a:r>
            <a:endParaRPr lang="id-ID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07904" y="6289575"/>
            <a:ext cx="1653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400" dirty="0">
                <a:solidFill>
                  <a:srgbClr val="92D050"/>
                </a:solidFill>
                <a:hlinkClick r:id="rId5" action="ppaction://hlinksldjump"/>
              </a:rPr>
              <a:t>Kembali ke daftar isi</a:t>
            </a:r>
            <a:endParaRPr lang="en-US" altLang="id-ID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1547664" y="1672068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Ruang Sampel dan Titik Sampel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40045" y="1018925"/>
            <a:ext cx="6148275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A.  Peluang Suatu Kejadian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1545685" y="2312936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 Cara Menentukan Ruang Sampel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1543704" y="2961008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 Frekuensi Relatif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" name="Rounded Rectangle 28">
            <a:hlinkClick r:id="rId5" action="ppaction://hlinksldjump"/>
          </p:cNvPr>
          <p:cNvSpPr/>
          <p:nvPr/>
        </p:nvSpPr>
        <p:spPr>
          <a:xfrm>
            <a:off x="1545685" y="3609080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4.  Peluang Suatu Kejadian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0" name="Rounded Rectangle 29">
            <a:hlinkClick r:id="rId6" action="ppaction://hlinksldjump"/>
          </p:cNvPr>
          <p:cNvSpPr/>
          <p:nvPr/>
        </p:nvSpPr>
        <p:spPr>
          <a:xfrm>
            <a:off x="1543704" y="4257152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5.  Frekuensi Harapan 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Rounded Rectangle 30">
            <a:hlinkClick r:id="rId7" action="ppaction://hlinksldjump"/>
          </p:cNvPr>
          <p:cNvSpPr/>
          <p:nvPr/>
        </p:nvSpPr>
        <p:spPr>
          <a:xfrm>
            <a:off x="1543704" y="4905224"/>
            <a:ext cx="6336704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6.  Peluang Komplemen Suatu Kejadian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8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9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3" name="Right Arrow 22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1520" y="764704"/>
            <a:ext cx="478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1.  Ruang Sampel dan Titik Sampel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126876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Ruang Sampel 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atau Contoh adalah himpunan dari semua hasil yang munkin muncul pada suatu percobaan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Titik Sampel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 atau titik contoh adalah anggota-anggota dari ruang sampel. Banyaknya anggota (titik sampel) suatu ruang sampel dinyatakan dengan n(S).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Percobaan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 adalah proses yang menghasilkan data mentah.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 adalah himpunan bagian dari ruang sampel.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7848872" cy="14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5985" y="620688"/>
            <a:ext cx="4714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2.  Cara Menentukan Ruang Sampel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80965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78" y="3284984"/>
            <a:ext cx="28327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420888"/>
            <a:ext cx="4152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176842" y="1988840"/>
            <a:ext cx="13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Contoh Soal</a:t>
            </a:r>
            <a:endParaRPr lang="id-ID" b="1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3528" y="692696"/>
            <a:ext cx="2726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3.  Frekuensi Relatif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5472608" cy="8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23528" y="2060848"/>
            <a:ext cx="3568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4.  Peluang Suatu Kejadian</a:t>
            </a:r>
            <a:endParaRPr lang="en-US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564904"/>
            <a:ext cx="532600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69160"/>
            <a:ext cx="8030054" cy="11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30" name="Right Arrow 29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Right Arrow 30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544" y="620688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124744"/>
            <a:ext cx="46836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15" name="Right Arrow 1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ight Arrow 18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9512" y="692696"/>
            <a:ext cx="2996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5.  Frekuensi Harapan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992888" cy="181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83568" y="321297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 smtClean="0">
                <a:latin typeface="Times New Roman" pitchFamily="18" charset="0"/>
                <a:cs typeface="Times New Roman" pitchFamily="18" charset="0"/>
              </a:rPr>
              <a:t>Contoh Soal</a:t>
            </a:r>
          </a:p>
          <a:p>
            <a:pPr algn="just"/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Sebuah dadu berisi enam dilempar sebanyak 600 kali. Tentukan frekuensi harapan muncul mata dadu faktor dari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1560" y="692696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552931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Right Arrow 23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8776" y="764704"/>
            <a:ext cx="519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6.  Peluang Komplemen Suatu Kejadian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340768"/>
            <a:ext cx="82006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83568" y="3032670"/>
            <a:ext cx="1461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342900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Dari seperangkat kartu bridge diambil dua kartu sekaligus secara acak. Tentukan peluang terambil bukan kartu King.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7" name="Right Arrow 26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9552" y="692696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520153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1" name="Right Arrow 20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1549643" y="1852028"/>
            <a:ext cx="6770731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1.  Peluang Dua Kejadia</a:t>
            </a:r>
            <a:r>
              <a:rPr lang="id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Tidak Saling Lepas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9564" y="1198885"/>
            <a:ext cx="6148275" cy="534390"/>
          </a:xfrm>
          <a:prstGeom prst="roundRect">
            <a:avLst/>
          </a:prstGeom>
          <a:solidFill>
            <a:srgbClr val="BD3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B.  Peluang Kejadian Majemuk</a:t>
            </a:r>
            <a:endParaRPr lang="id-ID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1547664" y="2492896"/>
            <a:ext cx="6770731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2. Peluang Dua Kejadia</a:t>
            </a:r>
            <a:r>
              <a:rPr lang="id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Saling Lepas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1545683" y="3140968"/>
            <a:ext cx="6770731" cy="54000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3. Peluang Dua Kejadian Saling Bebas</a:t>
            </a:r>
            <a:endParaRPr lang="id-ID" sz="22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ounded Rectangle 21">
            <a:hlinkClick r:id="rId6" action="ppaction://hlinksldjump"/>
          </p:cNvPr>
          <p:cNvSpPr/>
          <p:nvPr/>
        </p:nvSpPr>
        <p:spPr>
          <a:xfrm>
            <a:off x="1547664" y="3789040"/>
            <a:ext cx="6770731" cy="720080"/>
          </a:xfrm>
          <a:prstGeom prst="roundRect">
            <a:avLst/>
          </a:prstGeom>
          <a:solidFill>
            <a:srgbClr val="85E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4. Peluang Dua Kejadia</a:t>
            </a:r>
            <a:r>
              <a:rPr lang="id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ID" sz="2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Tidak Saling Bebas (Bersyarat)</a:t>
            </a:r>
            <a:endParaRPr lang="id-ID" sz="22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8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8" name="Right Arrow 27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8776" y="764704"/>
            <a:ext cx="575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1. Peluang Dua Kejadian Tidak Saling Lepas</a:t>
            </a: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12775"/>
            <a:ext cx="7416825" cy="268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04864"/>
            <a:ext cx="2952328" cy="299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r="1770"/>
          <a:stretch>
            <a:fillRect/>
          </a:stretch>
        </p:blipFill>
        <p:spPr bwMode="auto">
          <a:xfrm>
            <a:off x="755576" y="4653136"/>
            <a:ext cx="46805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83568" y="429309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000" dirty="0" smtClean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7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ight Arrow 25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8776" y="764704"/>
            <a:ext cx="5087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2.  Peluang Dua Kejadian  Saling Lepas</a:t>
            </a:r>
            <a:endParaRPr lang="en-US" sz="2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416824" cy="19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3384376" cy="23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23705" y="3861048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4365104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Dua buah dadu  dilambungkan secara bersama-sama. Tentukan </a:t>
            </a:r>
            <a:r>
              <a:rPr lang="en-ID" sz="2000" b="1" dirty="0" smtClean="0">
                <a:latin typeface="Times New Roman" pitchFamily="18" charset="0"/>
                <a:cs typeface="Times New Roman" pitchFamily="18" charset="0"/>
              </a:rPr>
              <a:t>peluang</a:t>
            </a:r>
            <a:r>
              <a:rPr lang="en-ID" sz="2000" dirty="0" smtClean="0">
                <a:latin typeface="Times New Roman" pitchFamily="18" charset="0"/>
                <a:cs typeface="Times New Roman" pitchFamily="18" charset="0"/>
              </a:rPr>
              <a:t> munculnya jumlah kedua mata dadu sama dengan 5 atau 9.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6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8776" y="764704"/>
            <a:ext cx="5106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3.  Peluang Dua Kejadian  Saling Bebas</a:t>
            </a:r>
            <a:endParaRPr lang="en-US" sz="24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65863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427984" y="306896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427984" y="3429000"/>
            <a:ext cx="4392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Kotak I terdapat 3 kelereng merah daan 2 kelereng biru. Kotak II terdapat 4 kelereng merah dan 4 kelereng biru. Dari setiap kotak diambil satu kelereng. Tentukan peluang terambil kelereng merah dari kotak I dan kelereng biru dari kotak II.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6" name="Right Arrow 25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ight Arrow 26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8776" y="764704"/>
            <a:ext cx="7475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4.  Peluang Dua Kejadian  Tidak Saling Bebas (Bersyarat)</a:t>
            </a:r>
            <a:endParaRPr lang="en-US" sz="2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61" y="1340768"/>
            <a:ext cx="846131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Right Arrow 23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>
            <a:hlinkClick r:id="" action="ppaction://hlinkshowjump?jump=nextslide"/>
            <a:extLst>
              <a:ext uri="{FF2B5EF4-FFF2-40B4-BE49-F238E27FC236}"/>
            </a:extLst>
          </p:cNvPr>
          <p:cNvSpPr/>
          <p:nvPr/>
        </p:nvSpPr>
        <p:spPr>
          <a:xfrm>
            <a:off x="8407400" y="6375400"/>
            <a:ext cx="211138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9552" y="764704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2400" b="1" dirty="0" smtClean="0">
                <a:latin typeface="Cambria Math" pitchFamily="18" charset="0"/>
                <a:ea typeface="Cambria Math" pitchFamily="18" charset="0"/>
              </a:rPr>
              <a:t>Contoh Soal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268760"/>
            <a:ext cx="479203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33700" y="6384925"/>
            <a:ext cx="155183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4" action="ppaction://hlinksldjump"/>
              </a:rPr>
              <a:t>Kembali ke daftar isi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694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altLang="id-ID" sz="1300" dirty="0">
                <a:solidFill>
                  <a:schemeClr val="bg1"/>
                </a:solidFill>
                <a:hlinkClick r:id="rId5" action="ppaction://hlinksldjump"/>
              </a:rPr>
              <a:t>Kembali ke awal bab</a:t>
            </a:r>
            <a:endParaRPr lang="en-US" altLang="id-ID" sz="13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hlinkClick r:id="" action="ppaction://hlinkshowjump?jump=previousslide"/>
            <a:extLst>
              <a:ext uri="{FF2B5EF4-FFF2-40B4-BE49-F238E27FC236}"/>
            </a:extLst>
          </p:cNvPr>
          <p:cNvSpPr/>
          <p:nvPr/>
        </p:nvSpPr>
        <p:spPr>
          <a:xfrm rot="10800000">
            <a:off x="520700" y="6365875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Biologi Kelas X Smt 1 2019 new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FFC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PGPR MAT 10A Wajib (Ning) edit</Template>
  <TotalTime>1819</TotalTime>
  <Words>2459</Words>
  <Application>Microsoft Office PowerPoint</Application>
  <PresentationFormat>On-screen Show (4:3)</PresentationFormat>
  <Paragraphs>541</Paragraphs>
  <Slides>95</Slides>
  <Notes>93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PPT Biologi Kelas X Smt 1 2019 new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</dc:creator>
  <cp:lastModifiedBy>Azure</cp:lastModifiedBy>
  <cp:revision>174</cp:revision>
  <dcterms:created xsi:type="dcterms:W3CDTF">2018-05-09T07:00:16Z</dcterms:created>
  <dcterms:modified xsi:type="dcterms:W3CDTF">2019-07-02T07:13:34Z</dcterms:modified>
</cp:coreProperties>
</file>