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9"/>
  </p:notesMasterIdLst>
  <p:sldIdLst>
    <p:sldId id="344" r:id="rId2"/>
    <p:sldId id="342" r:id="rId3"/>
    <p:sldId id="283" r:id="rId4"/>
    <p:sldId id="339" r:id="rId5"/>
    <p:sldId id="345" r:id="rId6"/>
    <p:sldId id="260" r:id="rId7"/>
    <p:sldId id="262" r:id="rId8"/>
    <p:sldId id="284" r:id="rId9"/>
    <p:sldId id="264" r:id="rId10"/>
    <p:sldId id="266" r:id="rId11"/>
    <p:sldId id="347" r:id="rId12"/>
    <p:sldId id="268" r:id="rId13"/>
    <p:sldId id="348" r:id="rId14"/>
    <p:sldId id="352" r:id="rId15"/>
    <p:sldId id="350" r:id="rId16"/>
    <p:sldId id="349" r:id="rId17"/>
    <p:sldId id="269" r:id="rId18"/>
    <p:sldId id="270" r:id="rId19"/>
    <p:sldId id="271" r:id="rId20"/>
    <p:sldId id="353" r:id="rId21"/>
    <p:sldId id="274" r:id="rId22"/>
    <p:sldId id="273" r:id="rId23"/>
    <p:sldId id="355" r:id="rId24"/>
    <p:sldId id="275" r:id="rId25"/>
    <p:sldId id="356" r:id="rId26"/>
    <p:sldId id="276" r:id="rId27"/>
    <p:sldId id="277" r:id="rId28"/>
    <p:sldId id="278" r:id="rId29"/>
    <p:sldId id="285" r:id="rId30"/>
    <p:sldId id="357" r:id="rId31"/>
    <p:sldId id="280" r:id="rId32"/>
    <p:sldId id="281" r:id="rId33"/>
    <p:sldId id="282" r:id="rId34"/>
    <p:sldId id="287" r:id="rId35"/>
    <p:sldId id="288" r:id="rId36"/>
    <p:sldId id="289" r:id="rId37"/>
    <p:sldId id="290" r:id="rId38"/>
    <p:sldId id="296" r:id="rId39"/>
    <p:sldId id="359" r:id="rId40"/>
    <p:sldId id="360" r:id="rId41"/>
    <p:sldId id="297" r:id="rId42"/>
    <p:sldId id="361" r:id="rId43"/>
    <p:sldId id="301" r:id="rId44"/>
    <p:sldId id="302" r:id="rId45"/>
    <p:sldId id="304" r:id="rId46"/>
    <p:sldId id="305" r:id="rId47"/>
    <p:sldId id="362" r:id="rId48"/>
    <p:sldId id="363" r:id="rId49"/>
    <p:sldId id="364" r:id="rId50"/>
    <p:sldId id="365" r:id="rId51"/>
    <p:sldId id="306" r:id="rId52"/>
    <p:sldId id="366" r:id="rId53"/>
    <p:sldId id="307" r:id="rId54"/>
    <p:sldId id="308" r:id="rId55"/>
    <p:sldId id="309" r:id="rId56"/>
    <p:sldId id="310" r:id="rId57"/>
    <p:sldId id="291" r:id="rId58"/>
    <p:sldId id="367" r:id="rId59"/>
    <p:sldId id="311" r:id="rId60"/>
    <p:sldId id="258" r:id="rId61"/>
    <p:sldId id="312" r:id="rId62"/>
    <p:sldId id="313" r:id="rId63"/>
    <p:sldId id="368" r:id="rId64"/>
    <p:sldId id="314" r:id="rId65"/>
    <p:sldId id="315" r:id="rId66"/>
    <p:sldId id="316" r:id="rId67"/>
    <p:sldId id="317" r:id="rId68"/>
    <p:sldId id="318" r:id="rId69"/>
    <p:sldId id="369" r:id="rId70"/>
    <p:sldId id="370" r:id="rId71"/>
    <p:sldId id="259" r:id="rId72"/>
    <p:sldId id="372" r:id="rId73"/>
    <p:sldId id="373" r:id="rId74"/>
    <p:sldId id="374" r:id="rId75"/>
    <p:sldId id="384" r:id="rId76"/>
    <p:sldId id="385" r:id="rId77"/>
    <p:sldId id="375" r:id="rId78"/>
    <p:sldId id="387" r:id="rId79"/>
    <p:sldId id="388" r:id="rId80"/>
    <p:sldId id="376" r:id="rId81"/>
    <p:sldId id="377" r:id="rId82"/>
    <p:sldId id="379" r:id="rId83"/>
    <p:sldId id="380" r:id="rId84"/>
    <p:sldId id="381" r:id="rId85"/>
    <p:sldId id="382" r:id="rId86"/>
    <p:sldId id="389" r:id="rId87"/>
    <p:sldId id="390" r:id="rId88"/>
    <p:sldId id="391" r:id="rId89"/>
    <p:sldId id="378" r:id="rId90"/>
    <p:sldId id="335" r:id="rId91"/>
    <p:sldId id="337" r:id="rId92"/>
    <p:sldId id="393" r:id="rId93"/>
    <p:sldId id="394" r:id="rId94"/>
    <p:sldId id="395" r:id="rId95"/>
    <p:sldId id="396" r:id="rId96"/>
    <p:sldId id="397" r:id="rId97"/>
    <p:sldId id="398" r:id="rId98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95DBD8"/>
    <a:srgbClr val="A8C8B9"/>
    <a:srgbClr val="9384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14" autoAdjust="0"/>
    <p:restoredTop sz="86353" autoAdjust="0"/>
  </p:normalViewPr>
  <p:slideViewPr>
    <p:cSldViewPr>
      <p:cViewPr>
        <p:scale>
          <a:sx n="66" d="100"/>
          <a:sy n="66" d="100"/>
        </p:scale>
        <p:origin x="-127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AAF47-4A97-4185-A780-AFF33035705B}" type="datetimeFigureOut">
              <a:rPr lang="id-ID" smtClean="0"/>
              <a:pPr/>
              <a:t>02/07/2019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2AEC-934D-445D-8C1D-2AD2CC8EEEB4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2AEC-934D-445D-8C1D-2AD2CC8EEEB4}" type="slidenum">
              <a:rPr lang="id-ID" smtClean="0"/>
              <a:pPr/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2AEC-934D-445D-8C1D-2AD2CC8EEEB4}" type="slidenum">
              <a:rPr lang="id-ID" smtClean="0"/>
              <a:pPr/>
              <a:t>51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C66E3A-87B2-456C-85BE-333916588496}"/>
              </a:ext>
            </a:extLst>
          </p:cNvPr>
          <p:cNvSpPr/>
          <p:nvPr/>
        </p:nvSpPr>
        <p:spPr>
          <a:xfrm>
            <a:off x="0" y="0"/>
            <a:ext cx="9144000" cy="537368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2F8E38-3AA7-4DB5-BA04-F46EE90C2F74}"/>
              </a:ext>
            </a:extLst>
          </p:cNvPr>
          <p:cNvSpPr/>
          <p:nvPr/>
        </p:nvSpPr>
        <p:spPr>
          <a:xfrm>
            <a:off x="0" y="0"/>
            <a:ext cx="9144000" cy="14128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9EB6C8-2840-4D89-83DA-C2304802827B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Disclin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DD5F9A1-BAAE-4129-A08D-AE0CA641AC8B}"/>
              </a:ext>
            </a:extLst>
          </p:cNvPr>
          <p:cNvSpPr/>
          <p:nvPr/>
        </p:nvSpPr>
        <p:spPr>
          <a:xfrm>
            <a:off x="0" y="0"/>
            <a:ext cx="9144000" cy="14128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3DC876-24CF-4EB6-966B-113638C25703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5EAC877-56FF-4BB4-8787-21888A9DB06F}"/>
              </a:ext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164511E-C4CA-4B76-B792-96A319E4AF93}"/>
              </a:ext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B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88DB97-6CF7-463F-ABF1-FA39D183B2A1}"/>
              </a:ext>
            </a:extLst>
          </p:cNvPr>
          <p:cNvSpPr/>
          <p:nvPr/>
        </p:nvSpPr>
        <p:spPr>
          <a:xfrm>
            <a:off x="0" y="0"/>
            <a:ext cx="9144000" cy="184467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C54D14-021F-48FE-8B79-EB37E3FB476E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A49C551-17B7-4D76-A24D-451BCA27CE1B}"/>
              </a:ext>
            </a:extLst>
          </p:cNvPr>
          <p:cNvSpPr/>
          <p:nvPr/>
        </p:nvSpPr>
        <p:spPr>
          <a:xfrm>
            <a:off x="684213" y="333375"/>
            <a:ext cx="1295400" cy="1295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E91C694-9C16-43E4-A205-8418E6D1E39D}"/>
              </a:ext>
            </a:extLst>
          </p:cNvPr>
          <p:cNvSpPr/>
          <p:nvPr/>
        </p:nvSpPr>
        <p:spPr>
          <a:xfrm>
            <a:off x="827088" y="476250"/>
            <a:ext cx="1008062" cy="100806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44E981-7297-47A4-B739-CB3A2130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49275"/>
            <a:ext cx="1295400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1600" b="1"/>
              <a:t>BAB</a:t>
            </a:r>
            <a:endParaRPr lang="en-US" altLang="id-ID" sz="1600" b="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D6113F35-2EAD-4655-9B72-CBA2402D675B}"/>
              </a:ext>
            </a:extLst>
          </p:cNvPr>
          <p:cNvSpPr/>
          <p:nvPr/>
        </p:nvSpPr>
        <p:spPr>
          <a:xfrm>
            <a:off x="3708400" y="6308725"/>
            <a:ext cx="1655763" cy="26193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051720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827584" y="642392"/>
            <a:ext cx="1008112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4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D13B15-E776-4ECD-8026-472B20C90452}"/>
              </a:ext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C6F53F-EF71-4802-AE5B-9C9FE4F19402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1BBB439-EF86-4E4F-B946-D3F1E346E182}"/>
              </a:ext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F0EBEC7-018B-4E38-B753-04A78D9C8231}"/>
              </a:ext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50BC0F5-D255-4D40-ADAD-85C85FB000F7}"/>
              </a:ext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A75FE90-8404-48D4-B62C-8DC7E95DC81D}"/>
              </a:ext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AMAN KIRI DO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ABBA69-EC90-433E-AC12-2FDC8688622B}"/>
              </a:ext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E755C2-F157-4E67-B65E-51E9A26CD437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764D206-AC02-4BB1-B52A-D3851365D2C8}"/>
              </a:ext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91633C0-C0FB-4135-8BE6-C5D7D2889AC4}"/>
              </a:ext>
            </a:extLst>
          </p:cNvPr>
          <p:cNvSpPr/>
          <p:nvPr/>
        </p:nvSpPr>
        <p:spPr>
          <a:xfrm>
            <a:off x="467544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2991F18-91E1-4556-95D6-84172C245456}"/>
              </a:ext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95EEE1-C77F-44C0-97EA-D5A2F5DD38F4}"/>
              </a:ext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3A33571-0FA1-4B46-BCB5-BE84CF524C0C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58D6177-CB03-4377-8D44-B815270A1430}"/>
              </a:ext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8237ACC-EE3B-4F1C-97B5-0D43F95CF514}"/>
              </a:ext>
            </a:extLst>
          </p:cNvPr>
          <p:cNvSpPr/>
          <p:nvPr/>
        </p:nvSpPr>
        <p:spPr>
          <a:xfrm>
            <a:off x="8316416" y="6309320"/>
            <a:ext cx="360040" cy="3600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4327A8B-BEB8-4E0F-9121-5F685A1C046C}"/>
              </a:ext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AMAN KANAN 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A58DC1B-6295-4E96-936E-E08F7D328C3B}"/>
              </a:ext>
            </a:extLst>
          </p:cNvPr>
          <p:cNvSpPr/>
          <p:nvPr/>
        </p:nvSpPr>
        <p:spPr>
          <a:xfrm>
            <a:off x="0" y="0"/>
            <a:ext cx="9144000" cy="47625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B75167-5928-4DA8-A7EA-20F53B4F8E82}"/>
              </a:ext>
            </a:extLst>
          </p:cNvPr>
          <p:cNvSpPr/>
          <p:nvPr/>
        </p:nvSpPr>
        <p:spPr>
          <a:xfrm>
            <a:off x="0" y="6453188"/>
            <a:ext cx="9144000" cy="404812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C6C73C6-D58E-43D3-9817-84113E02B7C6}"/>
              </a:ext>
            </a:extLst>
          </p:cNvPr>
          <p:cNvSpPr/>
          <p:nvPr/>
        </p:nvSpPr>
        <p:spPr>
          <a:xfrm>
            <a:off x="2916238" y="6381750"/>
            <a:ext cx="1511300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144D0131-3032-4C41-8312-B4D8AA36A1C4}"/>
              </a:ext>
            </a:extLst>
          </p:cNvPr>
          <p:cNvSpPr/>
          <p:nvPr/>
        </p:nvSpPr>
        <p:spPr>
          <a:xfrm>
            <a:off x="4500563" y="6381750"/>
            <a:ext cx="1584325" cy="26035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5" r:id="rId11"/>
    <p:sldLayoutId id="2147483686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10" Type="http://schemas.openxmlformats.org/officeDocument/2006/relationships/slide" Target="slide4.xml"/><Relationship Id="rId4" Type="http://schemas.openxmlformats.org/officeDocument/2006/relationships/oleObject" Target="../embeddings/oleObject12.bin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47.xml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71.xml"/><Relationship Id="rId4" Type="http://schemas.openxmlformats.org/officeDocument/2006/relationships/slide" Target="slide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9.xml"/><Relationship Id="rId5" Type="http://schemas.openxmlformats.org/officeDocument/2006/relationships/slide" Target="slide3.xml"/><Relationship Id="rId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slide" Target="slide2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slide" Target="slide2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slide" Target="slide3.x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9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slide" Target="slide29.xml"/><Relationship Id="rId5" Type="http://schemas.openxmlformats.org/officeDocument/2006/relationships/slide" Target="slide3.xml"/><Relationship Id="rId4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.xml"/><Relationship Id="rId4" Type="http://schemas.openxmlformats.org/officeDocument/2006/relationships/slide" Target="slide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9.xml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slide" Target="slide29.xml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slide" Target="slide29.xml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slide" Target="slide29.xml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slide" Target="slide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7.xml"/><Relationship Id="rId4" Type="http://schemas.openxmlformats.org/officeDocument/2006/relationships/slide" Target="slid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5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slide" Target="slide5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slide" Target="slide8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3.xml"/><Relationship Id="rId7" Type="http://schemas.openxmlformats.org/officeDocument/2006/relationships/slide" Target="slide8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5" Type="http://schemas.openxmlformats.org/officeDocument/2006/relationships/slide" Target="slide77.xml"/><Relationship Id="rId4" Type="http://schemas.openxmlformats.org/officeDocument/2006/relationships/slide" Target="slide74.xml"/><Relationship Id="rId9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slide" Target="slide71.xml"/><Relationship Id="rId4" Type="http://schemas.openxmlformats.org/officeDocument/2006/relationships/slide" Target="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5" Type="http://schemas.openxmlformats.org/officeDocument/2006/relationships/slide" Target="slide71.xml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slide" Target="slide71.xml"/><Relationship Id="rId5" Type="http://schemas.openxmlformats.org/officeDocument/2006/relationships/slide" Target="slide3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1.xml"/><Relationship Id="rId5" Type="http://schemas.openxmlformats.org/officeDocument/2006/relationships/slide" Target="slide3.xml"/><Relationship Id="rId4" Type="http://schemas.openxmlformats.org/officeDocument/2006/relationships/slide" Target="slide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71.xml"/><Relationship Id="rId4" Type="http://schemas.openxmlformats.org/officeDocument/2006/relationships/slide" Target="slide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slide" Target="slide71.xml"/><Relationship Id="rId4" Type="http://schemas.openxmlformats.org/officeDocument/2006/relationships/slide" Target="slide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slide" Target="slide71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1189038" y="-3267075"/>
            <a:ext cx="11377613" cy="59753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-4763" y="1451100"/>
            <a:ext cx="9144001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/>
          <a:lstStyle/>
          <a:p>
            <a:pPr algn="ctr" eaLnBrk="1" hangingPunct="1"/>
            <a:r>
              <a:rPr lang="id-ID" altLang="id-ID" sz="2000" b="1" dirty="0">
                <a:latin typeface="Arial Black" pitchFamily="34" charset="0"/>
              </a:rPr>
              <a:t>SMA/MA Kelas </a:t>
            </a:r>
            <a:r>
              <a:rPr lang="id-ID" altLang="id-ID" sz="2000" b="1" dirty="0" smtClean="0">
                <a:latin typeface="Arial Black" pitchFamily="34" charset="0"/>
              </a:rPr>
              <a:t>X Semester 1</a:t>
            </a:r>
          </a:p>
          <a:p>
            <a:pPr algn="ctr" eaLnBrk="1" hangingPunct="1"/>
            <a:endParaRPr lang="id-ID" altLang="id-ID" sz="2000" b="1" dirty="0">
              <a:latin typeface="Arial Black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315392"/>
            <a:ext cx="9144000" cy="1268413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Roboto Slab" charset="0"/>
              <a:buNone/>
              <a:tabLst/>
              <a:defRPr/>
            </a:pPr>
            <a:r>
              <a:rPr kumimoji="0" lang="id-ID" altLang="id-ID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charset="0"/>
                <a:sym typeface="Roboto Slab" charset="0"/>
              </a:rPr>
              <a:t>Matematika</a:t>
            </a:r>
            <a:endParaRPr kumimoji="0" lang="en-US" altLang="id-ID" sz="5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Arial" charset="0"/>
              <a:sym typeface="Roboto Slab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934884">
            <a:off x="5657415" y="2539418"/>
            <a:ext cx="2536367" cy="35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936626" y="3785870"/>
            <a:ext cx="3888581" cy="9563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 algn="l"/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Disusun oleh: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id-ID" altLang="en-US" sz="1800" b="1" dirty="0" smtClean="0">
                <a:solidFill>
                  <a:schemeClr val="bg1"/>
                </a:solidFill>
                <a:sym typeface="+mn-ea"/>
              </a:rPr>
              <a:t>Ngapiningsih </a:t>
            </a:r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endParaRPr lang="id-ID" alt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/>
            </a:extLst>
          </p:cNvPr>
          <p:cNvSpPr/>
          <p:nvPr/>
        </p:nvSpPr>
        <p:spPr>
          <a:xfrm>
            <a:off x="3491532" y="6305128"/>
            <a:ext cx="1008063" cy="260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 dirty="0">
                <a:hlinkClick r:id="rId3" action="ppaction://hlinksldjump"/>
              </a:rPr>
              <a:t>Disklaimer</a:t>
            </a:r>
            <a:endParaRPr lang="en-US" sz="1400" dirty="0"/>
          </a:p>
        </p:txBody>
      </p:sp>
      <p:sp>
        <p:nvSpPr>
          <p:cNvPr id="13" name="Rounded Rectangle 12">
            <a:extLst>
              <a:ext uri="{FF2B5EF4-FFF2-40B4-BE49-F238E27FC236}"/>
            </a:extLst>
          </p:cNvPr>
          <p:cNvSpPr/>
          <p:nvPr/>
        </p:nvSpPr>
        <p:spPr>
          <a:xfrm>
            <a:off x="4644057" y="6305128"/>
            <a:ext cx="1008063" cy="260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 dirty="0">
                <a:hlinkClick r:id="rId4" action="ppaction://hlinksldjump"/>
              </a:rPr>
              <a:t>Daftar isi</a:t>
            </a:r>
            <a:endParaRPr lang="en-US" sz="1400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0" y="1827982"/>
            <a:ext cx="9144001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/>
          <a:lstStyle/>
          <a:p>
            <a:pPr algn="ctr" eaLnBrk="1" hangingPunct="1"/>
            <a:r>
              <a:rPr lang="id-ID" altLang="id-ID" sz="2000" b="1" dirty="0" smtClean="0">
                <a:solidFill>
                  <a:srgbClr val="FFFF00"/>
                </a:solidFill>
                <a:latin typeface="Arial Black" pitchFamily="34" charset="0"/>
              </a:rPr>
              <a:t>Mata Pelajaran Wajib</a:t>
            </a:r>
            <a:endParaRPr lang="id-ID" altLang="id-ID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69269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Contoh 2</a:t>
            </a:r>
            <a:endParaRPr lang="id-ID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830933"/>
            <a:ext cx="8229600" cy="3816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dirty="0" smtClean="0"/>
              <a:t>Nilai|x| + 2|x| + |–5x| untuk nilai x &lt; –2 sebagai berikut.</a:t>
            </a:r>
          </a:p>
          <a:p>
            <a:pPr marL="0" indent="0">
              <a:buNone/>
            </a:pPr>
            <a:r>
              <a:rPr lang="id-ID" sz="2800" dirty="0" smtClean="0"/>
              <a:t>Oleh karena x &lt; –2 maka |x| = –x dan |–5x |= –5x.</a:t>
            </a:r>
          </a:p>
          <a:p>
            <a:pPr marL="0" indent="0">
              <a:buNone/>
            </a:pPr>
            <a:r>
              <a:rPr lang="id-ID" sz="2800" dirty="0" smtClean="0"/>
              <a:t>Sehingga:</a:t>
            </a:r>
          </a:p>
          <a:p>
            <a:pPr marL="0" indent="0" defTabSz="936000">
              <a:buNone/>
            </a:pPr>
            <a:r>
              <a:rPr lang="id-ID" sz="2800" dirty="0" smtClean="0"/>
              <a:t>|x| + 2|x| + |–5x| 	= –x + 2(–x) + (–5x)</a:t>
            </a:r>
          </a:p>
          <a:p>
            <a:pPr marL="0" indent="0" defTabSz="936000">
              <a:buNone/>
            </a:pPr>
            <a:r>
              <a:rPr lang="id-ID" sz="2800" dirty="0" smtClean="0"/>
              <a:t>			= –x – 2x – 5x = –8x</a:t>
            </a:r>
          </a:p>
          <a:p>
            <a:pPr marL="0" indent="0" defTabSz="936000">
              <a:buNone/>
            </a:pPr>
            <a:r>
              <a:rPr lang="id-ID" sz="2800" dirty="0" smtClean="0"/>
              <a:t>Jadi, nilai|x| + 2|x| + |–5x| adalah –8x.</a:t>
            </a:r>
            <a:endParaRPr lang="id-ID" sz="2800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520" y="693192"/>
            <a:ext cx="8229600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id-ID" sz="3600" b="1" dirty="0" smtClean="0"/>
              <a:t>Persamaan Nilai Mutlak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15445" y="1729829"/>
            <a:ext cx="4537075" cy="44354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b="1" dirty="0" smtClean="0">
                <a:hlinkClick r:id="rId2" action="ppaction://hlinksldjump"/>
              </a:rPr>
              <a:t>Bentuk Umum Persamaan Nilai Mutlak</a:t>
            </a:r>
            <a:endParaRPr lang="id-ID" sz="2800" b="1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b="1" dirty="0" smtClean="0">
                <a:hlinkClick r:id="rId2" action="ppaction://hlinksldjump"/>
              </a:rPr>
              <a:t>Penyelesaian Persamaan Nilai Mutlak</a:t>
            </a:r>
            <a:endParaRPr lang="id-ID" sz="2800" b="1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Menentukan Penyelesaian Persamaan Nilai Mutlak</a:t>
            </a:r>
            <a:endParaRPr lang="id-ID" sz="28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/>
          <a:srcRect l="67831" t="25682" r="15064" b="52385"/>
          <a:stretch>
            <a:fillRect/>
          </a:stretch>
        </p:blipFill>
        <p:spPr bwMode="auto">
          <a:xfrm>
            <a:off x="792088" y="1917055"/>
            <a:ext cx="34958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20080" y="4509343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lauwtjunnji.weebly.com</a:t>
            </a:r>
            <a:endParaRPr lang="en-US" dirty="0" smtClean="0"/>
          </a:p>
          <a:p>
            <a:r>
              <a:rPr lang="en-US" b="1" dirty="0" smtClean="0"/>
              <a:t>Gambar 2.1 </a:t>
            </a:r>
            <a:r>
              <a:rPr lang="en-US" dirty="0" smtClean="0"/>
              <a:t>Diameter besi beton diukur</a:t>
            </a:r>
            <a:r>
              <a:rPr lang="id-ID" dirty="0" smtClean="0"/>
              <a:t> </a:t>
            </a:r>
            <a:r>
              <a:rPr lang="en-US" dirty="0" smtClean="0"/>
              <a:t>menggunakan jangka sorong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08520" y="476672"/>
            <a:ext cx="8229600" cy="6477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id-ID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Bentuk Umum Persamaan Nilai Mutlak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30983" y="1195809"/>
            <a:ext cx="7221537" cy="22336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id-ID" sz="2800" dirty="0" smtClean="0"/>
              <a:t>Untuk f(x) dan g(x) fungsi dalam variabel x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|f(x)| = c dengan syarat c ≥ 0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|f(x)| = |g(x)|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|f(x)| = g(x) dengan syarat g(x) ≥ 0</a:t>
            </a:r>
            <a:endParaRPr lang="id-ID" sz="2800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38425" y="3284711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42950" lvl="0" indent="-742950">
              <a:spcBef>
                <a:spcPct val="0"/>
              </a:spcBef>
              <a:buFont typeface="+mj-lt"/>
              <a:buAutoNum type="arabicPeriod" startAt="2"/>
            </a:pPr>
            <a:r>
              <a:rPr lang="en-US" sz="3200" b="1" dirty="0" smtClean="0"/>
              <a:t>Penyelesaian </a:t>
            </a: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Persamaan Nilai Mutlak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60325" y="4004791"/>
            <a:ext cx="722148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x₁ merupakan</a:t>
            </a:r>
            <a:r>
              <a:rPr kumimoji="0" lang="id-ID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penyelesaian persamaan nilai mutlak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|f(x)| = c,</a:t>
            </a:r>
            <a:r>
              <a:rPr kumimoji="0" lang="id-ID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|f(x)| = |g(x)|, dan |f(x)| = g(x) </a:t>
            </a:r>
            <a:r>
              <a:rPr lang="id-ID" sz="2800" dirty="0" smtClean="0"/>
              <a:t>jika |f(x₁)| = c, |f(x₁)| = |g(x₁)|, dan |f(x₁)| = g(x₁) bernilai benar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475581"/>
            <a:ext cx="8686800" cy="8651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 startAt="3"/>
            </a:pPr>
            <a:r>
              <a:rPr lang="id-ID" sz="3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Menentukan Penyelesaikan Persamaan Nilai Mutlak 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1187624" y="1340768"/>
            <a:ext cx="79563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700" b="1" i="1" dirty="0" smtClean="0"/>
              <a:t>Menggunakan grafik</a:t>
            </a:r>
            <a:endParaRPr lang="id-ID" sz="2700" b="1" i="1" dirty="0" smtClean="0"/>
          </a:p>
          <a:p>
            <a:pPr marL="971550" lvl="1" indent="-514350">
              <a:buFont typeface="+mj-lt"/>
              <a:buAutoNum type="arabicParenR"/>
            </a:pPr>
            <a:r>
              <a:rPr lang="id-ID" sz="2700" dirty="0" smtClean="0"/>
              <a:t>|f(x)| = c dengan syarat c ≥ 0</a:t>
            </a:r>
          </a:p>
          <a:p>
            <a:pPr marL="971550" lvl="1" indent="-514350"/>
            <a:r>
              <a:rPr lang="id-ID" sz="2700" dirty="0" smtClean="0"/>
              <a:t>	Grafik y₁ = |f(x)| dan y₂ = c digambarkan pada satu bidang kartesius</a:t>
            </a:r>
          </a:p>
          <a:p>
            <a:pPr marL="971550" lvl="1" indent="-514350">
              <a:buFont typeface="+mj-lt"/>
              <a:buAutoNum type="arabicParenR" startAt="2"/>
            </a:pPr>
            <a:r>
              <a:rPr lang="id-ID" sz="2700" dirty="0" smtClean="0"/>
              <a:t>|f(x)| = |g(x)|</a:t>
            </a:r>
          </a:p>
          <a:p>
            <a:pPr marL="971550" lvl="1" indent="-514350"/>
            <a:r>
              <a:rPr lang="id-ID" sz="2700" dirty="0" smtClean="0"/>
              <a:t>	 Grafik y₁ = |f(x)| dan y₂ = |g(x)| digambarkan pada satu bidang kartesius. </a:t>
            </a:r>
          </a:p>
          <a:p>
            <a:pPr marL="971550" lvl="1" indent="-514350">
              <a:buFont typeface="+mj-lt"/>
              <a:buAutoNum type="arabicParenR" startAt="3"/>
            </a:pPr>
            <a:r>
              <a:rPr lang="id-ID" sz="2700" dirty="0" smtClean="0"/>
              <a:t>|f(x)| = g(x) dengan syarat g(x) ≥ 0</a:t>
            </a:r>
          </a:p>
          <a:p>
            <a:pPr marL="971550" lvl="1" indent="-514350"/>
            <a:r>
              <a:rPr lang="id-ID" sz="2700" dirty="0" smtClean="0"/>
              <a:t>	 Grafik y₁ = |f(x)| dan y₂ = g(x) digambarkan pada satu bidang kartesius. </a:t>
            </a:r>
          </a:p>
          <a:p>
            <a:pPr marL="457200" lvl="2"/>
            <a:r>
              <a:rPr lang="id-ID" sz="2700" dirty="0" smtClean="0"/>
              <a:t>Titik potong kedua grafik merupakan penyelesaian persamaan.</a:t>
            </a:r>
            <a:endParaRPr lang="en-US" sz="2700" dirty="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476672"/>
            <a:ext cx="813690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2800" b="1" i="1" dirty="0" smtClean="0"/>
              <a:t>Menggunakan definisi nilai mutlak</a:t>
            </a:r>
            <a:endParaRPr lang="id-ID" sz="2800" b="1" i="1" dirty="0" smtClean="0"/>
          </a:p>
          <a:p>
            <a:pPr lvl="1"/>
            <a:r>
              <a:rPr lang="id-ID" sz="2800" dirty="0" smtClean="0"/>
              <a:t>Menurut definisi:</a:t>
            </a:r>
          </a:p>
          <a:p>
            <a:pPr lvl="1" defTabSz="1080000"/>
            <a:r>
              <a:rPr lang="id-ID" sz="2800" dirty="0" smtClean="0"/>
              <a:t>			ax + b jika (ax + b) ≥ 0		      		     	–(ax + b) jika (ax + b) &lt; 0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Dari definisi dapat diperoleh hubungan berikut.</a:t>
            </a:r>
          </a:p>
          <a:p>
            <a:pPr lvl="1" defTabSz="792000"/>
            <a:r>
              <a:rPr lang="en-US" sz="2800" dirty="0" smtClean="0"/>
              <a:t>|ax + b| = c</a:t>
            </a:r>
            <a:r>
              <a:rPr lang="id-ID" sz="2800" dirty="0" smtClean="0"/>
              <a:t> 	</a:t>
            </a:r>
            <a:r>
              <a:rPr lang="en-US" sz="2800" dirty="0" smtClean="0"/>
              <a:t>⇔ ax + b = c atau –(ax + b) = c</a:t>
            </a:r>
          </a:p>
          <a:p>
            <a:pPr lvl="1" defTabSz="792000"/>
            <a:r>
              <a:rPr lang="id-ID" sz="2800" dirty="0" smtClean="0"/>
              <a:t>			</a:t>
            </a:r>
            <a:r>
              <a:rPr lang="en-US" sz="2800" dirty="0" smtClean="0"/>
              <a:t>⇔ ax + b = c atau ax + b = –c</a:t>
            </a:r>
            <a:endParaRPr lang="id-ID" sz="2800" dirty="0" smtClean="0"/>
          </a:p>
          <a:p>
            <a:pPr lvl="1"/>
            <a:r>
              <a:rPr lang="id-ID" sz="2800" dirty="0" smtClean="0"/>
              <a:t>Sehingga persamaan |ax + b| = c dapat diselesaikan dengan menyelesaikan persamaan ax + b = c atau ax + b = –c.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eriod" startAt="3"/>
            </a:pPr>
            <a:r>
              <a:rPr lang="en-US" sz="2800" b="1" i="1" dirty="0" smtClean="0"/>
              <a:t>Menguadratkan kedua ruas</a:t>
            </a:r>
            <a:endParaRPr lang="id-ID" sz="2800" b="1" i="1" dirty="0" smtClean="0"/>
          </a:p>
          <a:p>
            <a:pPr marL="400050" lvl="2" indent="0">
              <a:buNone/>
            </a:pPr>
            <a:r>
              <a:rPr lang="id-ID" sz="2800" dirty="0" smtClean="0"/>
              <a:t>B</a:t>
            </a:r>
            <a:r>
              <a:rPr lang="en-US" sz="2800" dirty="0" smtClean="0"/>
              <a:t>oleh</a:t>
            </a:r>
            <a:r>
              <a:rPr lang="id-ID" sz="2800" dirty="0" smtClean="0"/>
              <a:t> </a:t>
            </a:r>
            <a:r>
              <a:rPr lang="en-US" sz="2800" dirty="0" smtClean="0"/>
              <a:t>dilakukan jika kedua ruas bernilai positif.</a:t>
            </a:r>
            <a:endParaRPr lang="id-ID" sz="2800" dirty="0" smtClean="0"/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71600" y="1501374"/>
            <a:ext cx="2664296" cy="631482"/>
            <a:chOff x="1187624" y="5101774"/>
            <a:chExt cx="2664296" cy="631482"/>
          </a:xfrm>
        </p:grpSpPr>
        <p:sp>
          <p:nvSpPr>
            <p:cNvPr id="6" name="Left Brace 5"/>
            <p:cNvSpPr/>
            <p:nvPr/>
          </p:nvSpPr>
          <p:spPr>
            <a:xfrm>
              <a:off x="3635897" y="5173782"/>
              <a:ext cx="144016" cy="55947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7624" y="5101774"/>
              <a:ext cx="2664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600" dirty="0" smtClean="0"/>
                <a:t>f(x) = |</a:t>
              </a:r>
              <a:r>
                <a:rPr lang="id-ID" sz="2800" dirty="0" smtClean="0"/>
                <a:t> ax + b </a:t>
              </a:r>
              <a:r>
                <a:rPr lang="id-ID" sz="2600" dirty="0" smtClean="0"/>
                <a:t>| = </a:t>
              </a:r>
              <a:endParaRPr lang="id-ID" sz="2600" dirty="0"/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026016"/>
            <a:ext cx="8244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</a:t>
            </a:r>
            <a:r>
              <a:rPr lang="en-US" sz="2800" dirty="0" smtClean="0"/>
              <a:t>entukan penyelesaian persamaan |x – 2| = 3.</a:t>
            </a:r>
            <a:endParaRPr lang="id-ID" sz="2800" dirty="0" smtClean="0"/>
          </a:p>
          <a:p>
            <a:r>
              <a:rPr lang="id-ID" sz="2800" b="1" dirty="0" smtClean="0"/>
              <a:t>Jawaban:</a:t>
            </a:r>
            <a:r>
              <a:rPr lang="en-US" sz="2800" b="1" dirty="0" smtClean="0"/>
              <a:t> 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Menggunakan grafik</a:t>
            </a:r>
            <a:endParaRPr lang="id-ID" sz="2800" dirty="0" smtClean="0"/>
          </a:p>
          <a:p>
            <a:pPr lvl="1"/>
            <a:r>
              <a:rPr lang="en-US" sz="2800" dirty="0" smtClean="0"/>
              <a:t>Misalkan y</a:t>
            </a:r>
            <a:r>
              <a:rPr lang="id-ID" sz="2800" dirty="0" smtClean="0"/>
              <a:t>₁</a:t>
            </a:r>
            <a:r>
              <a:rPr lang="en-US" sz="2800" dirty="0" smtClean="0"/>
              <a:t> = |x – 2| dan</a:t>
            </a:r>
            <a:r>
              <a:rPr lang="id-ID" sz="2800" dirty="0" smtClean="0"/>
              <a:t> </a:t>
            </a:r>
            <a:r>
              <a:rPr lang="en-US" sz="2800" dirty="0" smtClean="0"/>
              <a:t>y</a:t>
            </a:r>
            <a:r>
              <a:rPr lang="id-ID" sz="2800" dirty="0" smtClean="0"/>
              <a:t>₂</a:t>
            </a:r>
            <a:r>
              <a:rPr lang="en-US" sz="2800" dirty="0" smtClean="0"/>
              <a:t> = 3.</a:t>
            </a:r>
            <a:endParaRPr lang="id-ID" sz="2800" dirty="0" smtClean="0"/>
          </a:p>
          <a:p>
            <a:pPr lvl="1"/>
            <a:r>
              <a:rPr lang="id-ID" sz="2800" dirty="0" smtClean="0"/>
              <a:t>Grafik </a:t>
            </a:r>
            <a:r>
              <a:rPr lang="en-US" sz="2800" dirty="0" smtClean="0"/>
              <a:t>y</a:t>
            </a:r>
            <a:r>
              <a:rPr lang="id-ID" sz="2800" dirty="0" smtClean="0"/>
              <a:t>₁</a:t>
            </a:r>
            <a:r>
              <a:rPr lang="en-US" sz="2800" dirty="0" smtClean="0"/>
              <a:t> = |x – 2| dan</a:t>
            </a:r>
            <a:r>
              <a:rPr lang="id-ID" sz="2800" dirty="0" smtClean="0"/>
              <a:t> </a:t>
            </a:r>
            <a:r>
              <a:rPr lang="en-US" sz="2800" dirty="0" smtClean="0"/>
              <a:t>y</a:t>
            </a:r>
            <a:r>
              <a:rPr lang="id-ID" sz="2800" dirty="0" smtClean="0"/>
              <a:t>₂</a:t>
            </a:r>
            <a:r>
              <a:rPr lang="en-US" sz="2800" dirty="0" smtClean="0"/>
              <a:t> = 3</a:t>
            </a:r>
            <a:r>
              <a:rPr lang="id-ID" sz="2800" dirty="0" smtClean="0"/>
              <a:t> sebagai berikut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6718" t="45570" r="37548" b="24899"/>
          <a:stretch>
            <a:fillRect/>
          </a:stretch>
        </p:blipFill>
        <p:spPr bwMode="auto">
          <a:xfrm>
            <a:off x="648469" y="3272785"/>
            <a:ext cx="4283571" cy="276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76056" y="3272785"/>
            <a:ext cx="3816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Dari gambar terlihat kedua grafik </a:t>
            </a:r>
            <a:r>
              <a:rPr lang="en-US" sz="2800" dirty="0" smtClean="0"/>
              <a:t>berpotongan di titik x = 5 atau x = –1. </a:t>
            </a:r>
            <a:r>
              <a:rPr lang="id-ID" sz="2800" dirty="0" smtClean="0"/>
              <a:t>Jadi</a:t>
            </a:r>
            <a:r>
              <a:rPr lang="en-US" sz="2800" dirty="0" smtClean="0"/>
              <a:t>, penyelesaian</a:t>
            </a:r>
          </a:p>
          <a:p>
            <a:r>
              <a:rPr lang="en-US" sz="2800" dirty="0" smtClean="0"/>
              <a:t>|x – 2| = 3 adalah 5 atau –1.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476597"/>
            <a:ext cx="8229600" cy="792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 smtClean="0"/>
              <a:t>C</a:t>
            </a:r>
            <a:r>
              <a:rPr lang="id-ID" sz="3600" b="1" dirty="0" smtClean="0"/>
              <a:t>ontoh 1</a:t>
            </a:r>
            <a:endParaRPr lang="en-US" sz="3600" b="1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548680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1080000">
              <a:buFont typeface="+mj-lt"/>
              <a:buAutoNum type="arabicPeriod" startAt="2"/>
            </a:pPr>
            <a:r>
              <a:rPr lang="en-US" sz="2800" dirty="0" smtClean="0"/>
              <a:t>Menggunakan definisi nilai mutlak</a:t>
            </a:r>
            <a:r>
              <a:rPr lang="id-ID" sz="2800" dirty="0" smtClean="0"/>
              <a:t/>
            </a:r>
            <a:br>
              <a:rPr lang="id-ID" sz="2800" dirty="0" smtClean="0"/>
            </a:br>
            <a:r>
              <a:rPr lang="id-ID" sz="2800" dirty="0" smtClean="0"/>
              <a:t>|x – 2| = 3	⇔ x – 2 = 3 atau x – 2 = –3</a:t>
            </a:r>
            <a:endParaRPr lang="en-US" sz="2800" dirty="0" smtClean="0"/>
          </a:p>
          <a:p>
            <a:pPr lvl="1" defTabSz="1080000"/>
            <a:r>
              <a:rPr lang="id-ID" sz="2800" dirty="0" smtClean="0"/>
              <a:t>		⇔ x = 5 atau –x + 2 = 3</a:t>
            </a:r>
            <a:endParaRPr lang="en-US" sz="2800" dirty="0" smtClean="0"/>
          </a:p>
          <a:p>
            <a:pPr lvl="1" defTabSz="1080000"/>
            <a:r>
              <a:rPr lang="id-ID" sz="2800" dirty="0" smtClean="0"/>
              <a:t>		⇔  x = 5 atau x = –1</a:t>
            </a:r>
          </a:p>
          <a:p>
            <a:pPr lvl="1"/>
            <a:r>
              <a:rPr lang="en-US" sz="2800" dirty="0" smtClean="0"/>
              <a:t>Jadi, penyelesaian |x – 2| = 3 adalah</a:t>
            </a:r>
            <a:r>
              <a:rPr lang="id-ID" sz="2800" dirty="0" smtClean="0"/>
              <a:t> </a:t>
            </a:r>
            <a:r>
              <a:rPr lang="en-US" sz="2800" dirty="0" smtClean="0"/>
              <a:t>–1 atau 5</a:t>
            </a:r>
            <a:r>
              <a:rPr lang="id-ID" sz="2800" dirty="0" smtClean="0"/>
              <a:t>.</a:t>
            </a:r>
            <a:endParaRPr lang="en-US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/>
              <a:t>Menguadratkan kedua ruas</a:t>
            </a:r>
            <a:endParaRPr lang="id-ID" sz="2800" dirty="0" smtClean="0"/>
          </a:p>
          <a:p>
            <a:pPr lvl="1" defTabSz="1080000"/>
            <a:r>
              <a:rPr lang="en-US" sz="2800" dirty="0" smtClean="0"/>
              <a:t>|x – 2| = 3</a:t>
            </a:r>
            <a:r>
              <a:rPr lang="id-ID" sz="2800" dirty="0" smtClean="0"/>
              <a:t> 	</a:t>
            </a:r>
            <a:r>
              <a:rPr lang="en-US" sz="2800" dirty="0" smtClean="0"/>
              <a:t>⇔ |x – 2² = 3²</a:t>
            </a:r>
            <a:endParaRPr lang="id-ID" sz="2800" dirty="0" smtClean="0"/>
          </a:p>
          <a:p>
            <a:pPr lvl="1" defTabSz="1080000"/>
            <a:r>
              <a:rPr lang="id-ID" sz="2800" dirty="0" smtClean="0"/>
              <a:t>		</a:t>
            </a:r>
            <a:r>
              <a:rPr lang="en-US" sz="2800" dirty="0" smtClean="0"/>
              <a:t>⇔ (x – 2)² = 3²</a:t>
            </a:r>
          </a:p>
          <a:p>
            <a:pPr lvl="1" defTabSz="1080000"/>
            <a:r>
              <a:rPr lang="id-ID" sz="2800" dirty="0" smtClean="0"/>
              <a:t>		</a:t>
            </a:r>
            <a:r>
              <a:rPr lang="en-US" sz="2800" dirty="0" smtClean="0"/>
              <a:t>⇔ (x – 2)² – 3² = 0</a:t>
            </a:r>
          </a:p>
          <a:p>
            <a:pPr lvl="1" defTabSz="1080000"/>
            <a:r>
              <a:rPr lang="id-ID" sz="2800" dirty="0" smtClean="0"/>
              <a:t>		</a:t>
            </a:r>
            <a:r>
              <a:rPr lang="en-US" sz="2800" dirty="0" smtClean="0"/>
              <a:t>⇔ </a:t>
            </a:r>
            <a:r>
              <a:rPr lang="id-ID" sz="2800" dirty="0" smtClean="0"/>
              <a:t>(</a:t>
            </a:r>
            <a:r>
              <a:rPr lang="en-US" sz="2800" dirty="0" smtClean="0"/>
              <a:t>(x – 2) + 3</a:t>
            </a:r>
            <a:r>
              <a:rPr lang="id-ID" sz="2800" dirty="0" smtClean="0"/>
              <a:t>)(</a:t>
            </a:r>
            <a:r>
              <a:rPr lang="en-US" sz="2800" dirty="0" smtClean="0"/>
              <a:t>(x – 2) – 3] = 0</a:t>
            </a:r>
          </a:p>
          <a:p>
            <a:pPr lvl="1" defTabSz="1080000"/>
            <a:r>
              <a:rPr lang="id-ID" sz="2800" dirty="0" smtClean="0"/>
              <a:t>		</a:t>
            </a:r>
            <a:r>
              <a:rPr lang="en-US" sz="2800" dirty="0" smtClean="0"/>
              <a:t>⇔ (x + 1)(x – 5) = 0</a:t>
            </a:r>
          </a:p>
          <a:p>
            <a:pPr lvl="1" defTabSz="1080000"/>
            <a:r>
              <a:rPr lang="id-ID" sz="2800" dirty="0" smtClean="0"/>
              <a:t>		</a:t>
            </a:r>
            <a:r>
              <a:rPr lang="en-US" sz="2800" dirty="0" smtClean="0"/>
              <a:t>⇔ x = –1 atau x = 5</a:t>
            </a:r>
          </a:p>
          <a:p>
            <a:pPr lvl="1"/>
            <a:r>
              <a:rPr lang="en-US" sz="2800" dirty="0" smtClean="0"/>
              <a:t>Jadi, penyelesaian |x – 2| = 3 adalah</a:t>
            </a:r>
            <a:r>
              <a:rPr lang="id-ID" sz="2800" dirty="0" smtClean="0"/>
              <a:t> </a:t>
            </a:r>
            <a:r>
              <a:rPr lang="en-US" sz="2800" dirty="0" smtClean="0"/>
              <a:t>–1 atau 5</a:t>
            </a:r>
            <a:r>
              <a:rPr lang="id-ID" sz="2800" dirty="0" smtClean="0"/>
              <a:t>.</a:t>
            </a:r>
            <a:endParaRPr lang="en-US" sz="2800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 idx="4294967295"/>
          </p:nvPr>
        </p:nvSpPr>
        <p:spPr>
          <a:xfrm>
            <a:off x="0" y="476597"/>
            <a:ext cx="8229600" cy="792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 smtClean="0"/>
              <a:t>C</a:t>
            </a:r>
            <a:r>
              <a:rPr lang="id-ID" sz="3600" b="1" dirty="0" smtClean="0"/>
              <a:t>ontoh 2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6588" y="1124819"/>
            <a:ext cx="8507412" cy="504031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id-ID" sz="2800" dirty="0" smtClean="0"/>
              <a:t>T</a:t>
            </a:r>
            <a:r>
              <a:rPr lang="en-US" sz="2800" dirty="0" smtClean="0"/>
              <a:t>entukan penyelesaian persamaan </a:t>
            </a:r>
            <a:r>
              <a:rPr lang="id-ID" sz="2800" dirty="0" smtClean="0"/>
              <a:t>|x – 2| = |6 + 2x|.</a:t>
            </a:r>
          </a:p>
          <a:p>
            <a:pPr>
              <a:buNone/>
            </a:pPr>
            <a:r>
              <a:rPr lang="id-ID" sz="2800" b="1" dirty="0" smtClean="0"/>
              <a:t>Jawaban:</a:t>
            </a: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x – 2| = |6 + 2x</a:t>
            </a:r>
            <a:r>
              <a:rPr lang="id-ID" sz="2800" dirty="0" smtClean="0"/>
              <a:t>| 	⇔ </a:t>
            </a:r>
            <a:r>
              <a:rPr lang="id-ID" sz="2800" dirty="0"/>
              <a:t>(|x – 2</a:t>
            </a:r>
            <a:r>
              <a:rPr lang="id-ID" sz="2800" dirty="0" smtClean="0"/>
              <a:t>|)² </a:t>
            </a:r>
            <a:r>
              <a:rPr lang="id-ID" sz="2800" dirty="0"/>
              <a:t>= (|6 + 2x</a:t>
            </a:r>
            <a:r>
              <a:rPr lang="id-ID" sz="2800" dirty="0" smtClean="0"/>
              <a:t>|)²</a:t>
            </a:r>
            <a:endParaRPr lang="id-ID" sz="2800" dirty="0"/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(x – </a:t>
            </a:r>
            <a:r>
              <a:rPr lang="id-ID" sz="2800" dirty="0" smtClean="0"/>
              <a:t>2)² </a:t>
            </a:r>
            <a:r>
              <a:rPr lang="id-ID" sz="2800" dirty="0"/>
              <a:t>= (6 + </a:t>
            </a:r>
            <a:r>
              <a:rPr lang="id-ID" sz="2800" dirty="0" smtClean="0"/>
              <a:t>2x)² </a:t>
            </a:r>
            <a:r>
              <a:rPr lang="id-ID" sz="2800" dirty="0"/>
              <a:t>← Sifat |</a:t>
            </a:r>
            <a:r>
              <a:rPr lang="id-ID" sz="2800" dirty="0" smtClean="0"/>
              <a:t>x|² </a:t>
            </a:r>
            <a:r>
              <a:rPr lang="id-ID" sz="2800" dirty="0"/>
              <a:t>= </a:t>
            </a:r>
            <a:r>
              <a:rPr lang="id-ID" sz="2800" dirty="0" smtClean="0"/>
              <a:t>x²</a:t>
            </a:r>
            <a:endParaRPr lang="id-ID" sz="2800" dirty="0"/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(x – </a:t>
            </a:r>
            <a:r>
              <a:rPr lang="id-ID" sz="2800" dirty="0" smtClean="0"/>
              <a:t>2 ² </a:t>
            </a:r>
            <a:r>
              <a:rPr lang="id-ID" sz="2800" dirty="0"/>
              <a:t>– (6 + </a:t>
            </a:r>
            <a:r>
              <a:rPr lang="id-ID" sz="2800" dirty="0" smtClean="0"/>
              <a:t>2x)² </a:t>
            </a:r>
            <a:r>
              <a:rPr lang="id-ID" sz="2800" dirty="0"/>
              <a:t>= 0</a:t>
            </a:r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(x – 2 + (6 + </a:t>
            </a:r>
            <a:r>
              <a:rPr lang="id-ID" sz="2800" dirty="0" smtClean="0"/>
              <a:t>2x))(</a:t>
            </a:r>
            <a:r>
              <a:rPr lang="id-ID" sz="2800" dirty="0"/>
              <a:t>x – 2 – (6 + </a:t>
            </a:r>
            <a:r>
              <a:rPr lang="id-ID" sz="2800" dirty="0" smtClean="0"/>
              <a:t>2x)) </a:t>
            </a:r>
            <a:r>
              <a:rPr lang="id-ID" sz="2800" dirty="0"/>
              <a:t>= </a:t>
            </a:r>
            <a:r>
              <a:rPr lang="id-ID" sz="2800" dirty="0" smtClean="0"/>
              <a:t>0</a:t>
            </a:r>
            <a:endParaRPr lang="id-ID" sz="2800" dirty="0"/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(3x + </a:t>
            </a:r>
            <a:r>
              <a:rPr lang="id-ID" sz="2800" dirty="0" smtClean="0"/>
              <a:t>4)(–</a:t>
            </a:r>
            <a:r>
              <a:rPr lang="id-ID" sz="2800" dirty="0"/>
              <a:t>x – </a:t>
            </a:r>
            <a:r>
              <a:rPr lang="id-ID" sz="2800" dirty="0" smtClean="0"/>
              <a:t>8) </a:t>
            </a:r>
            <a:r>
              <a:rPr lang="id-ID" sz="2800" dirty="0"/>
              <a:t>= 0</a:t>
            </a:r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3x + </a:t>
            </a:r>
            <a:r>
              <a:rPr lang="id-ID" sz="2800" dirty="0" smtClean="0"/>
              <a:t>4 </a:t>
            </a:r>
            <a:r>
              <a:rPr lang="id-ID" sz="2800" dirty="0"/>
              <a:t>= 0 atau –x – </a:t>
            </a:r>
            <a:r>
              <a:rPr lang="id-ID" sz="2800" dirty="0" smtClean="0"/>
              <a:t>8 </a:t>
            </a:r>
            <a:r>
              <a:rPr lang="id-ID" sz="2800" dirty="0"/>
              <a:t>= </a:t>
            </a:r>
            <a:r>
              <a:rPr lang="id-ID" sz="2800" dirty="0" smtClean="0"/>
              <a:t>0</a:t>
            </a:r>
            <a:endParaRPr lang="id-ID" sz="2800" dirty="0"/>
          </a:p>
          <a:p>
            <a:pPr>
              <a:buNone/>
            </a:pPr>
            <a:r>
              <a:rPr lang="id-ID" sz="2800" dirty="0" smtClean="0"/>
              <a:t>				⇔ </a:t>
            </a:r>
            <a:r>
              <a:rPr lang="id-ID" sz="2800" dirty="0"/>
              <a:t>x = </a:t>
            </a:r>
            <a:r>
              <a:rPr lang="id-ID" sz="2800" dirty="0" smtClean="0"/>
              <a:t>–     atau </a:t>
            </a:r>
            <a:r>
              <a:rPr lang="id-ID" sz="2800" dirty="0"/>
              <a:t>x = –</a:t>
            </a:r>
            <a:r>
              <a:rPr lang="id-ID" sz="2800" dirty="0" smtClean="0"/>
              <a:t>8</a:t>
            </a:r>
            <a:endParaRPr lang="id-ID" sz="2800" dirty="0"/>
          </a:p>
          <a:p>
            <a:pPr>
              <a:buNone/>
            </a:pPr>
            <a:r>
              <a:rPr lang="id-ID" sz="2800" dirty="0"/>
              <a:t>Jadi, </a:t>
            </a:r>
            <a:r>
              <a:rPr lang="id-ID" sz="2800" dirty="0" smtClean="0"/>
              <a:t>penyelesaiannya adalah –    atau –8.</a:t>
            </a:r>
            <a:endParaRPr lang="id-ID" sz="2800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4008" y="5229200"/>
          <a:ext cx="258763" cy="539750"/>
        </p:xfrm>
        <a:graphic>
          <a:graphicData uri="http://schemas.openxmlformats.org/presentationml/2006/ole">
            <p:oleObj spid="_x0000_s3074" name="Equation" r:id="rId3" imgW="152280" imgH="368280" progId="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220072" y="5733256"/>
          <a:ext cx="258763" cy="539750"/>
        </p:xfrm>
        <a:graphic>
          <a:graphicData uri="http://schemas.openxmlformats.org/presentationml/2006/ole">
            <p:oleObj spid="_x0000_s3077" name="Equation" r:id="rId4" imgW="152280" imgH="368280" progId="">
              <p:embed/>
            </p:oleObj>
          </a:graphicData>
        </a:graphic>
      </p:graphicFrame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 idx="4294967295"/>
          </p:nvPr>
        </p:nvSpPr>
        <p:spPr>
          <a:xfrm>
            <a:off x="360040" y="631725"/>
            <a:ext cx="8229600" cy="792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 smtClean="0"/>
              <a:t>C</a:t>
            </a:r>
            <a:r>
              <a:rPr lang="id-ID" sz="3600" b="1" dirty="0" smtClean="0"/>
              <a:t>ontoh 3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0040" y="14953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id-ID" sz="2800" dirty="0" smtClean="0"/>
              <a:t>T</a:t>
            </a:r>
            <a:r>
              <a:rPr lang="en-US" sz="2800" dirty="0" smtClean="0"/>
              <a:t>entukan penyelesaian persamaan </a:t>
            </a:r>
            <a:r>
              <a:rPr lang="id-ID" sz="2800" dirty="0" smtClean="0"/>
              <a:t>|2x + 16| = x + 4</a:t>
            </a:r>
          </a:p>
          <a:p>
            <a:pPr>
              <a:buNone/>
            </a:pPr>
            <a:r>
              <a:rPr lang="id-ID" sz="2800" b="1" dirty="0" smtClean="0"/>
              <a:t>Jawaban:</a:t>
            </a: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2x + 16| = x + 4</a:t>
            </a:r>
          </a:p>
          <a:p>
            <a:pPr>
              <a:buNone/>
            </a:pPr>
            <a:r>
              <a:rPr lang="id-ID" sz="2800" dirty="0" smtClean="0"/>
              <a:t>Pembuat </a:t>
            </a:r>
            <a:r>
              <a:rPr lang="id-ID" sz="2800" dirty="0"/>
              <a:t>nol nilai mutlak:</a:t>
            </a:r>
          </a:p>
          <a:p>
            <a:pPr>
              <a:buNone/>
            </a:pPr>
            <a:r>
              <a:rPr lang="id-ID" sz="2800" dirty="0"/>
              <a:t>|2x + 16| </a:t>
            </a:r>
            <a:r>
              <a:rPr lang="id-ID" sz="2800" dirty="0" smtClean="0"/>
              <a:t>= 0 ⇔ </a:t>
            </a:r>
            <a:r>
              <a:rPr lang="id-ID" sz="2800" dirty="0"/>
              <a:t>2x + 16 = </a:t>
            </a:r>
            <a:r>
              <a:rPr lang="id-ID" sz="2800" dirty="0" smtClean="0"/>
              <a:t>0 ⇔ 2x </a:t>
            </a:r>
            <a:r>
              <a:rPr lang="id-ID" sz="2800" dirty="0"/>
              <a:t>= −</a:t>
            </a:r>
            <a:r>
              <a:rPr lang="id-ID" sz="2800" dirty="0" smtClean="0"/>
              <a:t>16 ⇔ x = –8</a:t>
            </a:r>
          </a:p>
          <a:p>
            <a:pPr>
              <a:buNone/>
            </a:pPr>
            <a:r>
              <a:rPr lang="id-ID" sz="2800" dirty="0" smtClean="0"/>
              <a:t>Garis bilangan:</a:t>
            </a:r>
            <a:endParaRPr lang="id-ID" sz="2800" dirty="0"/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endParaRPr lang="id-ID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2348880"/>
            <a:ext cx="3240360" cy="1015663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Ruas kanan belum tentu bernilai positif. Gunakan cara analisis nilai x.</a:t>
            </a:r>
            <a:endParaRPr lang="id-ID" sz="20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2261" t="42820" r="11174" b="48321"/>
          <a:stretch>
            <a:fillRect/>
          </a:stretch>
        </p:blipFill>
        <p:spPr bwMode="auto">
          <a:xfrm>
            <a:off x="971600" y="4592339"/>
            <a:ext cx="5904656" cy="110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20713"/>
            <a:ext cx="8686800" cy="5505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id-ID" sz="2800" dirty="0" smtClean="0"/>
              <a:t>Untuk </a:t>
            </a:r>
            <a:r>
              <a:rPr lang="id-ID" sz="2800" dirty="0"/>
              <a:t>interval x ≤ –8:</a:t>
            </a:r>
          </a:p>
          <a:p>
            <a:pPr>
              <a:buNone/>
            </a:pPr>
            <a:r>
              <a:rPr lang="id-ID" sz="2800" dirty="0" smtClean="0"/>
              <a:t>	|</a:t>
            </a:r>
            <a:r>
              <a:rPr lang="id-ID" sz="2800" dirty="0"/>
              <a:t>2x + 16| = –(2x + 16)</a:t>
            </a:r>
          </a:p>
          <a:p>
            <a:pPr>
              <a:buNone/>
            </a:pPr>
            <a:r>
              <a:rPr lang="id-ID" sz="2800" dirty="0" smtClean="0"/>
              <a:t>	⇔ </a:t>
            </a:r>
            <a:r>
              <a:rPr lang="id-ID" sz="2800" dirty="0"/>
              <a:t>|2x + 16| = x + 4</a:t>
            </a:r>
          </a:p>
          <a:p>
            <a:pPr>
              <a:buNone/>
            </a:pPr>
            <a:r>
              <a:rPr lang="id-ID" sz="2800" dirty="0" smtClean="0"/>
              <a:t>	⇔ </a:t>
            </a:r>
            <a:r>
              <a:rPr lang="id-ID" sz="2800" dirty="0"/>
              <a:t>–(2x + 16) = x + 4</a:t>
            </a:r>
          </a:p>
          <a:p>
            <a:pPr>
              <a:buNone/>
            </a:pPr>
            <a:r>
              <a:rPr lang="id-ID" sz="2800" dirty="0" smtClean="0"/>
              <a:t>	⇔ </a:t>
            </a:r>
            <a:r>
              <a:rPr lang="id-ID" sz="2800" dirty="0"/>
              <a:t>–2x – 16 = x + 4</a:t>
            </a:r>
          </a:p>
          <a:p>
            <a:pPr>
              <a:buNone/>
            </a:pPr>
            <a:r>
              <a:rPr lang="id-ID" sz="2800" dirty="0" smtClean="0"/>
              <a:t>	⇔ </a:t>
            </a:r>
            <a:r>
              <a:rPr lang="id-ID" sz="2800" dirty="0"/>
              <a:t>–3x = 20</a:t>
            </a:r>
          </a:p>
          <a:p>
            <a:pPr>
              <a:buNone/>
            </a:pPr>
            <a:r>
              <a:rPr lang="id-ID" sz="2800" dirty="0" smtClean="0"/>
              <a:t>	⇔ </a:t>
            </a:r>
            <a:r>
              <a:rPr lang="id-ID" sz="2800" dirty="0"/>
              <a:t>x = </a:t>
            </a:r>
            <a:r>
              <a:rPr lang="id-ID" sz="2800" dirty="0" smtClean="0"/>
              <a:t>–</a:t>
            </a:r>
          </a:p>
          <a:p>
            <a:pPr>
              <a:buNone/>
            </a:pPr>
            <a:r>
              <a:rPr lang="id-ID" sz="2800" dirty="0"/>
              <a:t>	</a:t>
            </a:r>
            <a:r>
              <a:rPr lang="id-ID" sz="2800" dirty="0" smtClean="0"/>
              <a:t>Oleh </a:t>
            </a:r>
            <a:r>
              <a:rPr lang="id-ID" sz="2800" dirty="0"/>
              <a:t>karena x = – </a:t>
            </a:r>
            <a:r>
              <a:rPr lang="id-ID" sz="2800" dirty="0" smtClean="0"/>
              <a:t>      tidak termuat pada </a:t>
            </a:r>
            <a:r>
              <a:rPr lang="id-ID" sz="2800" dirty="0"/>
              <a:t>interval x ≤ –8, persamaan |2x + 16</a:t>
            </a:r>
            <a:r>
              <a:rPr lang="id-ID" sz="2800" dirty="0" smtClean="0"/>
              <a:t>| = </a:t>
            </a:r>
            <a:r>
              <a:rPr lang="id-ID" sz="2800" dirty="0"/>
              <a:t>x + 4 </a:t>
            </a:r>
            <a:r>
              <a:rPr lang="id-ID" sz="2800" dirty="0" smtClean="0"/>
              <a:t>pada </a:t>
            </a:r>
            <a:r>
              <a:rPr lang="id-ID" sz="2800" dirty="0"/>
              <a:t>interval x ≤ –8 tidak </a:t>
            </a:r>
            <a:r>
              <a:rPr lang="id-ID" sz="2800" dirty="0" smtClean="0"/>
              <a:t>mempunyai penyelesaian </a:t>
            </a:r>
            <a:r>
              <a:rPr lang="id-ID" sz="2800" dirty="0"/>
              <a:t>atau </a:t>
            </a:r>
            <a:r>
              <a:rPr lang="id-ID" sz="2800" dirty="0" smtClean="0"/>
              <a:t>penyelesaiannya { }.</a:t>
            </a:r>
            <a:endParaRPr lang="id-ID" sz="2800" dirty="0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3419872" y="4176612"/>
          <a:ext cx="432048" cy="620540"/>
        </p:xfrm>
        <a:graphic>
          <a:graphicData uri="http://schemas.openxmlformats.org/presentationml/2006/ole">
            <p:oleObj spid="_x0000_s5125" name="Equation" r:id="rId3" imgW="190440" imgH="317160" progId="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123728" y="3672383"/>
          <a:ext cx="431800" cy="620713"/>
        </p:xfrm>
        <a:graphic>
          <a:graphicData uri="http://schemas.openxmlformats.org/presentationml/2006/ole">
            <p:oleObj spid="_x0000_s5126" name="Equation" r:id="rId4" imgW="190440" imgH="317160" progId="">
              <p:embed/>
            </p:oleObj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>
            <a:off x="1187450" y="1773238"/>
            <a:ext cx="6697663" cy="439206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81150" y="1908175"/>
            <a:ext cx="6237288" cy="384968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pembelajaran ini dibuat sebagai alternatif guna membantu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  <a:sym typeface="+mn-ea"/>
              </a:rPr>
              <a:t>Bapak/Ibu Guru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melaksanakan pembelajaran.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Materi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mengacu pada Kompetensi Inti (KI) dan Kompetensi Dasar (KD) Kurikulum 2013.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Dengan berbagai alasan, materi dalam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disajikan secara ringkas, hanya memuat poin-poin besar saja.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Dalam penggunaannya nanti,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  <a:sym typeface="+mn-ea"/>
              </a:rPr>
              <a:t>Bapak/Ibu Guru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dapat mengembangkannya sesuai kebutuhan.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endParaRPr lang="en-US" sz="2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Slab"/>
              <a:ea typeface="Roboto Slab"/>
              <a:cs typeface="Roboto Slab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8EC641"/>
              </a:buClr>
              <a:buFont typeface="Roboto Slab"/>
              <a:buChar char="•"/>
              <a:defRPr/>
            </a:pP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Harapan kami, dengan </a:t>
            </a:r>
            <a:r>
              <a:rPr 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powerpoint </a:t>
            </a:r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Slab"/>
                <a:ea typeface="Roboto Slab"/>
                <a:cs typeface="Roboto Slab"/>
              </a:rPr>
              <a:t>ini Bapak/Ibu Guru dapat mengembangkan pembelajaran secara kreatif dan interaktif.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id-ID" sz="44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Disklaimer</a:t>
            </a:r>
          </a:p>
        </p:txBody>
      </p:sp>
      <p:sp>
        <p:nvSpPr>
          <p:cNvPr id="10" name="Right Arrow 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ight Arrow 1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7018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UcPeriod" startAt="3"/>
            </a:pPr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Pertidaksamaan Nilai Mutlak</a:t>
            </a:r>
            <a:endParaRPr lang="en-US" sz="36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65931" t="41141" r="14647" b="31925"/>
          <a:stretch>
            <a:fillRect/>
          </a:stretch>
        </p:blipFill>
        <p:spPr bwMode="auto">
          <a:xfrm>
            <a:off x="467544" y="1556792"/>
            <a:ext cx="42484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4892967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magazine.job-like.com</a:t>
            </a:r>
            <a:endParaRPr lang="en-US" dirty="0" smtClean="0"/>
          </a:p>
          <a:p>
            <a:r>
              <a:rPr lang="en-US" b="1" dirty="0" smtClean="0"/>
              <a:t>Gambar 2.1 </a:t>
            </a:r>
            <a:r>
              <a:rPr lang="en-US" dirty="0" smtClean="0"/>
              <a:t>Pendirian pasar modern harus</a:t>
            </a:r>
          </a:p>
          <a:p>
            <a:r>
              <a:rPr lang="en-US" dirty="0" smtClean="0"/>
              <a:t>memperhatikan keberadaan pasar tradisional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040" y="1556792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Bentuk Umum Pertidaksamaan Nilai Mutlak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Penyelesaian Pertidaksamaan Nilai Mutlak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Penyelesaian Pertidaksamaan Nilai Mutlak</a:t>
            </a:r>
            <a:endParaRPr lang="en-US" sz="2800" dirty="0"/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6512" y="706090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id-ID" sz="32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Bentuk Umum Pertidaksamaan Nilai Mutlak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0912" y="1379190"/>
            <a:ext cx="8229600" cy="4210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None/>
            </a:pPr>
            <a:r>
              <a:rPr lang="id-ID" sz="2800" dirty="0" smtClean="0"/>
              <a:t>	</a:t>
            </a:r>
            <a:r>
              <a:rPr lang="en-US" sz="2800" dirty="0" smtClean="0"/>
              <a:t>Beberapa bentuk umum pertidaksamaan nilai mutlak sebagai berikut.</a:t>
            </a:r>
            <a:endParaRPr lang="id-ID" sz="2800" b="1" dirty="0"/>
          </a:p>
          <a:p>
            <a:pPr marL="971550" lvl="1" indent="-514350">
              <a:buFont typeface="+mj-lt"/>
              <a:buAutoNum type="alphaLcPeriod"/>
            </a:pPr>
            <a:endParaRPr lang="id-ID" dirty="0" smtClean="0"/>
          </a:p>
          <a:p>
            <a:pPr>
              <a:buNone/>
            </a:pPr>
            <a:endParaRPr lang="id-ID" sz="2800" dirty="0"/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	Dengan </a:t>
            </a:r>
            <a:r>
              <a:rPr lang="id-ID" sz="2800" dirty="0"/>
              <a:t>c bilangan real dan f(x) atau g(x) merupakan fungsi dalam variabel x.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2128" y="2404610"/>
            <a:ext cx="2012089" cy="1815882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id-ID" sz="2800" dirty="0" smtClean="0"/>
              <a:t>|f(x)| &gt; c</a:t>
            </a:r>
          </a:p>
          <a:p>
            <a:pPr marL="514350" indent="-514350">
              <a:buFont typeface="+mj-lt"/>
              <a:buAutoNum type="alphaLcPeriod"/>
            </a:pPr>
            <a:r>
              <a:rPr lang="id-ID" sz="2800" dirty="0" smtClean="0"/>
              <a:t>|f(</a:t>
            </a:r>
            <a:r>
              <a:rPr lang="id-ID" sz="2800" i="1" dirty="0" smtClean="0"/>
              <a:t>x</a:t>
            </a:r>
            <a:r>
              <a:rPr lang="id-ID" sz="2800" dirty="0" smtClean="0"/>
              <a:t>)| ≥ c</a:t>
            </a:r>
          </a:p>
          <a:p>
            <a:pPr marL="514350" indent="-514350">
              <a:buFont typeface="+mj-lt"/>
              <a:buAutoNum type="alphaLcPeriod"/>
            </a:pPr>
            <a:r>
              <a:rPr lang="id-ID" sz="2800" dirty="0" smtClean="0"/>
              <a:t>|f(x)| &lt; c</a:t>
            </a:r>
          </a:p>
          <a:p>
            <a:pPr marL="514350" indent="-514350">
              <a:buFont typeface="+mj-lt"/>
              <a:buAutoNum type="alphaLcPeriod"/>
            </a:pPr>
            <a:r>
              <a:rPr lang="id-ID" sz="2800" dirty="0" smtClean="0"/>
              <a:t>|f(x)| ≤ c</a:t>
            </a:r>
            <a:endParaRPr lang="id-ID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26163" y="2404610"/>
            <a:ext cx="2401619" cy="1815882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lphaLcPeriod" startAt="9"/>
            </a:pPr>
            <a:r>
              <a:rPr lang="id-ID" sz="2800" dirty="0" smtClean="0"/>
              <a:t>|f(x)| &gt; g(x)</a:t>
            </a:r>
          </a:p>
          <a:p>
            <a:pPr marL="514350" indent="-514350">
              <a:buFont typeface="+mj-lt"/>
              <a:buAutoNum type="alphaLcPeriod" startAt="9"/>
            </a:pPr>
            <a:r>
              <a:rPr lang="id-ID" sz="2800" dirty="0" smtClean="0"/>
              <a:t>|f(x)| ≥ g(x)</a:t>
            </a:r>
          </a:p>
          <a:p>
            <a:pPr marL="514350" indent="-514350">
              <a:buFont typeface="+mj-lt"/>
              <a:buAutoNum type="alphaLcPeriod" startAt="9"/>
            </a:pPr>
            <a:r>
              <a:rPr lang="id-ID" sz="2800" dirty="0" smtClean="0"/>
              <a:t>|f(x)| &lt; g(x)</a:t>
            </a:r>
          </a:p>
          <a:p>
            <a:pPr marL="514350" indent="-514350">
              <a:buFont typeface="+mj-lt"/>
              <a:buAutoNum type="alphaLcPeriod" startAt="9"/>
            </a:pPr>
            <a:r>
              <a:rPr lang="id-ID" sz="2800" dirty="0" smtClean="0"/>
              <a:t>|f(x)| ≤ g(x)</a:t>
            </a:r>
            <a:endParaRPr lang="id-ID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312368" y="2404610"/>
            <a:ext cx="2731838" cy="1815882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lphaLcPeriod" startAt="5"/>
            </a:pPr>
            <a:r>
              <a:rPr lang="id-ID" sz="2800" dirty="0" smtClean="0"/>
              <a:t>|f(x)| &gt; |g(x)|</a:t>
            </a:r>
          </a:p>
          <a:p>
            <a:pPr marL="514350" indent="-514350">
              <a:buFont typeface="+mj-lt"/>
              <a:buAutoNum type="alphaLcPeriod" startAt="5"/>
            </a:pPr>
            <a:r>
              <a:rPr lang="id-ID" sz="2800" dirty="0" smtClean="0"/>
              <a:t>|f(x)| ≥ |g(x)|</a:t>
            </a:r>
          </a:p>
          <a:p>
            <a:pPr marL="514350" indent="-514350">
              <a:buFont typeface="+mj-lt"/>
              <a:buAutoNum type="alphaLcPeriod" startAt="5"/>
            </a:pPr>
            <a:r>
              <a:rPr lang="id-ID" sz="2800" dirty="0" smtClean="0"/>
              <a:t>|f(x)| &lt; |g(x)|</a:t>
            </a:r>
          </a:p>
          <a:p>
            <a:pPr marL="514350" indent="-514350">
              <a:buFont typeface="+mj-lt"/>
              <a:buAutoNum type="alphaLcPeriod" startAt="5"/>
            </a:pPr>
            <a:r>
              <a:rPr lang="id-ID" sz="2800" dirty="0" smtClean="0"/>
              <a:t>|f(x)| ≤ |g(x)|</a:t>
            </a:r>
            <a:endParaRPr lang="id-ID" sz="2800" dirty="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8229600" cy="777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 rtl="0" eaLnBrk="1" latinLnBrk="0" hangingPunct="1">
              <a:buFont typeface="+mj-lt"/>
              <a:buAutoNum type="arabicPeriod" startAt="2"/>
            </a:pPr>
            <a:r>
              <a:rPr lang="en-US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Penyelesaian Pertidaksamaan Nilai Mutlak</a:t>
            </a:r>
            <a:endParaRPr lang="id-ID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54100"/>
            <a:ext cx="8229600" cy="417671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0">
              <a:buNone/>
            </a:pPr>
            <a:r>
              <a:rPr lang="id-ID" sz="2800" dirty="0" smtClean="0"/>
              <a:t>Misalkan </a:t>
            </a:r>
            <a:r>
              <a:rPr lang="id-ID" sz="2800" dirty="0"/>
              <a:t>|x| adalah nilai mutlak x dan a suatu bilangan real.</a:t>
            </a:r>
          </a:p>
          <a:p>
            <a:pPr marL="1028700" indent="-514350">
              <a:buFont typeface="+mj-lt"/>
              <a:buAutoNum type="alphaLcPeriod"/>
            </a:pPr>
            <a:r>
              <a:rPr lang="id-ID" sz="2800" dirty="0" smtClean="0"/>
              <a:t>Jika </a:t>
            </a:r>
            <a:r>
              <a:rPr lang="id-ID" sz="2800" dirty="0"/>
              <a:t>|x| ≤ a maka –a ≤ x ≤ </a:t>
            </a:r>
            <a:r>
              <a:rPr lang="id-ID" sz="2800" dirty="0" smtClean="0"/>
              <a:t>a.</a:t>
            </a:r>
          </a:p>
          <a:p>
            <a:pPr marL="1028700" indent="-514350">
              <a:buFont typeface="+mj-lt"/>
              <a:buAutoNum type="alphaLcPeriod"/>
            </a:pPr>
            <a:r>
              <a:rPr lang="id-ID" sz="2800" dirty="0" smtClean="0"/>
              <a:t>Jika |x| ≥ a maka x ≤ –a atau x ≥ a.</a:t>
            </a:r>
          </a:p>
          <a:p>
            <a:pPr indent="0">
              <a:buNone/>
            </a:pPr>
            <a:r>
              <a:rPr lang="id-ID" sz="2800" dirty="0" smtClean="0"/>
              <a:t>Misalkan </a:t>
            </a:r>
            <a:r>
              <a:rPr lang="id-ID" sz="2800" dirty="0"/>
              <a:t>f(x) suatu fungsi dalam </a:t>
            </a:r>
            <a:r>
              <a:rPr lang="id-ID" sz="2800" dirty="0" smtClean="0"/>
              <a:t>variabel </a:t>
            </a:r>
            <a:r>
              <a:rPr lang="id-ID" sz="2800" dirty="0"/>
              <a:t>x maka berlaku fungsi nilai mutlak |f(x)| </a:t>
            </a:r>
            <a:r>
              <a:rPr lang="id-ID" sz="2800" dirty="0" smtClean="0"/>
              <a:t>sebagai </a:t>
            </a:r>
            <a:r>
              <a:rPr lang="id-ID" sz="2800" dirty="0"/>
              <a:t>berikut</a:t>
            </a:r>
            <a:r>
              <a:rPr lang="id-ID" sz="2800" dirty="0" smtClean="0"/>
              <a:t>.</a:t>
            </a:r>
            <a:endParaRPr lang="id-ID" sz="2800" dirty="0"/>
          </a:p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 </a:t>
            </a:r>
            <a:r>
              <a:rPr lang="id-ID" dirty="0"/>
              <a:t>Jika |f(x)| ≤ a maka –a ≤ f(x) ≤ a</a:t>
            </a:r>
            <a:r>
              <a:rPr lang="id-ID" dirty="0" smtClean="0"/>
              <a:t>.</a:t>
            </a:r>
          </a:p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 </a:t>
            </a:r>
            <a:r>
              <a:rPr lang="id-ID" dirty="0"/>
              <a:t>Jika |f(x)| ≥ a maka f(x) ≤ –a atau f(x) ≥ a.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6856" y="573435"/>
            <a:ext cx="8229600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Contoh 1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6856" y="1351310"/>
            <a:ext cx="8229600" cy="45259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id-ID" sz="2800" dirty="0" smtClean="0"/>
              <a:t>Tentukan penyelesaian p</a:t>
            </a:r>
            <a:r>
              <a:rPr lang="en-US" sz="2800" dirty="0" smtClean="0"/>
              <a:t>ertidaksamaan |x – 2| ≥ 3.</a:t>
            </a:r>
            <a:endParaRPr lang="id-ID" sz="2800" dirty="0" smtClean="0"/>
          </a:p>
          <a:p>
            <a:pPr>
              <a:buNone/>
            </a:pPr>
            <a:r>
              <a:rPr lang="id-ID" sz="2800" b="1" dirty="0" smtClean="0"/>
              <a:t>Jawaban:</a:t>
            </a:r>
            <a:endParaRPr lang="en-US" sz="2800" b="1" dirty="0" smtClean="0"/>
          </a:p>
          <a:p>
            <a:pPr marL="0" indent="0">
              <a:buNone/>
            </a:pPr>
            <a:r>
              <a:rPr lang="id-ID" sz="2800" dirty="0" smtClean="0"/>
              <a:t>Jika </a:t>
            </a:r>
            <a:r>
              <a:rPr lang="en-US" sz="2800" dirty="0" smtClean="0"/>
              <a:t>|f(x)| ≥ a maka f(x) ≤ –a atau f(x) ≥ a.</a:t>
            </a:r>
          </a:p>
          <a:p>
            <a:pPr marL="0" indent="0">
              <a:buNone/>
            </a:pPr>
            <a:r>
              <a:rPr lang="id-ID" sz="2800" dirty="0" smtClean="0"/>
              <a:t>Sehingga diperoleh: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|x – 2| ≥ 3</a:t>
            </a:r>
          </a:p>
          <a:p>
            <a:pPr marL="0" indent="0">
              <a:buNone/>
            </a:pPr>
            <a:r>
              <a:rPr lang="en-US" sz="2800" dirty="0" smtClean="0"/>
              <a:t>⇔ x – 2 ≤ –3 atau x – 2 ≥ 3</a:t>
            </a:r>
          </a:p>
          <a:p>
            <a:pPr marL="0" indent="0">
              <a:buNone/>
            </a:pPr>
            <a:r>
              <a:rPr lang="en-US" sz="2800" dirty="0" smtClean="0"/>
              <a:t>⇔ x ≤ –3 + 2 atau x ≥ 3 + 2</a:t>
            </a:r>
          </a:p>
          <a:p>
            <a:pPr marL="0" indent="0">
              <a:buNone/>
            </a:pPr>
            <a:r>
              <a:rPr lang="en-US" sz="2800" dirty="0" smtClean="0"/>
              <a:t>⇔ x ≤ –1 atau x ≥ 5</a:t>
            </a:r>
          </a:p>
          <a:p>
            <a:pPr marL="0" indent="0">
              <a:buNone/>
            </a:pPr>
            <a:r>
              <a:rPr lang="en-US" sz="2800" dirty="0" smtClean="0"/>
              <a:t>Jadi, penyelesaian |x – 2| ≥ 3 adalah x ≤ –1 atau x ≥ 5.</a:t>
            </a:r>
            <a:endParaRPr lang="en-US" sz="2800" dirty="0"/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idx="4294967295"/>
          </p:nvPr>
        </p:nvSpPr>
        <p:spPr>
          <a:xfrm>
            <a:off x="302840" y="572864"/>
            <a:ext cx="8229600" cy="490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Contoh 2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2840" y="1279301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id-ID" sz="2800" dirty="0" smtClean="0"/>
              <a:t>Tentukan penyelesaian |2x + 1| &lt; |2x – 3|.</a:t>
            </a:r>
          </a:p>
          <a:p>
            <a:pPr>
              <a:buNone/>
            </a:pPr>
            <a:r>
              <a:rPr lang="id-ID" sz="2800" b="1" dirty="0" smtClean="0"/>
              <a:t>Jawaban:</a:t>
            </a:r>
          </a:p>
          <a:p>
            <a:pPr>
              <a:buNone/>
            </a:pPr>
            <a:r>
              <a:rPr lang="id-ID" sz="2800" dirty="0" smtClean="0"/>
              <a:t>|2x </a:t>
            </a:r>
            <a:r>
              <a:rPr lang="id-ID" sz="2800" dirty="0"/>
              <a:t>+ 1| &lt; |2x – 3</a:t>
            </a:r>
            <a:r>
              <a:rPr lang="id-ID" sz="2800" dirty="0" smtClean="0"/>
              <a:t>|</a:t>
            </a:r>
            <a:endParaRPr lang="id-ID" sz="2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id-ID" sz="2800" dirty="0"/>
              <a:t>⇔ |2x + </a:t>
            </a:r>
            <a:r>
              <a:rPr lang="id-ID" sz="2800" dirty="0" smtClean="0"/>
              <a:t>1|² </a:t>
            </a:r>
            <a:r>
              <a:rPr lang="id-ID" sz="2800" dirty="0"/>
              <a:t>&lt; |2x – </a:t>
            </a:r>
            <a:r>
              <a:rPr lang="id-ID" sz="2800" dirty="0" smtClean="0"/>
              <a:t>3|²</a:t>
            </a:r>
            <a:endParaRPr lang="id-ID" sz="2800" dirty="0"/>
          </a:p>
          <a:p>
            <a:pPr>
              <a:buNone/>
            </a:pPr>
            <a:r>
              <a:rPr lang="id-ID" sz="2800" dirty="0"/>
              <a:t>⇔ (2x + </a:t>
            </a:r>
            <a:r>
              <a:rPr lang="id-ID" sz="2800" dirty="0" smtClean="0"/>
              <a:t>1)² </a:t>
            </a:r>
            <a:r>
              <a:rPr lang="id-ID" sz="2800" dirty="0"/>
              <a:t>&lt; (2x – </a:t>
            </a:r>
            <a:r>
              <a:rPr lang="id-ID" sz="2800" dirty="0" smtClean="0"/>
              <a:t>3)²</a:t>
            </a:r>
            <a:endParaRPr lang="id-ID" sz="2800" dirty="0"/>
          </a:p>
          <a:p>
            <a:pPr>
              <a:buNone/>
            </a:pPr>
            <a:r>
              <a:rPr lang="id-ID" sz="2800" dirty="0"/>
              <a:t>⇔ (2x + </a:t>
            </a:r>
            <a:r>
              <a:rPr lang="id-ID" sz="2800" dirty="0" smtClean="0"/>
              <a:t>1)² </a:t>
            </a:r>
            <a:r>
              <a:rPr lang="id-ID" sz="2800" dirty="0"/>
              <a:t>– (2x – </a:t>
            </a:r>
            <a:r>
              <a:rPr lang="id-ID" sz="2800" dirty="0" smtClean="0"/>
              <a:t>3)² </a:t>
            </a:r>
            <a:r>
              <a:rPr lang="id-ID" sz="2800" dirty="0"/>
              <a:t>&lt; 0</a:t>
            </a:r>
          </a:p>
          <a:p>
            <a:pPr>
              <a:buNone/>
            </a:pPr>
            <a:r>
              <a:rPr lang="id-ID" sz="2800" dirty="0"/>
              <a:t>⇔ (2x + 1 + (2x – 3))(2x + 1 – (2x – 3)) &lt; 0</a:t>
            </a:r>
          </a:p>
          <a:p>
            <a:pPr>
              <a:buNone/>
            </a:pPr>
            <a:r>
              <a:rPr lang="id-ID" sz="2800" dirty="0"/>
              <a:t>⇔ (4x – 2</a:t>
            </a:r>
            <a:r>
              <a:rPr lang="id-ID" sz="2800" dirty="0" smtClean="0"/>
              <a:t>) </a:t>
            </a:r>
            <a:r>
              <a:rPr lang="id-ID" sz="2800" dirty="0" smtClean="0">
                <a:sym typeface="Symbol"/>
              </a:rPr>
              <a:t> </a:t>
            </a:r>
            <a:r>
              <a:rPr lang="id-ID" sz="2800" dirty="0" smtClean="0"/>
              <a:t>4 </a:t>
            </a:r>
            <a:r>
              <a:rPr lang="id-ID" sz="2800" dirty="0"/>
              <a:t>&lt; </a:t>
            </a:r>
            <a:r>
              <a:rPr lang="id-ID" sz="2800" dirty="0" smtClean="0"/>
              <a:t>0</a:t>
            </a:r>
          </a:p>
          <a:p>
            <a:pPr>
              <a:buNone/>
            </a:pPr>
            <a:endParaRPr lang="id-ID" sz="2800" i="1" dirty="0" smtClean="0"/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endParaRPr lang="id-ID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98776" y="2863130"/>
            <a:ext cx="406243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← Kedua ruas bernilai positif. Kedua ruas dikuadratkan.</a:t>
            </a:r>
            <a:endParaRPr lang="id-ID" sz="2000" dirty="0"/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2282552" y="3943250"/>
          <a:ext cx="144016" cy="312034"/>
        </p:xfrm>
        <a:graphic>
          <a:graphicData uri="http://schemas.openxmlformats.org/presentationml/2006/ole">
            <p:oleObj spid="_x0000_s6149" name="Equation" r:id="rId3" imgW="126720" imgH="317160" progId="">
              <p:embed/>
            </p:oleObj>
          </a:graphicData>
        </a:graphic>
      </p:graphicFrame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692696"/>
            <a:ext cx="77768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Pembuat nol:</a:t>
            </a:r>
          </a:p>
          <a:p>
            <a:pPr>
              <a:lnSpc>
                <a:spcPct val="150000"/>
              </a:lnSpc>
            </a:pPr>
            <a:r>
              <a:rPr lang="id-ID" sz="2800" dirty="0" smtClean="0"/>
              <a:t>(4x – 2) </a:t>
            </a:r>
            <a:r>
              <a:rPr lang="id-ID" sz="2800" dirty="0" smtClean="0">
                <a:sym typeface="Symbol"/>
              </a:rPr>
              <a:t> </a:t>
            </a:r>
            <a:r>
              <a:rPr lang="id-ID" sz="2800" dirty="0" smtClean="0"/>
              <a:t>4 = 0</a:t>
            </a:r>
          </a:p>
          <a:p>
            <a:pPr>
              <a:lnSpc>
                <a:spcPct val="150000"/>
              </a:lnSpc>
            </a:pPr>
            <a:r>
              <a:rPr lang="id-ID" sz="2800" dirty="0" smtClean="0"/>
              <a:t>⇔ x = </a:t>
            </a:r>
          </a:p>
          <a:p>
            <a:pPr>
              <a:lnSpc>
                <a:spcPct val="150000"/>
              </a:lnSpc>
            </a:pPr>
            <a:r>
              <a:rPr lang="id-ID" sz="2800" dirty="0" smtClean="0"/>
              <a:t>Garis bilangan:</a:t>
            </a:r>
          </a:p>
          <a:p>
            <a:endParaRPr lang="id-ID" sz="2800" dirty="0" smtClean="0"/>
          </a:p>
          <a:p>
            <a:endParaRPr lang="id-ID" sz="2800" dirty="0" smtClean="0"/>
          </a:p>
          <a:p>
            <a:endParaRPr lang="id-ID" sz="2800" dirty="0" smtClean="0"/>
          </a:p>
          <a:p>
            <a:endParaRPr lang="id-ID" sz="2800" dirty="0" smtClean="0"/>
          </a:p>
          <a:p>
            <a:pPr>
              <a:lnSpc>
                <a:spcPct val="150000"/>
              </a:lnSpc>
            </a:pPr>
            <a:r>
              <a:rPr lang="id-ID" sz="2800" dirty="0" smtClean="0"/>
              <a:t>Penyelesaian: x &lt;</a:t>
            </a:r>
          </a:p>
          <a:p>
            <a:pPr>
              <a:lnSpc>
                <a:spcPct val="150000"/>
              </a:lnSpc>
            </a:pPr>
            <a:r>
              <a:rPr lang="id-ID" sz="2800" dirty="0" smtClean="0"/>
              <a:t>Jadi. penyelesaian |2x + 1| &lt; |2x – 3| adalah x &lt;    .</a:t>
            </a: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7395" t="26578" r="58492" b="61610"/>
          <a:stretch>
            <a:fillRect/>
          </a:stretch>
        </p:blipFill>
        <p:spPr bwMode="auto">
          <a:xfrm>
            <a:off x="1187624" y="3121108"/>
            <a:ext cx="3744416" cy="157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2051720" y="1916832"/>
          <a:ext cx="288032" cy="648692"/>
        </p:xfrm>
        <a:graphic>
          <a:graphicData uri="http://schemas.openxmlformats.org/presentationml/2006/ole">
            <p:oleObj spid="_x0000_s79874" name="Equation" r:id="rId4" imgW="190440" imgH="507960" progId="">
              <p:embed/>
            </p:oleObj>
          </a:graphicData>
        </a:graphic>
      </p:graphicFrame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3635896" y="4793332"/>
          <a:ext cx="271462" cy="723900"/>
        </p:xfrm>
        <a:graphic>
          <a:graphicData uri="http://schemas.openxmlformats.org/presentationml/2006/ole">
            <p:oleObj spid="_x0000_s79878" name="Equation" r:id="rId5" imgW="190440" imgH="507960" progId="">
              <p:embed/>
            </p:oleObj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8116962" y="5445224"/>
          <a:ext cx="271462" cy="723900"/>
        </p:xfrm>
        <a:graphic>
          <a:graphicData uri="http://schemas.openxmlformats.org/presentationml/2006/ole">
            <p:oleObj spid="_x0000_s79879" name="Equation" r:id="rId6" imgW="190440" imgH="507960" progId="">
              <p:embed/>
            </p:oleObj>
          </a:graphicData>
        </a:graphic>
      </p:graphicFrame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7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8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0872" y="500980"/>
            <a:ext cx="8229600" cy="8509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600" b="1" dirty="0" smtClean="0"/>
              <a:t>Contoh 3</a:t>
            </a:r>
            <a:endParaRPr lang="id-ID" sz="36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590872" y="142331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id-ID" sz="2800" dirty="0" smtClean="0"/>
              <a:t>Tentukan penyelesaian |4x </a:t>
            </a:r>
            <a:r>
              <a:rPr lang="id-ID" sz="2800" dirty="0"/>
              <a:t>– 6|&lt; 3x + </a:t>
            </a:r>
            <a:r>
              <a:rPr lang="id-ID" sz="2800" dirty="0" smtClean="0"/>
              <a:t>4.</a:t>
            </a:r>
          </a:p>
          <a:p>
            <a:pPr>
              <a:buNone/>
            </a:pPr>
            <a:r>
              <a:rPr lang="id-ID" sz="2800" b="1" dirty="0" smtClean="0"/>
              <a:t>Jawaban:</a:t>
            </a:r>
          </a:p>
          <a:p>
            <a:pPr>
              <a:buNone/>
            </a:pPr>
            <a:r>
              <a:rPr lang="id-ID" sz="2800" dirty="0" smtClean="0"/>
              <a:t>|4x – 6|&lt; 3x + 4</a:t>
            </a:r>
          </a:p>
          <a:p>
            <a:pPr>
              <a:buNone/>
            </a:pPr>
            <a:r>
              <a:rPr lang="id-ID" sz="2800" dirty="0" smtClean="0"/>
              <a:t>Pembuat </a:t>
            </a:r>
            <a:r>
              <a:rPr lang="id-ID" sz="2800" dirty="0"/>
              <a:t>nol nilai mutlak:</a:t>
            </a:r>
          </a:p>
          <a:p>
            <a:pPr>
              <a:buNone/>
            </a:pPr>
            <a:r>
              <a:rPr lang="id-ID" sz="2800" dirty="0"/>
              <a:t>|4x – 6| = 0 ⇔ 4x – 6 = 0 ⇔ x </a:t>
            </a:r>
            <a:r>
              <a:rPr lang="id-ID" sz="2800" dirty="0" smtClean="0"/>
              <a:t>=</a:t>
            </a:r>
          </a:p>
          <a:p>
            <a:pPr>
              <a:buNone/>
            </a:pPr>
            <a:r>
              <a:rPr lang="id-ID" sz="2800" dirty="0" smtClean="0"/>
              <a:t>Garis bilangan:</a:t>
            </a:r>
            <a:endParaRPr lang="id-ID" sz="2800" dirty="0"/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5292080" y="3334220"/>
          <a:ext cx="360040" cy="775674"/>
        </p:xfrm>
        <a:graphic>
          <a:graphicData uri="http://schemas.openxmlformats.org/presentationml/2006/ole">
            <p:oleObj spid="_x0000_s7174" name="Equation" r:id="rId3" imgW="126720" imgH="317160" progId="">
              <p:embed/>
            </p:oleObj>
          </a:graphicData>
        </a:graphic>
      </p:graphicFrame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4866" t="56109" r="42720" b="36507"/>
          <a:stretch>
            <a:fillRect/>
          </a:stretch>
        </p:blipFill>
        <p:spPr bwMode="auto">
          <a:xfrm>
            <a:off x="1202431" y="4663454"/>
            <a:ext cx="583265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2880" y="876448"/>
            <a:ext cx="8229600" cy="55768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id-ID" sz="2800" dirty="0" smtClean="0"/>
              <a:t> Untuk interval x ≤ </a:t>
            </a:r>
          </a:p>
          <a:p>
            <a:pPr marL="914400" lvl="1" indent="-514350">
              <a:buNone/>
            </a:pPr>
            <a:r>
              <a:rPr lang="id-ID" dirty="0" smtClean="0"/>
              <a:t>|4x – 6| = –(4x – 6)</a:t>
            </a:r>
          </a:p>
          <a:p>
            <a:pPr marL="914400" lvl="1" indent="-514350">
              <a:buNone/>
            </a:pPr>
            <a:r>
              <a:rPr lang="id-ID" dirty="0" smtClean="0"/>
              <a:t>|4x – 6| &lt; 3x + 4 </a:t>
            </a:r>
          </a:p>
          <a:p>
            <a:pPr marL="914400" lvl="1" indent="-514350">
              <a:buNone/>
            </a:pPr>
            <a:r>
              <a:rPr lang="id-ID" dirty="0" smtClean="0"/>
              <a:t>⇔ –(4x – 6) &lt; 3x + 4 </a:t>
            </a:r>
          </a:p>
          <a:p>
            <a:pPr marL="914400" lvl="1" indent="-514350">
              <a:buNone/>
            </a:pPr>
            <a:r>
              <a:rPr lang="id-ID" dirty="0" smtClean="0"/>
              <a:t>⇔ –4x + 6 &lt; 3x + 4</a:t>
            </a:r>
          </a:p>
          <a:p>
            <a:pPr marL="914400" lvl="1" indent="-514350">
              <a:buNone/>
            </a:pPr>
            <a:r>
              <a:rPr lang="id-ID" dirty="0" smtClean="0"/>
              <a:t>⇔ –4x – 3x &lt; 4 – 6</a:t>
            </a:r>
          </a:p>
          <a:p>
            <a:pPr marL="914400" lvl="1" indent="-514350">
              <a:buNone/>
            </a:pPr>
            <a:r>
              <a:rPr lang="id-ID" dirty="0" smtClean="0"/>
              <a:t>⇔ –7x &lt; –2</a:t>
            </a:r>
          </a:p>
          <a:p>
            <a:pPr marL="914400" lvl="1" indent="-514350">
              <a:buNone/>
            </a:pPr>
            <a:r>
              <a:rPr lang="id-ID" dirty="0" smtClean="0"/>
              <a:t>⇔ x &gt; </a:t>
            </a:r>
          </a:p>
          <a:p>
            <a:pPr lvl="1">
              <a:buNone/>
            </a:pPr>
            <a:r>
              <a:rPr lang="id-ID" dirty="0" smtClean="0"/>
              <a:t>Irisan x &gt;      dan x ≤      adalah     &lt; x ≤     .	. . . (1)</a:t>
            </a:r>
            <a:endParaRPr lang="id-ID" dirty="0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051720" y="4419270"/>
          <a:ext cx="360040" cy="777064"/>
        </p:xfrm>
        <a:graphic>
          <a:graphicData uri="http://schemas.openxmlformats.org/presentationml/2006/ole">
            <p:oleObj spid="_x0000_s8195" name="Equation" r:id="rId3" imgW="126720" imgH="317160" progId="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483768" y="4923326"/>
          <a:ext cx="360040" cy="777063"/>
        </p:xfrm>
        <a:graphic>
          <a:graphicData uri="http://schemas.openxmlformats.org/presentationml/2006/ole">
            <p:oleObj spid="_x0000_s8196" name="Equation" r:id="rId4" imgW="126720" imgH="317160" progId="">
              <p:embed/>
            </p:oleObj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4022338" y="4923326"/>
          <a:ext cx="333638" cy="720080"/>
        </p:xfrm>
        <a:graphic>
          <a:graphicData uri="http://schemas.openxmlformats.org/presentationml/2006/ole">
            <p:oleObj spid="_x0000_s8197" name="Equation" r:id="rId5" imgW="126720" imgH="317160" progId="">
              <p:embed/>
            </p:oleObj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3995936" y="746862"/>
          <a:ext cx="360362" cy="774700"/>
        </p:xfrm>
        <a:graphic>
          <a:graphicData uri="http://schemas.openxmlformats.org/presentationml/2006/ole">
            <p:oleObj spid="_x0000_s8200" name="Equation" r:id="rId6" imgW="126720" imgH="317160" progId="">
              <p:embed/>
            </p:oleObj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5436096" y="4923326"/>
          <a:ext cx="360040" cy="777063"/>
        </p:xfrm>
        <a:graphic>
          <a:graphicData uri="http://schemas.openxmlformats.org/presentationml/2006/ole">
            <p:oleObj spid="_x0000_s8201" name="Equation" r:id="rId7" imgW="126720" imgH="317160" progId="">
              <p:embed/>
            </p:oleObj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6542618" y="4923326"/>
          <a:ext cx="333638" cy="720080"/>
        </p:xfrm>
        <a:graphic>
          <a:graphicData uri="http://schemas.openxmlformats.org/presentationml/2006/ole">
            <p:oleObj spid="_x0000_s8202" name="Equation" r:id="rId8" imgW="126720" imgH="317160" progId="">
              <p:embed/>
            </p:oleObj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9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10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1" name="Right Arrow 2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ight Arrow 2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8025" y="620713"/>
            <a:ext cx="8435975" cy="55435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id-ID" sz="2800" dirty="0" smtClean="0"/>
              <a:t>Untuk </a:t>
            </a:r>
            <a:r>
              <a:rPr lang="id-ID" sz="2800" dirty="0"/>
              <a:t>interval x ≥ </a:t>
            </a:r>
            <a:r>
              <a:rPr lang="id-ID" sz="2800" dirty="0" smtClean="0"/>
              <a:t>  </a:t>
            </a:r>
            <a:endParaRPr lang="id-ID" sz="2800" dirty="0"/>
          </a:p>
          <a:p>
            <a:pPr lvl="1">
              <a:buNone/>
            </a:pPr>
            <a:r>
              <a:rPr lang="id-ID" dirty="0"/>
              <a:t>|4x – 6| = 4x – </a:t>
            </a:r>
            <a:r>
              <a:rPr lang="id-ID" dirty="0" smtClean="0"/>
              <a:t>6</a:t>
            </a:r>
          </a:p>
          <a:p>
            <a:pPr lvl="1">
              <a:buNone/>
            </a:pPr>
            <a:r>
              <a:rPr lang="id-ID" dirty="0" smtClean="0"/>
              <a:t>|4x </a:t>
            </a:r>
            <a:r>
              <a:rPr lang="id-ID" dirty="0"/>
              <a:t>– 6| &lt; 3x + </a:t>
            </a:r>
            <a:r>
              <a:rPr lang="id-ID" dirty="0" smtClean="0"/>
              <a:t>4</a:t>
            </a:r>
          </a:p>
          <a:p>
            <a:pPr lvl="1">
              <a:buNone/>
            </a:pPr>
            <a:r>
              <a:rPr lang="id-ID" dirty="0" smtClean="0"/>
              <a:t>⇔ </a:t>
            </a:r>
            <a:r>
              <a:rPr lang="id-ID" dirty="0"/>
              <a:t>4x – 6 &lt; 3x + </a:t>
            </a:r>
            <a:r>
              <a:rPr lang="id-ID" dirty="0" smtClean="0"/>
              <a:t>4</a:t>
            </a:r>
          </a:p>
          <a:p>
            <a:pPr lvl="1">
              <a:buNone/>
            </a:pPr>
            <a:r>
              <a:rPr lang="id-ID" dirty="0" smtClean="0"/>
              <a:t>⇔ </a:t>
            </a:r>
            <a:r>
              <a:rPr lang="id-ID" dirty="0"/>
              <a:t>4x – 3x &lt; 4 + </a:t>
            </a:r>
            <a:r>
              <a:rPr lang="id-ID" dirty="0" smtClean="0"/>
              <a:t>6</a:t>
            </a:r>
          </a:p>
          <a:p>
            <a:pPr lvl="1">
              <a:buNone/>
            </a:pPr>
            <a:r>
              <a:rPr lang="id-ID" dirty="0" smtClean="0"/>
              <a:t>⇔ </a:t>
            </a:r>
            <a:r>
              <a:rPr lang="id-ID" dirty="0"/>
              <a:t>x &lt; </a:t>
            </a:r>
            <a:r>
              <a:rPr lang="id-ID" dirty="0" smtClean="0"/>
              <a:t>10</a:t>
            </a:r>
          </a:p>
          <a:p>
            <a:pPr lvl="1">
              <a:buNone/>
            </a:pPr>
            <a:r>
              <a:rPr lang="id-ID" dirty="0" smtClean="0"/>
              <a:t>Irisan </a:t>
            </a:r>
            <a:r>
              <a:rPr lang="id-ID" dirty="0"/>
              <a:t>x &lt; 10 dan x ≥ </a:t>
            </a:r>
            <a:r>
              <a:rPr lang="id-ID" dirty="0" smtClean="0"/>
              <a:t>      adalah      </a:t>
            </a:r>
            <a:r>
              <a:rPr lang="id-ID" dirty="0"/>
              <a:t>≤ x &lt; 10</a:t>
            </a:r>
            <a:r>
              <a:rPr lang="id-ID" dirty="0" smtClean="0"/>
              <a:t>.     . . . (2)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 startAt="3"/>
            </a:pPr>
            <a:r>
              <a:rPr lang="id-ID" sz="2800" dirty="0" smtClean="0"/>
              <a:t>Gabungan penyelesaian (1) dan (2) adalah</a:t>
            </a:r>
          </a:p>
          <a:p>
            <a:pPr marL="514350" indent="-514350">
              <a:buNone/>
            </a:pPr>
            <a:r>
              <a:rPr lang="id-ID" sz="2800" dirty="0" smtClean="0"/>
              <a:t>	    &lt; x &lt; 10.</a:t>
            </a:r>
          </a:p>
          <a:p>
            <a:pPr>
              <a:buNone/>
            </a:pPr>
            <a:r>
              <a:rPr lang="id-ID" sz="2800" dirty="0" smtClean="0"/>
              <a:t>	Jadi, penyelesaian |4x – 6| &lt; 3x + 4 adalah     &lt; x &lt; 10.</a:t>
            </a:r>
          </a:p>
          <a:p>
            <a:pPr lvl="1">
              <a:buNone/>
            </a:pPr>
            <a:endParaRPr lang="id-ID" dirty="0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3923928" y="476672"/>
          <a:ext cx="360040" cy="777067"/>
        </p:xfrm>
        <a:graphic>
          <a:graphicData uri="http://schemas.openxmlformats.org/presentationml/2006/ole">
            <p:oleObj spid="_x0000_s9219" name="Equation" r:id="rId3" imgW="126720" imgH="317160" progId="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4211960" y="3645024"/>
          <a:ext cx="360040" cy="777067"/>
        </p:xfrm>
        <a:graphic>
          <a:graphicData uri="http://schemas.openxmlformats.org/presentationml/2006/ole">
            <p:oleObj spid="_x0000_s9220" name="Equation" r:id="rId4" imgW="126720" imgH="317160" progId="">
              <p:embed/>
            </p:oleObj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5719489" y="3645024"/>
          <a:ext cx="364679" cy="787075"/>
        </p:xfrm>
        <a:graphic>
          <a:graphicData uri="http://schemas.openxmlformats.org/presentationml/2006/ole">
            <p:oleObj spid="_x0000_s9221" name="Equation" r:id="rId5" imgW="126720" imgH="317160" progId="">
              <p:embed/>
            </p:oleObj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1326258" y="4797152"/>
          <a:ext cx="367002" cy="792088"/>
        </p:xfrm>
        <a:graphic>
          <a:graphicData uri="http://schemas.openxmlformats.org/presentationml/2006/ole">
            <p:oleObj spid="_x0000_s9222" name="Equation" r:id="rId6" imgW="126720" imgH="317160" progId="">
              <p:embed/>
            </p:oleObj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7302922" y="5301208"/>
          <a:ext cx="367002" cy="792089"/>
        </p:xfrm>
        <a:graphic>
          <a:graphicData uri="http://schemas.openxmlformats.org/presentationml/2006/ole">
            <p:oleObj spid="_x0000_s9223" name="Equation" r:id="rId7" imgW="126720" imgH="317160" progId="">
              <p:embed/>
            </p:oleObj>
          </a:graphicData>
        </a:graphic>
      </p:graphicFrame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8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9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d-ID" b="1" dirty="0" smtClean="0"/>
              <a:t>Pertidaksamaan Rasional</a:t>
            </a:r>
            <a:br>
              <a:rPr lang="id-ID" b="1" dirty="0" smtClean="0"/>
            </a:br>
            <a:r>
              <a:rPr lang="id-ID" b="1" dirty="0" smtClean="0"/>
              <a:t>dan </a:t>
            </a:r>
            <a:r>
              <a:rPr lang="id-ID" b="1" dirty="0"/>
              <a:t>Irasional </a:t>
            </a:r>
            <a:endParaRPr lang="id-ID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II</a:t>
            </a:r>
            <a:endParaRPr lang="id-ID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l="30907" t="14563" r="15134" b="11610"/>
          <a:stretch>
            <a:fillRect/>
          </a:stretch>
        </p:blipFill>
        <p:spPr bwMode="auto">
          <a:xfrm>
            <a:off x="323528" y="2348880"/>
            <a:ext cx="40252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535488" y="2332037"/>
            <a:ext cx="4608512" cy="4525963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Persamaan dan Pertidaksamaan Kuadrat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Persamaan dan Pertidaksamaan Rasional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Persamaan dan Pertidaksamaan Irasional/Bentuk Akar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7904" y="6289575"/>
            <a:ext cx="1653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400" dirty="0">
                <a:solidFill>
                  <a:srgbClr val="92D050"/>
                </a:solidFill>
                <a:hlinkClick r:id="rId6" action="ppaction://hlinksldjump"/>
              </a:rPr>
              <a:t>Kembali ke daftar isi</a:t>
            </a:r>
            <a:endParaRPr lang="en-US" altLang="id-ID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b="1" dirty="0" smtClean="0">
                <a:latin typeface="+mn-lt"/>
              </a:rPr>
              <a:t>Daftar Isi</a:t>
            </a:r>
            <a:endParaRPr lang="id-ID" dirty="0">
              <a:latin typeface="+mn-lt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4294967295"/>
          </p:nvPr>
        </p:nvSpPr>
        <p:spPr>
          <a:xfrm>
            <a:off x="539552" y="1711325"/>
            <a:ext cx="8229600" cy="4525963"/>
          </a:xfrm>
          <a:prstGeom prst="rect">
            <a:avLst/>
          </a:prstGeom>
        </p:spPr>
        <p:txBody>
          <a:bodyPr/>
          <a:lstStyle/>
          <a:p>
            <a:pPr marL="1188000" indent="-1188000" defTabSz="720000">
              <a:buNone/>
            </a:pP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BAB I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	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2" action="ppaction://hlinksldjump"/>
              </a:rPr>
              <a:t>Persamaan dan Pertidaksamaan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2" action="ppaction://hlinksldjump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2" action="ppaction://hlinksldjump"/>
              </a:rPr>
              <a:t>Nilai Mutlak</a:t>
            </a:r>
            <a:endParaRPr lang="id-ID" sz="3200" b="1" kern="1200" baseline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marL="1188000" indent="-1188000" defTabSz="720000">
              <a:buNone/>
            </a:pP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BAB II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3" action="ppaction://hlinksldjump"/>
              </a:rPr>
              <a:t>Persamaan dan Pertidaksamaan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3" action="ppaction://hlinksldjump"/>
              </a:rPr>
              <a:t> 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3" action="ppaction://hlinksldjump"/>
              </a:rPr>
              <a:t>Rasional dan Irasional</a:t>
            </a:r>
            <a:endParaRPr lang="id-ID" sz="3200" b="1" kern="1200" baseline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marL="1188000" indent="-1188000" defTabSz="720000">
              <a:buNone/>
            </a:pP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BAB III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4" action="ppaction://hlinksldjump"/>
              </a:rPr>
              <a:t>Sistem Persamaan Linear Tiga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4" action="ppaction://hlinksldjump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4" action="ppaction://hlinksldjump"/>
              </a:rPr>
              <a:t>Variabel</a:t>
            </a:r>
            <a:endParaRPr lang="id-ID" sz="3200" b="1" kern="1200" baseline="0" dirty="0" smtClean="0">
              <a:solidFill>
                <a:schemeClr val="tx1"/>
              </a:solidFill>
              <a:latin typeface="Cambria" pitchFamily="18" charset="0"/>
            </a:endParaRPr>
          </a:p>
          <a:p>
            <a:pPr marL="1252538" indent="-1252538" defTabSz="720000">
              <a:buNone/>
            </a:pP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BAB IV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5" action="ppaction://hlinksldjump"/>
              </a:rPr>
              <a:t>Sistem Pertidaksamaan Dua </a:t>
            </a:r>
            <a:r>
              <a:rPr lang="id-ID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5" action="ppaction://hlinksldjump"/>
              </a:rPr>
              <a:t>	</a:t>
            </a:r>
            <a:r>
              <a:rPr lang="en-US" sz="3200" b="1" kern="1200" baseline="0" dirty="0" smtClean="0">
                <a:solidFill>
                  <a:schemeClr val="tx1"/>
                </a:solidFill>
                <a:latin typeface="Cambria" pitchFamily="18" charset="0"/>
                <a:hlinkClick r:id="rId5" action="ppaction://hlinksldjump"/>
              </a:rPr>
              <a:t>Variabel</a:t>
            </a:r>
            <a:endParaRPr lang="id-ID" dirty="0"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628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U-Turn Arrow 6">
            <a:hlinkClick r:id="rId6" action="ppaction://hlinksldjump"/>
          </p:cNvPr>
          <p:cNvSpPr/>
          <p:nvPr/>
        </p:nvSpPr>
        <p:spPr>
          <a:xfrm flipV="1">
            <a:off x="8316913" y="6237288"/>
            <a:ext cx="358775" cy="36036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sym typeface="Arial" pitchFamily="34" charset="0"/>
            </a:endParaRPr>
          </a:p>
        </p:txBody>
      </p:sp>
      <p:sp>
        <p:nvSpPr>
          <p:cNvPr id="6" name="Title 148481"/>
          <p:cNvSpPr txBox="1">
            <a:spLocks/>
          </p:cNvSpPr>
          <p:nvPr/>
        </p:nvSpPr>
        <p:spPr>
          <a:xfrm>
            <a:off x="0" y="404664"/>
            <a:ext cx="9144000" cy="98107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  <a:t/>
            </a:r>
            <a:br>
              <a:rPr kumimoji="0" 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</a:br>
            <a:r>
              <a:rPr kumimoji="0" 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  <a:t>D</a:t>
            </a:r>
            <a:r>
              <a:rPr kumimoji="0" lang="en-ID" alt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  <a:t>aftar Isi</a:t>
            </a:r>
            <a:r>
              <a:rPr kumimoji="0" 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  <a:t/>
            </a:r>
            <a:br>
              <a:rPr kumimoji="0" lang="en-ID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charset="0"/>
                <a:ea typeface="+mj-ea"/>
                <a:cs typeface="Segoe UI" panose="020B0502040204020203" charset="0"/>
                <a:sym typeface="+mn-ea"/>
              </a:rPr>
            </a:br>
            <a:endParaRPr kumimoji="0" lang="en-ID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008" y="636419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Persamaan</a:t>
            </a:r>
            <a:r>
              <a:rPr lang="en-US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dan Pertidaksamaan Kuadrat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64170" t="42721" r="8744" b="25689"/>
          <a:stretch>
            <a:fillRect/>
          </a:stretch>
        </p:blipFill>
        <p:spPr bwMode="auto">
          <a:xfrm>
            <a:off x="611560" y="2062589"/>
            <a:ext cx="43924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9552" y="51589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2.1 </a:t>
            </a:r>
            <a:r>
              <a:rPr lang="en-US" dirty="0" smtClean="0"/>
              <a:t>Skema lapangan sepak bola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20072" y="2189762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Persamaan Kuadrat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Pertidaksamaan Kuadrat</a:t>
            </a:r>
            <a:endParaRPr lang="en-US" sz="2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555469"/>
            <a:ext cx="8229600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Persamaan Kuadrat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38250" y="1261906"/>
            <a:ext cx="790575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id-ID" sz="2800" b="1" dirty="0" smtClean="0"/>
              <a:t>Bentuk umum persamaan kuadrat:</a:t>
            </a:r>
          </a:p>
          <a:p>
            <a:pPr marL="514350" indent="-514350">
              <a:buNone/>
            </a:pPr>
            <a:endParaRPr lang="id-ID" sz="2800" dirty="0"/>
          </a:p>
          <a:p>
            <a:pPr marL="514350" indent="-514350">
              <a:buNone/>
            </a:pPr>
            <a:r>
              <a:rPr lang="id-ID" sz="2800" dirty="0"/>
              <a:t>	</a:t>
            </a:r>
            <a:r>
              <a:rPr lang="id-ID" sz="2800" dirty="0" smtClean="0"/>
              <a:t>dengan </a:t>
            </a:r>
            <a:r>
              <a:rPr lang="id-ID" sz="2800" dirty="0"/>
              <a:t>a, b, dan c bilangan nyata (real) dan </a:t>
            </a:r>
            <a:r>
              <a:rPr lang="id-ID" sz="2800" dirty="0" smtClean="0"/>
              <a:t> a ≠ </a:t>
            </a:r>
            <a:r>
              <a:rPr lang="id-ID" sz="2800" dirty="0"/>
              <a:t>0</a:t>
            </a:r>
            <a:r>
              <a:rPr lang="id-ID" sz="2800" dirty="0" smtClean="0"/>
              <a:t>.</a:t>
            </a:r>
          </a:p>
          <a:p>
            <a:pPr marL="514350" indent="-514350">
              <a:buFont typeface="+mj-lt"/>
              <a:buAutoNum type="alphaLcPeriod" startAt="2"/>
            </a:pPr>
            <a:r>
              <a:rPr lang="id-ID" sz="2800" b="1" dirty="0" smtClean="0"/>
              <a:t>P</a:t>
            </a:r>
            <a:r>
              <a:rPr lang="en-US" sz="2800" b="1" dirty="0" smtClean="0"/>
              <a:t>enyelesaian atau akar-akar persamaan kuadrat dapat </a:t>
            </a:r>
            <a:r>
              <a:rPr lang="id-ID" sz="2800" b="1" dirty="0" smtClean="0"/>
              <a:t>ditentukan dengan cara: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dirty="0" smtClean="0"/>
              <a:t>Memfaktorkan</a:t>
            </a:r>
            <a:endParaRPr lang="id-ID" dirty="0" smtClean="0"/>
          </a:p>
          <a:p>
            <a:pPr marL="914400" lvl="1" indent="-514350">
              <a:buFont typeface="+mj-lt"/>
              <a:buAutoNum type="arabicParenR"/>
            </a:pPr>
            <a:r>
              <a:rPr lang="en-US" dirty="0" smtClean="0"/>
              <a:t>Melengkapkan Bentuk Kuadrat Sempurna</a:t>
            </a:r>
            <a:endParaRPr lang="id-ID" dirty="0" smtClean="0"/>
          </a:p>
          <a:p>
            <a:pPr marL="914400" lvl="1" indent="-514350">
              <a:buFont typeface="+mj-lt"/>
              <a:buAutoNum type="arabicParenR"/>
            </a:pPr>
            <a:r>
              <a:rPr lang="en-US" dirty="0" smtClean="0"/>
              <a:t>Rumus abc</a:t>
            </a:r>
            <a:endParaRPr lang="id-ID" dirty="0" smtClean="0"/>
          </a:p>
          <a:p>
            <a:pPr marL="914400" lvl="1" indent="-514350">
              <a:buNone/>
            </a:pPr>
            <a:r>
              <a:rPr lang="id-ID" b="1" i="1" dirty="0" smtClean="0"/>
              <a:t>	</a:t>
            </a:r>
            <a:r>
              <a:rPr lang="id-ID" dirty="0" smtClean="0"/>
              <a:t> 	</a:t>
            </a:r>
          </a:p>
          <a:p>
            <a:pPr marL="514350" indent="-514350">
              <a:buNone/>
            </a:pPr>
            <a:endParaRPr lang="id-ID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937112" y="1765615"/>
            <a:ext cx="2330190" cy="523220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id-ID" sz="2800" dirty="0" smtClean="0"/>
              <a:t>ax² + bx + c = 0</a:t>
            </a:r>
            <a:endParaRPr lang="id-ID" sz="2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4801" t="72351" r="46898" b="23219"/>
          <a:stretch>
            <a:fillRect/>
          </a:stretch>
        </p:blipFill>
        <p:spPr bwMode="auto">
          <a:xfrm>
            <a:off x="2339753" y="5294007"/>
            <a:ext cx="2664295" cy="799289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62670"/>
            <a:ext cx="8229600" cy="5619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742950" indent="-742950"/>
            <a:r>
              <a:rPr lang="id-ID" sz="3600" b="1" dirty="0" smtClean="0"/>
              <a:t>Contoh</a:t>
            </a:r>
            <a:endParaRPr lang="id-ID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8025" y="1413346"/>
            <a:ext cx="8435975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d-ID" dirty="0" smtClean="0"/>
              <a:t>Tentukan akar-akar persamaan kuadrat 2x² + 3x – 2 = 0.</a:t>
            </a:r>
          </a:p>
          <a:p>
            <a:pPr marL="514350" indent="-514350">
              <a:buNone/>
            </a:pPr>
            <a:r>
              <a:rPr lang="id-ID" sz="2800" b="1" dirty="0" smtClean="0"/>
              <a:t>Jawaban: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Dengan cara memfaktorkan</a:t>
            </a:r>
          </a:p>
          <a:p>
            <a:pPr lvl="1">
              <a:buNone/>
            </a:pPr>
            <a:r>
              <a:rPr lang="id-ID" dirty="0" smtClean="0"/>
              <a:t>2x² </a:t>
            </a:r>
            <a:r>
              <a:rPr lang="id-ID" dirty="0"/>
              <a:t>+ 3x – 2 = </a:t>
            </a:r>
            <a:r>
              <a:rPr lang="id-ID" dirty="0" smtClean="0"/>
              <a:t>0</a:t>
            </a:r>
          </a:p>
          <a:p>
            <a:pPr lvl="1">
              <a:buNone/>
            </a:pPr>
            <a:r>
              <a:rPr lang="id-ID" dirty="0" smtClean="0">
                <a:latin typeface="Symbol" pitchFamily="18" charset="2"/>
              </a:rPr>
              <a:t></a:t>
            </a:r>
            <a:r>
              <a:rPr lang="id-ID" dirty="0" smtClean="0"/>
              <a:t> </a:t>
            </a:r>
            <a:r>
              <a:rPr lang="id-ID" dirty="0"/>
              <a:t>(2x – 1)(x + 2) = </a:t>
            </a:r>
            <a:r>
              <a:rPr lang="id-ID" dirty="0" smtClean="0"/>
              <a:t>0</a:t>
            </a:r>
          </a:p>
          <a:p>
            <a:pPr lvl="1">
              <a:buFont typeface="Symbol" pitchFamily="18" charset="2"/>
              <a:buChar char="Û"/>
            </a:pPr>
            <a:r>
              <a:rPr lang="id-ID" dirty="0" smtClean="0"/>
              <a:t> (2x </a:t>
            </a:r>
            <a:r>
              <a:rPr lang="id-ID" dirty="0"/>
              <a:t>– </a:t>
            </a:r>
            <a:r>
              <a:rPr lang="id-ID" dirty="0" smtClean="0"/>
              <a:t>1) </a:t>
            </a:r>
            <a:r>
              <a:rPr lang="id-ID" dirty="0"/>
              <a:t>= 0 atau </a:t>
            </a:r>
            <a:r>
              <a:rPr lang="id-ID" dirty="0" smtClean="0"/>
              <a:t>(x </a:t>
            </a:r>
            <a:r>
              <a:rPr lang="id-ID" dirty="0"/>
              <a:t>+ </a:t>
            </a:r>
            <a:r>
              <a:rPr lang="id-ID" dirty="0" smtClean="0"/>
              <a:t>2) </a:t>
            </a:r>
            <a:r>
              <a:rPr lang="id-ID" dirty="0"/>
              <a:t>= </a:t>
            </a:r>
            <a:r>
              <a:rPr lang="id-ID" dirty="0" smtClean="0"/>
              <a:t>0</a:t>
            </a:r>
          </a:p>
          <a:p>
            <a:pPr lvl="1">
              <a:buFont typeface="Symbol" pitchFamily="18" charset="2"/>
              <a:buChar char="Û"/>
            </a:pPr>
            <a:r>
              <a:rPr lang="id-ID" dirty="0" smtClean="0"/>
              <a:t> x </a:t>
            </a:r>
            <a:r>
              <a:rPr lang="id-ID" dirty="0"/>
              <a:t>= </a:t>
            </a:r>
            <a:r>
              <a:rPr lang="id-ID" dirty="0" smtClean="0"/>
              <a:t>2 </a:t>
            </a:r>
            <a:r>
              <a:rPr lang="id-ID" dirty="0"/>
              <a:t>atau x = –</a:t>
            </a:r>
            <a:r>
              <a:rPr lang="id-ID" dirty="0" smtClean="0"/>
              <a:t>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49275"/>
            <a:ext cx="8229600" cy="4525963"/>
          </a:xfrm>
          <a:prstGeom prst="rect">
            <a:avLst/>
          </a:prstGeom>
        </p:spPr>
        <p:txBody>
          <a:bodyPr/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id-ID" dirty="0" smtClean="0"/>
              <a:t>Dengan cara </a:t>
            </a:r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melengkapkan bentuk kuadrat sempurna</a:t>
            </a:r>
            <a:endParaRPr lang="id-ID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 startAt="2"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8378" t="31500" r="28416" b="33758"/>
          <a:stretch>
            <a:fillRect/>
          </a:stretch>
        </p:blipFill>
        <p:spPr bwMode="auto">
          <a:xfrm>
            <a:off x="1115616" y="1700808"/>
            <a:ext cx="6696744" cy="393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4016" y="587970"/>
            <a:ext cx="8229600" cy="5721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  <a:defRPr/>
            </a:pPr>
            <a:r>
              <a:rPr lang="id-ID" dirty="0" smtClean="0"/>
              <a:t>Dengan menggunakan rumus abc.</a:t>
            </a:r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 marL="0" lvl="2" indent="0">
              <a:buNone/>
            </a:pPr>
            <a:r>
              <a:rPr lang="id-ID" sz="2800" dirty="0" smtClean="0"/>
              <a:t>Jadi, akar-akar persamaan kuadrat 2x² + 3x – 2 = 0 adalah –2 atau 2.</a:t>
            </a:r>
          </a:p>
          <a:p>
            <a:pPr>
              <a:buNone/>
            </a:pPr>
            <a:endParaRPr lang="id-ID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30000"/>
          </a:blip>
          <a:srcRect l="44189" t="50000" r="35887" b="30805"/>
          <a:stretch>
            <a:fillRect/>
          </a:stretch>
        </p:blipFill>
        <p:spPr bwMode="auto">
          <a:xfrm>
            <a:off x="1231935" y="1163885"/>
            <a:ext cx="744452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789682"/>
            <a:ext cx="8229600" cy="777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id-ID" sz="3200" b="1" dirty="0" smtClean="0"/>
              <a:t>Pertidaksamaan </a:t>
            </a:r>
            <a:r>
              <a:rPr lang="id-ID" sz="3200" b="1" dirty="0"/>
              <a:t>Kuadrat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93912" y="1351310"/>
            <a:ext cx="8229600" cy="4525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id-ID" sz="2800" b="1" dirty="0" smtClean="0"/>
              <a:t>Bentuk umum pertidaksamaan kuadrat:</a:t>
            </a:r>
          </a:p>
          <a:p>
            <a:pPr marL="914400" lvl="1" indent="-514350">
              <a:buFont typeface="+mj-lt"/>
              <a:buAutoNum type="arabicParenR"/>
            </a:pPr>
            <a:r>
              <a:rPr lang="id-ID" dirty="0" smtClean="0"/>
              <a:t>ax² + bx + c &lt; 0</a:t>
            </a:r>
          </a:p>
          <a:p>
            <a:pPr marL="914400" lvl="1" indent="-514350">
              <a:buFont typeface="+mj-lt"/>
              <a:buAutoNum type="arabicParenR"/>
            </a:pPr>
            <a:r>
              <a:rPr lang="id-ID" dirty="0" smtClean="0"/>
              <a:t>ax² + bx + c </a:t>
            </a:r>
            <a:r>
              <a:rPr lang="id-ID" dirty="0" smtClean="0">
                <a:latin typeface="Symbol" pitchFamily="18" charset="2"/>
              </a:rPr>
              <a:t></a:t>
            </a:r>
            <a:r>
              <a:rPr lang="id-ID" dirty="0" smtClean="0"/>
              <a:t> 0</a:t>
            </a:r>
          </a:p>
          <a:p>
            <a:pPr marL="914400" lvl="1" indent="-514350">
              <a:buFont typeface="+mj-lt"/>
              <a:buAutoNum type="arabicParenR"/>
            </a:pPr>
            <a:r>
              <a:rPr lang="id-ID" dirty="0" smtClean="0"/>
              <a:t>ax² + bx + c &gt; 0</a:t>
            </a:r>
          </a:p>
          <a:p>
            <a:pPr marL="914400" lvl="1" indent="-514350">
              <a:buFont typeface="+mj-lt"/>
              <a:buAutoNum type="arabicParenR"/>
            </a:pPr>
            <a:r>
              <a:rPr lang="id-ID" dirty="0" smtClean="0"/>
              <a:t>ax² + bx + c </a:t>
            </a:r>
            <a:r>
              <a:rPr lang="id-ID" dirty="0" smtClean="0">
                <a:latin typeface="Symbol" pitchFamily="18" charset="2"/>
              </a:rPr>
              <a:t></a:t>
            </a:r>
            <a:r>
              <a:rPr lang="id-ID" dirty="0" smtClean="0"/>
              <a:t> 0</a:t>
            </a:r>
          </a:p>
          <a:p>
            <a:pPr lvl="1">
              <a:buNone/>
            </a:pPr>
            <a:r>
              <a:rPr lang="id-ID" dirty="0" smtClean="0"/>
              <a:t>Syarat a </a:t>
            </a:r>
            <a:r>
              <a:rPr lang="id-ID" dirty="0" smtClean="0">
                <a:latin typeface="Symbol" pitchFamily="18" charset="2"/>
              </a:rPr>
              <a:t></a:t>
            </a:r>
            <a:r>
              <a:rPr lang="id-ID" dirty="0" smtClean="0"/>
              <a:t> 0 dan a, b, c bilangan nyata atau real.</a:t>
            </a:r>
            <a:endParaRPr lang="id-ID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528" y="6445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LcPeriod" startAt="2"/>
            </a:pPr>
            <a:r>
              <a:rPr lang="id-ID" sz="2800" b="1" dirty="0" smtClean="0"/>
              <a:t>Langkah-langkah menyelesaikan pertidaksamaan kuadrat:</a:t>
            </a:r>
            <a:endParaRPr lang="id-ID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71600" y="1639342"/>
            <a:ext cx="7437437" cy="452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arenR"/>
            </a:pPr>
            <a:r>
              <a:rPr lang="id-ID" sz="2800" dirty="0"/>
              <a:t>Mengubah pertidaksamaan kuadrat menjadi bentuk umum (ruas kanan sama dengan nol).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id-ID" sz="2800" dirty="0" smtClean="0"/>
              <a:t>Menguraikan </a:t>
            </a:r>
            <a:r>
              <a:rPr lang="id-ID" sz="2800" dirty="0"/>
              <a:t>ruas kiri menjadi faktor-faktor linear.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id-ID" sz="2800" dirty="0" smtClean="0"/>
              <a:t>Menentukan nilai </a:t>
            </a:r>
            <a:r>
              <a:rPr lang="id-ID" sz="2800" dirty="0"/>
              <a:t>pembuat nol </a:t>
            </a:r>
            <a:r>
              <a:rPr lang="id-ID" sz="2800" dirty="0" smtClean="0"/>
              <a:t>fungsi.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id-ID" sz="2800" dirty="0" smtClean="0"/>
              <a:t>Meletakkan harga-harga nol pada garis bilangan, lalu menentukan tanda positif dan negatif pada setiap selang/interval yang terbentuk.</a:t>
            </a:r>
            <a:endParaRPr lang="id-ID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765398"/>
            <a:ext cx="7148512" cy="4895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5"/>
            </a:pPr>
            <a:r>
              <a:rPr lang="id-ID" sz="2800" dirty="0" smtClean="0"/>
              <a:t>Menentukan penyelesaian pertidaksamaan.</a:t>
            </a:r>
          </a:p>
          <a:p>
            <a:pPr marL="529200" lvl="3" indent="0">
              <a:buNone/>
            </a:pPr>
            <a:r>
              <a:rPr lang="id-ID" sz="2800" dirty="0" smtClean="0"/>
              <a:t>Penyelesaian pertidaksamaan diperoleh berdasarkan tanda selang/interval pada garis bilangan.</a:t>
            </a:r>
          </a:p>
          <a:p>
            <a:pPr marL="929250" lvl="3" indent="-514350">
              <a:buFont typeface="+mj-lt"/>
              <a:buAutoNum type="alphaLcParenR"/>
            </a:pPr>
            <a:r>
              <a:rPr lang="id-ID" sz="2800" dirty="0" smtClean="0"/>
              <a:t>Jika tanda ketidaksamaan </a:t>
            </a:r>
            <a:r>
              <a:rPr lang="id-ID" sz="2800" dirty="0" smtClean="0">
                <a:latin typeface="Symbol" pitchFamily="18" charset="2"/>
              </a:rPr>
              <a:t></a:t>
            </a:r>
            <a:r>
              <a:rPr lang="id-ID" sz="2800" dirty="0" smtClean="0"/>
              <a:t> atau &gt;, penyelesaiannya pada selang/interval yang bertanda positif (+).</a:t>
            </a:r>
          </a:p>
          <a:p>
            <a:pPr marL="929250" lvl="3" indent="-514350">
              <a:buFont typeface="+mj-lt"/>
              <a:buAutoNum type="alphaLcParenR"/>
            </a:pPr>
            <a:r>
              <a:rPr lang="id-ID" sz="2800" dirty="0" smtClean="0"/>
              <a:t>Jika tanda ketidaksamaan </a:t>
            </a:r>
            <a:r>
              <a:rPr lang="id-ID" sz="2800" dirty="0" smtClean="0">
                <a:latin typeface="Symbol" pitchFamily="18" charset="2"/>
              </a:rPr>
              <a:t></a:t>
            </a:r>
            <a:r>
              <a:rPr lang="id-ID" sz="2800" dirty="0" smtClean="0"/>
              <a:t> atau &lt;, penyelesaiannya pada selang/interval yang bertanda negatif (–).</a:t>
            </a:r>
          </a:p>
          <a:p>
            <a:pPr>
              <a:buNone/>
            </a:pPr>
            <a:endParaRPr lang="id-ID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90538"/>
            <a:ext cx="8229600" cy="7064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600" b="1" dirty="0" smtClean="0"/>
              <a:t>Contoh</a:t>
            </a:r>
            <a:endParaRPr lang="id-ID" sz="3600" b="1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8596" t="64968" r="42310" b="23404"/>
          <a:stretch>
            <a:fillRect/>
          </a:stretch>
        </p:blipFill>
        <p:spPr bwMode="auto">
          <a:xfrm>
            <a:off x="323528" y="1917700"/>
            <a:ext cx="41656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0076" t="42911" r="20778" b="30925"/>
          <a:stretch>
            <a:fillRect/>
          </a:stretch>
        </p:blipFill>
        <p:spPr bwMode="auto">
          <a:xfrm>
            <a:off x="4788024" y="1917700"/>
            <a:ext cx="41481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0076" t="19240" r="20778" b="56316"/>
          <a:stretch>
            <a:fillRect/>
          </a:stretch>
        </p:blipFill>
        <p:spPr bwMode="auto">
          <a:xfrm>
            <a:off x="323528" y="3240065"/>
            <a:ext cx="4176464" cy="299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95536" y="963469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penyelesaian pertidaksamaan –x² + 2x + 8 &lt; 0.</a:t>
            </a:r>
          </a:p>
          <a:p>
            <a:r>
              <a:rPr lang="id-ID" sz="2800" b="1" dirty="0" smtClean="0"/>
              <a:t>Jawaban:</a:t>
            </a:r>
            <a:endParaRPr lang="en-US" sz="28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44016" y="575444"/>
            <a:ext cx="8229600" cy="993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 smtClean="0"/>
              <a:t>Persamaan dan Pertidaksamaan Rasional</a:t>
            </a:r>
            <a:endParaRPr lang="id-ID" sz="36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63727" t="39664" r="9323" b="27852"/>
          <a:stretch>
            <a:fillRect/>
          </a:stretch>
        </p:blipFill>
        <p:spPr bwMode="auto">
          <a:xfrm>
            <a:off x="827584" y="1929606"/>
            <a:ext cx="43564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436096" y="192960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Persamaan Rasional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Pertidaksamaan Polinomial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5" action="ppaction://hlinksldjump"/>
              </a:rPr>
              <a:t>Pertidaksamaan Rasional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83568" y="50259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Sumber : </a:t>
            </a:r>
            <a:r>
              <a:rPr lang="en-US" i="1" dirty="0" smtClean="0"/>
              <a:t>https://goo.gl/c2yxKu</a:t>
            </a:r>
          </a:p>
          <a:p>
            <a:r>
              <a:rPr lang="en-US" b="1" dirty="0" smtClean="0"/>
              <a:t>Gambar 2.2 </a:t>
            </a:r>
            <a:r>
              <a:rPr lang="en-US" dirty="0" smtClean="0"/>
              <a:t>Memperkirakan panjang lapangan dengan</a:t>
            </a:r>
            <a:r>
              <a:rPr lang="id-ID" dirty="0" smtClean="0"/>
              <a:t> </a:t>
            </a:r>
            <a:r>
              <a:rPr lang="en-US" dirty="0" smtClean="0"/>
              <a:t>jarak tempuh lari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051720" y="332656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400" b="1" kern="1200" baseline="0" dirty="0" smtClean="0">
                <a:latin typeface="+mj-lt"/>
                <a:ea typeface="+mj-ea"/>
                <a:cs typeface="+mj-cs"/>
              </a:rPr>
              <a:t>Persamaan dan</a:t>
            </a:r>
            <a:r>
              <a:rPr lang="id-ID" sz="4400" b="1" kern="1200" baseline="0" dirty="0" smtClean="0">
                <a:latin typeface="+mj-lt"/>
                <a:ea typeface="+mj-ea"/>
                <a:cs typeface="+mj-cs"/>
              </a:rPr>
              <a:t/>
            </a:r>
            <a:br>
              <a:rPr lang="id-ID" sz="4400" b="1" kern="1200" baseline="0" dirty="0" smtClean="0">
                <a:latin typeface="+mj-lt"/>
                <a:ea typeface="+mj-ea"/>
                <a:cs typeface="+mj-cs"/>
              </a:rPr>
            </a:br>
            <a:r>
              <a:rPr lang="en-US" sz="4400" b="1" kern="1200" baseline="0" dirty="0" smtClean="0">
                <a:latin typeface="+mj-lt"/>
                <a:ea typeface="+mj-ea"/>
                <a:cs typeface="+mj-cs"/>
              </a:rPr>
              <a:t>Pertidaksamaan Nilai Mutlak</a:t>
            </a:r>
            <a:endParaRPr lang="id-ID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</a:t>
            </a:r>
            <a:endParaRPr lang="id-ID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30907" t="17516" r="15134" b="10133"/>
          <a:stretch>
            <a:fillRect/>
          </a:stretch>
        </p:blipFill>
        <p:spPr bwMode="auto">
          <a:xfrm>
            <a:off x="323528" y="2204864"/>
            <a:ext cx="429843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4"/>
          <p:cNvSpPr txBox="1">
            <a:spLocks/>
          </p:cNvSpPr>
          <p:nvPr/>
        </p:nvSpPr>
        <p:spPr>
          <a:xfrm>
            <a:off x="4788024" y="2132856"/>
            <a:ext cx="4038600" cy="2797771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Konsep Nilai Mutlak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Persamaan Nilai Mutlak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action="ppaction://hlinksldjump"/>
              </a:rPr>
              <a:t>Pertidaksamaan Nilai Mutlak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7904" y="6289575"/>
            <a:ext cx="1653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400" dirty="0">
                <a:solidFill>
                  <a:srgbClr val="92D050"/>
                </a:solidFill>
                <a:hlinkClick r:id="rId6" action="ppaction://hlinksldjump"/>
              </a:rPr>
              <a:t>Kembali ke daftar isi</a:t>
            </a:r>
            <a:endParaRPr lang="en-US" altLang="id-ID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200" b="1" dirty="0" smtClean="0"/>
              <a:t>Persamaan Rasional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980728"/>
            <a:ext cx="7654925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b="1" dirty="0" smtClean="0"/>
              <a:t>Konsep persamaan rasional</a:t>
            </a:r>
            <a:endParaRPr lang="id-ID" sz="2800" b="1" dirty="0" smtClean="0"/>
          </a:p>
          <a:p>
            <a:pPr>
              <a:buNone/>
            </a:pPr>
            <a:r>
              <a:rPr lang="id-ID" sz="2800" b="1" dirty="0" smtClean="0"/>
              <a:t>	</a:t>
            </a:r>
            <a:r>
              <a:rPr lang="en-US" sz="2800" dirty="0" smtClean="0"/>
              <a:t>Persamaan rasional adalah persamaan dalam bentuk pecahan yang memuat satu atau lebih</a:t>
            </a:r>
            <a:r>
              <a:rPr lang="id-ID" sz="2800" dirty="0" smtClean="0"/>
              <a:t> </a:t>
            </a:r>
            <a:r>
              <a:rPr lang="en-US" sz="2800" dirty="0" smtClean="0"/>
              <a:t>variabel pada pembilang atau penyebutnya.</a:t>
            </a:r>
            <a:endParaRPr lang="id-ID" sz="2800" dirty="0" smtClean="0"/>
          </a:p>
          <a:p>
            <a:pPr marL="514350" indent="-514350">
              <a:buFont typeface="+mj-lt"/>
              <a:buAutoNum type="alphaLcPeriod" startAt="2"/>
            </a:pPr>
            <a:r>
              <a:rPr lang="en-US" sz="2800" b="1" dirty="0" smtClean="0"/>
              <a:t>Penyelesaian Persamaan Rasional</a:t>
            </a:r>
            <a:endParaRPr lang="id-ID" sz="2800" b="1" dirty="0" smtClean="0"/>
          </a:p>
          <a:p>
            <a:pPr marL="514350" indent="-514350">
              <a:buNone/>
            </a:pPr>
            <a:r>
              <a:rPr lang="id-ID" sz="2800" b="1" dirty="0" smtClean="0"/>
              <a:t>	</a:t>
            </a:r>
            <a:r>
              <a:rPr lang="id-ID" sz="2800" dirty="0" smtClean="0"/>
              <a:t>Misalkan terdapat persamaan rasional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id-ID" sz="2800" dirty="0" smtClean="0"/>
              <a:t>                              .</a:t>
            </a:r>
          </a:p>
          <a:p>
            <a:pPr marL="514350" indent="-514350">
              <a:lnSpc>
                <a:spcPct val="150000"/>
              </a:lnSpc>
              <a:buNone/>
            </a:pPr>
            <a:r>
              <a:rPr lang="id-ID" sz="2800" dirty="0" smtClean="0"/>
              <a:t>	x₁ merupakan penyelesaian persamaan rasional                           		        jika                            bernilai benar.</a:t>
            </a:r>
            <a:endParaRPr lang="en-US" sz="2800" dirty="0"/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1417296" y="3957910"/>
          <a:ext cx="1851513" cy="728464"/>
        </p:xfrm>
        <a:graphic>
          <a:graphicData uri="http://schemas.openxmlformats.org/presentationml/2006/ole">
            <p:oleObj spid="_x0000_s82946" name="Equation" r:id="rId3" imgW="774360" imgH="304560" progId="">
              <p:embed/>
            </p:oleObj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403648" y="5326062"/>
          <a:ext cx="1851513" cy="728464"/>
        </p:xfrm>
        <a:graphic>
          <a:graphicData uri="http://schemas.openxmlformats.org/presentationml/2006/ole">
            <p:oleObj spid="_x0000_s82947" name="Equation" r:id="rId4" imgW="774360" imgH="304560" progId="">
              <p:embed/>
            </p:oleObj>
          </a:graphicData>
        </a:graphic>
      </p:graphicFrame>
      <p:graphicFrame>
        <p:nvGraphicFramePr>
          <p:cNvPr id="82948" name="Object 2"/>
          <p:cNvGraphicFramePr>
            <a:graphicFrameLocks noChangeAspect="1"/>
          </p:cNvGraphicFramePr>
          <p:nvPr/>
        </p:nvGraphicFramePr>
        <p:xfrm>
          <a:off x="3992221" y="5304309"/>
          <a:ext cx="2033587" cy="788987"/>
        </p:xfrm>
        <a:graphic>
          <a:graphicData uri="http://schemas.openxmlformats.org/presentationml/2006/ole">
            <p:oleObj spid="_x0000_s82948" name="Equation" r:id="rId5" imgW="850680" imgH="330120" progId="">
              <p:embed/>
            </p:oleObj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476498"/>
            <a:ext cx="8229600" cy="850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id-ID" sz="3200" b="1" dirty="0" smtClean="0"/>
              <a:t>Pertidaksamaan Polinomial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197223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lvl="1" indent="-514350">
              <a:buFont typeface="+mj-lt"/>
              <a:buAutoNum type="alphaLcPeriod"/>
            </a:pPr>
            <a:r>
              <a:rPr lang="id-ID" b="1" dirty="0" smtClean="0"/>
              <a:t>Bentuk Umum Pertidaksamaan Polinomial Satu Variabel</a:t>
            </a:r>
          </a:p>
          <a:p>
            <a:pPr marL="914400" lvl="1" indent="-514350">
              <a:buNone/>
            </a:pPr>
            <a:r>
              <a:rPr lang="id-ID" sz="2800" b="1" dirty="0" smtClean="0"/>
              <a:t>	</a:t>
            </a:r>
            <a:r>
              <a:rPr lang="en-US" sz="2800" dirty="0" smtClean="0"/>
              <a:t>Bentuk umum polinomial</a:t>
            </a:r>
            <a:r>
              <a:rPr lang="id-ID" sz="28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endParaRPr lang="id-ID" sz="2800" dirty="0" smtClean="0"/>
          </a:p>
          <a:p>
            <a:pPr marL="514350" indent="-514350">
              <a:buFont typeface="+mj-lt"/>
              <a:buAutoNum type="arabicPeriod"/>
            </a:pPr>
            <a:endParaRPr lang="id-ID" sz="2800" dirty="0" smtClean="0"/>
          </a:p>
          <a:p>
            <a:pPr marL="514350" indent="-514350">
              <a:buFont typeface="+mj-lt"/>
              <a:buAutoNum type="arabicPeriod"/>
            </a:pPr>
            <a:endParaRPr lang="id-ID" sz="2800" dirty="0" smtClean="0"/>
          </a:p>
          <a:p>
            <a:pPr marL="971550" lvl="3" indent="0">
              <a:buNone/>
            </a:pPr>
            <a:r>
              <a:rPr lang="en-US" sz="2800" dirty="0" smtClean="0"/>
              <a:t>Jika P(x) suatu polinomial berderajat n, bentuk umum pertidaksamaan polinomial</a:t>
            </a:r>
            <a:r>
              <a:rPr lang="id-ID" sz="2800" dirty="0" smtClean="0"/>
              <a:t>:</a:t>
            </a:r>
          </a:p>
          <a:p>
            <a:pPr marL="514350" indent="-514350">
              <a:buNone/>
            </a:pPr>
            <a:endParaRPr lang="id-ID" sz="2800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357" t="59062" r="21136" b="27649"/>
          <a:stretch>
            <a:fillRect/>
          </a:stretch>
        </p:blipFill>
        <p:spPr bwMode="auto">
          <a:xfrm>
            <a:off x="1043608" y="2708920"/>
            <a:ext cx="7600844" cy="1368152"/>
          </a:xfrm>
          <a:prstGeom prst="rect">
            <a:avLst/>
          </a:prstGeom>
          <a:solidFill>
            <a:srgbClr val="00B0F0"/>
          </a:solidFill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115616" y="5211197"/>
            <a:ext cx="4572000" cy="95410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marL="800100" lvl="2" indent="0">
              <a:buNone/>
            </a:pPr>
            <a:r>
              <a:rPr lang="en-US" sz="2800" dirty="0" smtClean="0"/>
              <a:t>P(x) &lt; 0 </a:t>
            </a:r>
            <a:r>
              <a:rPr lang="id-ID" sz="2800" dirty="0" smtClean="0"/>
              <a:t>	</a:t>
            </a:r>
            <a:r>
              <a:rPr lang="en-US" sz="2800" dirty="0" smtClean="0"/>
              <a:t>P(x) ≥ 0</a:t>
            </a:r>
          </a:p>
          <a:p>
            <a:pPr marL="800100" lvl="2" indent="0">
              <a:buNone/>
            </a:pPr>
            <a:r>
              <a:rPr lang="en-US" sz="2800" dirty="0" smtClean="0"/>
              <a:t>P(x) &gt; 0 </a:t>
            </a:r>
            <a:r>
              <a:rPr lang="id-ID" sz="2800" dirty="0" smtClean="0"/>
              <a:t>	</a:t>
            </a:r>
            <a:r>
              <a:rPr lang="en-US" sz="2800" dirty="0" smtClean="0"/>
              <a:t>P(x) ≤ 0</a:t>
            </a:r>
            <a:endParaRPr lang="en-US" sz="2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179512" y="620688"/>
            <a:ext cx="8229600" cy="576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 rtl="0" eaLnBrk="1" latinLnBrk="0" hangingPunct="1">
              <a:buFont typeface="+mj-lt"/>
              <a:buAutoNum type="alphaLcPeriod" startAt="2"/>
            </a:pPr>
            <a:r>
              <a:rPr lang="id-ID" sz="28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Menyelesaikan Pertidaksamaan Polinomial.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3568" y="1196752"/>
            <a:ext cx="8229600" cy="40026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Ubahlah pertidaksamaan polinomial menjadi bentuk umum.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Buatlah ruas kiri pertidaksamaan menjadi bentuk perkalian faktor-faktornya.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nilai-nilai pembuat nol dan letakkan pada garis bilangan dengan ketentuan sebagai berikut.</a:t>
            </a:r>
          </a:p>
          <a:p>
            <a:pPr marL="914400" lvl="1" indent="-514350">
              <a:buFont typeface="+mj-lt"/>
              <a:buAutoNum type="alphaLcParenR"/>
            </a:pPr>
            <a:r>
              <a:rPr lang="id-ID" sz="2400" dirty="0" smtClean="0"/>
              <a:t>Jika tanda ketidaksamaan </a:t>
            </a:r>
            <a:r>
              <a:rPr lang="id-ID" sz="2400" dirty="0" smtClean="0">
                <a:latin typeface="Symbol" pitchFamily="18" charset="2"/>
              </a:rPr>
              <a:t></a:t>
            </a:r>
            <a:r>
              <a:rPr lang="id-ID" sz="2400" dirty="0" smtClean="0"/>
              <a:t> atau </a:t>
            </a:r>
            <a:r>
              <a:rPr lang="id-ID" sz="2400" dirty="0" smtClean="0">
                <a:latin typeface="Symbol" pitchFamily="18" charset="2"/>
              </a:rPr>
              <a:t></a:t>
            </a:r>
            <a:r>
              <a:rPr lang="id-ID" sz="2400" dirty="0" smtClean="0"/>
              <a:t>, nilai pembuat nol diberi tanda dengan bulatan hitam.</a:t>
            </a:r>
          </a:p>
          <a:p>
            <a:pPr marL="914400" lvl="1" indent="-514350">
              <a:buFont typeface="+mj-lt"/>
              <a:buAutoNum type="alphaLcParenR"/>
            </a:pPr>
            <a:r>
              <a:rPr lang="id-ID" sz="2400" dirty="0" smtClean="0"/>
              <a:t>Jika tanda ketidaksamaan &gt; atau &lt;, nilai pembuat nol dengan putih.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tanda setiap interval yang dibatasi oleh nilai-nilai pembuat nol pada garis bilangan.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penyelesaian pertidaksamaan.</a:t>
            </a:r>
          </a:p>
          <a:p>
            <a:pPr marL="914400" lvl="1" indent="-514350">
              <a:buNone/>
            </a:pPr>
            <a:endParaRPr lang="en-US" sz="2400" dirty="0" smtClean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8229600" cy="635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3600" b="1" dirty="0" smtClean="0"/>
              <a:t>Contoh</a:t>
            </a:r>
            <a:endParaRPr lang="id-ID" sz="36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467544" y="2000101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Pembuat nol:</a:t>
            </a:r>
          </a:p>
          <a:p>
            <a:pPr>
              <a:buNone/>
            </a:pPr>
            <a:r>
              <a:rPr lang="en-US" sz="2800" dirty="0" smtClean="0"/>
              <a:t>(x + 1)(x – 1)(x – 3) = 0</a:t>
            </a:r>
            <a:endParaRPr lang="id-ID" sz="2800" dirty="0" smtClean="0"/>
          </a:p>
          <a:p>
            <a:pPr>
              <a:buNone/>
            </a:pPr>
            <a:r>
              <a:rPr lang="en-US" sz="2800" dirty="0" smtClean="0"/>
              <a:t>⇔(x + 1)</a:t>
            </a:r>
            <a:r>
              <a:rPr lang="id-ID" sz="2800" dirty="0" smtClean="0"/>
              <a:t> = 0 atau </a:t>
            </a:r>
            <a:r>
              <a:rPr lang="en-US" sz="2800" dirty="0" smtClean="0"/>
              <a:t>(x – 1)</a:t>
            </a:r>
            <a:r>
              <a:rPr lang="id-ID" sz="2800" dirty="0" smtClean="0"/>
              <a:t> = 0 atau </a:t>
            </a:r>
            <a:r>
              <a:rPr lang="en-US" sz="2800" dirty="0" smtClean="0"/>
              <a:t>(x – 3) = 0</a:t>
            </a:r>
          </a:p>
          <a:p>
            <a:pPr defTabSz="1080000">
              <a:buNone/>
            </a:pPr>
            <a:r>
              <a:rPr lang="en-US" sz="2800" dirty="0" smtClean="0"/>
              <a:t>⇔ </a:t>
            </a:r>
            <a:r>
              <a:rPr lang="id-ID" sz="2800" dirty="0" smtClean="0"/>
              <a:t>	</a:t>
            </a:r>
            <a:r>
              <a:rPr lang="en-US" sz="2800" dirty="0" smtClean="0"/>
              <a:t>x = –1 atau </a:t>
            </a:r>
            <a:r>
              <a:rPr lang="id-ID" sz="2800" dirty="0" smtClean="0"/>
              <a:t>	</a:t>
            </a:r>
            <a:r>
              <a:rPr lang="en-US" sz="2800" dirty="0" smtClean="0"/>
              <a:t>x = 1 atau </a:t>
            </a:r>
            <a:r>
              <a:rPr lang="id-ID" sz="2800" dirty="0" smtClean="0"/>
              <a:t>	</a:t>
            </a:r>
            <a:r>
              <a:rPr lang="en-US" sz="2800" dirty="0" smtClean="0"/>
              <a:t>x = 3</a:t>
            </a: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Garis bilangan:</a:t>
            </a:r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r>
              <a:rPr lang="en-US" sz="2800" dirty="0" smtClean="0"/>
              <a:t>Penyelesaian:</a:t>
            </a:r>
          </a:p>
          <a:p>
            <a:pPr>
              <a:buNone/>
            </a:pPr>
            <a:r>
              <a:rPr lang="en-US" sz="2800" dirty="0" smtClean="0"/>
              <a:t>x &lt; –1 atau 1 &lt; x &lt; 3</a:t>
            </a:r>
            <a:endParaRPr lang="id-ID" sz="2800" dirty="0" smtClean="0"/>
          </a:p>
          <a:p>
            <a:pPr>
              <a:buNone/>
            </a:pPr>
            <a:endParaRPr lang="id-ID" sz="2800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739" t="57252" r="44586" b="36318"/>
          <a:stretch>
            <a:fillRect/>
          </a:stretch>
        </p:blipFill>
        <p:spPr bwMode="auto">
          <a:xfrm>
            <a:off x="1079104" y="4293840"/>
            <a:ext cx="5040560" cy="10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7544" y="10534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penyelesaian (x + 1)(x – 1)(x – 3) &lt; 0.</a:t>
            </a:r>
          </a:p>
          <a:p>
            <a:r>
              <a:rPr lang="id-ID" sz="2800" b="1" dirty="0" smtClean="0"/>
              <a:t>Jawaban:</a:t>
            </a:r>
            <a:endParaRPr lang="en-US" sz="28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5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id-ID" sz="3200" b="1" dirty="0" smtClean="0"/>
              <a:t>Pertidaksamaan </a:t>
            </a:r>
            <a:r>
              <a:rPr lang="id-ID" sz="3200" b="1" dirty="0"/>
              <a:t>Rasional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5576" y="981075"/>
            <a:ext cx="751046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id-ID" sz="2800" b="1" dirty="0" smtClean="0"/>
              <a:t>Bentuk </a:t>
            </a:r>
            <a:r>
              <a:rPr lang="id-ID" sz="2800" b="1" dirty="0"/>
              <a:t>Umum Pertidaksamaan Rasional</a:t>
            </a:r>
            <a:endParaRPr lang="id-ID" sz="2800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6936" t="34117" r="34693" b="57024"/>
          <a:stretch>
            <a:fillRect/>
          </a:stretch>
        </p:blipFill>
        <p:spPr bwMode="auto">
          <a:xfrm>
            <a:off x="969735" y="1556792"/>
            <a:ext cx="6972775" cy="1224136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27584" y="2708920"/>
            <a:ext cx="78123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 startAt="2"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Sifat-Sifat Pertidaksamaan Rasional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6936" t="44296" r="15746" b="30603"/>
          <a:stretch>
            <a:fillRect/>
          </a:stretch>
        </p:blipFill>
        <p:spPr bwMode="auto">
          <a:xfrm>
            <a:off x="971600" y="3356992"/>
            <a:ext cx="7200800" cy="2520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6000" indent="-576000" algn="l">
              <a:buFont typeface="+mj-lt"/>
              <a:buAutoNum type="alphaLcPeriod" startAt="3"/>
            </a:pPr>
            <a:r>
              <a:rPr lang="id-ID" sz="2800" b="1" dirty="0" smtClean="0"/>
              <a:t>Langkah-langkah Menyelesaikan </a:t>
            </a:r>
            <a:r>
              <a:rPr lang="id-ID" sz="2800" b="1" dirty="0"/>
              <a:t>Pertidaksamaan Rasional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340768"/>
            <a:ext cx="7726362" cy="5040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Buatlah </a:t>
            </a:r>
            <a:r>
              <a:rPr lang="id-ID" sz="2400" dirty="0"/>
              <a:t>ruas kanan pertidaksamaan rasional menjadi nol.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Buatlah </a:t>
            </a:r>
            <a:r>
              <a:rPr lang="id-ID" sz="2400" dirty="0"/>
              <a:t>ruas kiri pertidaksamaan rasional menjadi bentuk pecahan (rasional).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</a:t>
            </a:r>
            <a:r>
              <a:rPr lang="id-ID" sz="2400" dirty="0"/>
              <a:t>nilai-nilai yang membuat pembilang bernilai nol dan penyebut bernilai nol.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</a:t>
            </a:r>
            <a:r>
              <a:rPr lang="id-ID" sz="2400" dirty="0"/>
              <a:t>nilai-nilai yang membuat ruas kiri terdefinisi yaitu penyebut tidak sama dengan nol.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Letakkan </a:t>
            </a:r>
            <a:r>
              <a:rPr lang="id-ID" sz="2400" dirty="0"/>
              <a:t>nilai-nilai pembuat nol pembilang dan penyebut pada garis bilangan </a:t>
            </a:r>
            <a:r>
              <a:rPr lang="id-ID" sz="2400" dirty="0" smtClean="0"/>
              <a:t>kemudian tentukan </a:t>
            </a:r>
            <a:r>
              <a:rPr lang="id-ID" sz="2400" dirty="0"/>
              <a:t>tanda setiap interval yang </a:t>
            </a:r>
            <a:r>
              <a:rPr lang="id-ID" sz="2400" dirty="0" smtClean="0"/>
              <a:t>terbentuk.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400" dirty="0" smtClean="0"/>
              <a:t>Tentukan </a:t>
            </a:r>
            <a:r>
              <a:rPr lang="id-ID" sz="2400" dirty="0"/>
              <a:t>penyelesaian </a:t>
            </a:r>
            <a:r>
              <a:rPr lang="id-ID" sz="2400" dirty="0" smtClean="0"/>
              <a:t>pertidaksamaan.</a:t>
            </a:r>
            <a:endParaRPr lang="id-ID" sz="24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600" b="1" dirty="0" smtClean="0"/>
              <a:t>Contoh</a:t>
            </a:r>
            <a:endParaRPr lang="id-ID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855788"/>
            <a:ext cx="4038600" cy="452596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58770" t="50881" r="15411" b="16556"/>
          <a:stretch>
            <a:fillRect/>
          </a:stretch>
        </p:blipFill>
        <p:spPr bwMode="auto">
          <a:xfrm>
            <a:off x="4644008" y="2708920"/>
            <a:ext cx="39608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3397" t="55906" r="43189" b="14563"/>
          <a:stretch>
            <a:fillRect/>
          </a:stretch>
        </p:blipFill>
        <p:spPr bwMode="auto">
          <a:xfrm>
            <a:off x="444267" y="2072218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7544" y="105273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himpunan penyelesaian                    .</a:t>
            </a:r>
          </a:p>
          <a:p>
            <a:r>
              <a:rPr lang="id-ID" sz="2800" b="1" dirty="0" smtClean="0"/>
              <a:t>Jawaban:</a:t>
            </a:r>
            <a:endParaRPr lang="en-US" sz="2800" b="1" dirty="0"/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5580112" y="980728"/>
          <a:ext cx="1471613" cy="776288"/>
        </p:xfrm>
        <a:graphic>
          <a:graphicData uri="http://schemas.openxmlformats.org/presentationml/2006/ole">
            <p:oleObj spid="_x0000_s101377" name="Equation" r:id="rId4" imgW="520560" imgH="317160" progId="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58922" t="30974" r="15411" b="56502"/>
          <a:stretch>
            <a:fillRect/>
          </a:stretch>
        </p:blipFill>
        <p:spPr bwMode="auto">
          <a:xfrm>
            <a:off x="467544" y="4797152"/>
            <a:ext cx="393716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58922" t="43889" r="15411" b="48637"/>
          <a:stretch>
            <a:fillRect/>
          </a:stretch>
        </p:blipFill>
        <p:spPr bwMode="auto">
          <a:xfrm>
            <a:off x="4630111" y="2136314"/>
            <a:ext cx="3937163" cy="64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1" name="Right Arrow 2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015" y="54868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3"/>
            </a:pPr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Persamaan dan Pertidaksamaan Irasional/Bentuk Akar</a:t>
            </a:r>
            <a:endParaRPr lang="en-US" sz="36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73871" t="21946" r="9213" b="48523"/>
          <a:stretch>
            <a:fillRect/>
          </a:stretch>
        </p:blipFill>
        <p:spPr bwMode="auto">
          <a:xfrm>
            <a:off x="899591" y="1830834"/>
            <a:ext cx="3600400" cy="35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60032" y="1813991"/>
            <a:ext cx="3744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Persamaan Irasional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Pertidaksamaan Irasional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27583" y="535922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https://goo.gl/SJpCo3</a:t>
            </a:r>
          </a:p>
          <a:p>
            <a:r>
              <a:rPr lang="en-US" b="1" dirty="0" smtClean="0"/>
              <a:t>Gambar 2.3 </a:t>
            </a:r>
            <a:r>
              <a:rPr lang="en-US" dirty="0" smtClean="0"/>
              <a:t>Tinggi maksimum</a:t>
            </a:r>
          </a:p>
          <a:p>
            <a:r>
              <a:rPr lang="en-US" dirty="0" smtClean="0"/>
              <a:t>pantulan trampolin dapat dihitung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016" y="49076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Persamaan Irasional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403648" y="980728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540000">
              <a:buFont typeface="+mj-lt"/>
              <a:buAutoNum type="alphaLcPeriod"/>
            </a:pPr>
            <a:r>
              <a:rPr lang="en-US" sz="2800" b="1" dirty="0" smtClean="0"/>
              <a:t>Bentuk Umum Persamaan Irasional</a:t>
            </a:r>
            <a:endParaRPr lang="en-US" sz="2800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3397" t="58064" r="32567" b="24899"/>
          <a:stretch>
            <a:fillRect/>
          </a:stretch>
        </p:blipFill>
        <p:spPr bwMode="auto">
          <a:xfrm>
            <a:off x="2123728" y="1628800"/>
            <a:ext cx="6396711" cy="1800200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47664" y="3573016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2800" b="1" dirty="0" smtClean="0"/>
              <a:t>Sifat Bilangan di Bawah Tanda Akar</a:t>
            </a:r>
            <a:endParaRPr lang="en-US" sz="2800" dirty="0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3397" t="39664" r="37461" b="54430"/>
          <a:stretch>
            <a:fillRect/>
          </a:stretch>
        </p:blipFill>
        <p:spPr bwMode="auto">
          <a:xfrm>
            <a:off x="1979712" y="3963915"/>
            <a:ext cx="6048679" cy="68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3397" t="66242" r="38076" b="20469"/>
          <a:stretch>
            <a:fillRect/>
          </a:stretch>
        </p:blipFill>
        <p:spPr bwMode="auto">
          <a:xfrm>
            <a:off x="1979712" y="4653136"/>
            <a:ext cx="60486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55576" y="85070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0000" indent="-540000" algn="l">
              <a:buFont typeface="+mj-lt"/>
              <a:buAutoNum type="alphaLcPeriod" startAt="3"/>
            </a:pPr>
            <a:r>
              <a:rPr lang="en-US" sz="2800" b="1" baseline="0" dirty="0" smtClean="0">
                <a:latin typeface="TimesNewRoman,Bold"/>
              </a:rPr>
              <a:t>Menentukan Penyelesaian Persamaan</a:t>
            </a:r>
            <a:r>
              <a:rPr lang="id-ID" sz="2800" b="1" baseline="0" dirty="0" smtClean="0">
                <a:latin typeface="TimesNewRoman,Bold"/>
              </a:rPr>
              <a:t> </a:t>
            </a:r>
            <a:r>
              <a:rPr lang="en-US" sz="2800" b="1" baseline="0" dirty="0" smtClean="0">
                <a:latin typeface="TimesNewRoman,Bold"/>
              </a:rPr>
              <a:t>Irasional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95128" y="1978962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000" indent="-468000">
              <a:buFont typeface="+mj-lt"/>
              <a:buAutoNum type="arabicParenR"/>
            </a:pPr>
            <a:r>
              <a:rPr lang="en-US" sz="2800" dirty="0" smtClean="0"/>
              <a:t>Mengubah persamaan irasional ke bentuk umum</a:t>
            </a:r>
            <a:r>
              <a:rPr lang="id-ID" sz="2800" dirty="0" smtClean="0"/>
              <a:t>.</a:t>
            </a:r>
          </a:p>
          <a:p>
            <a:pPr marL="468000" indent="-468000">
              <a:buFont typeface="+mj-lt"/>
              <a:buAutoNum type="arabicParenR"/>
            </a:pPr>
            <a:r>
              <a:rPr lang="en-US" sz="2800" dirty="0" smtClean="0"/>
              <a:t>Menetapkan syarat bagi bilangan/fungsi </a:t>
            </a:r>
            <a:r>
              <a:rPr lang="id-ID" sz="2800" dirty="0" smtClean="0"/>
              <a:t>di dalam tanda </a:t>
            </a:r>
            <a:r>
              <a:rPr lang="en-US" sz="2800" dirty="0" smtClean="0"/>
              <a:t>akar.</a:t>
            </a:r>
          </a:p>
          <a:p>
            <a:pPr marL="468000" indent="-468000">
              <a:buFont typeface="+mj-lt"/>
              <a:buAutoNum type="arabicParenR"/>
            </a:pPr>
            <a:r>
              <a:rPr lang="en-US" sz="2800" dirty="0" smtClean="0"/>
              <a:t>Menetapkan syarat </a:t>
            </a:r>
            <a:r>
              <a:rPr lang="id-ID" sz="2800" dirty="0" smtClean="0"/>
              <a:t>bagi bilangan </a:t>
            </a:r>
            <a:r>
              <a:rPr lang="en-US" sz="2800" dirty="0" smtClean="0"/>
              <a:t>hasil penarikan akar</a:t>
            </a:r>
            <a:r>
              <a:rPr lang="id-ID" sz="2800" dirty="0" smtClean="0"/>
              <a:t>.</a:t>
            </a:r>
            <a:endParaRPr lang="en-US" sz="2800" dirty="0" smtClean="0"/>
          </a:p>
          <a:p>
            <a:pPr marL="468000" indent="-468000">
              <a:buFont typeface="+mj-lt"/>
              <a:buAutoNum type="arabicParenR"/>
            </a:pPr>
            <a:r>
              <a:rPr lang="id-ID" sz="2800" dirty="0" smtClean="0"/>
              <a:t>M</a:t>
            </a:r>
            <a:r>
              <a:rPr lang="en-US" sz="2800" dirty="0" smtClean="0"/>
              <a:t>enguadratkan kedua ruas</a:t>
            </a:r>
            <a:r>
              <a:rPr lang="id-ID" sz="2800" dirty="0" smtClean="0"/>
              <a:t>, lalu menentukan penyelesaiaannya</a:t>
            </a:r>
            <a:r>
              <a:rPr lang="en-US" sz="2800" dirty="0" smtClean="0"/>
              <a:t>.</a:t>
            </a:r>
          </a:p>
          <a:p>
            <a:pPr marL="468000" indent="-468000">
              <a:buFont typeface="+mj-lt"/>
              <a:buAutoNum type="arabicParenR"/>
            </a:pPr>
            <a:r>
              <a:rPr lang="en-US" sz="2800" dirty="0" smtClean="0"/>
              <a:t>Menentukan irisan penyelesaian dari langkah 2), 3), dan </a:t>
            </a:r>
            <a:r>
              <a:rPr lang="id-ID" sz="2800" dirty="0" smtClean="0"/>
              <a:t>4</a:t>
            </a:r>
            <a:r>
              <a:rPr lang="en-US" sz="2800" dirty="0" smtClean="0"/>
              <a:t>).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id-ID" sz="3600" b="1" kern="1200" dirty="0" smtClean="0">
                <a:solidFill>
                  <a:schemeClr val="tx1"/>
                </a:solidFill>
                <a:ea typeface="+mj-ea"/>
                <a:cs typeface="+mj-cs"/>
              </a:rPr>
              <a:t>Konsep Nilai Mutlak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4211960" y="1509356"/>
            <a:ext cx="4392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2" action="ppaction://hlinksldjump"/>
              </a:rPr>
              <a:t>Konsep Nilai Mutlak Suatu Bilangan</a:t>
            </a:r>
            <a:endParaRPr lang="en-US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Sifat-Sifat Nilai Mutlak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Fungsi Nilai Mutlak</a:t>
            </a:r>
            <a:endParaRPr lang="id-ID" sz="2800" b="1" dirty="0" smtClean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5" cstate="print"/>
          <a:srcRect l="62700" t="28918" r="14934" b="33639"/>
          <a:stretch>
            <a:fillRect/>
          </a:stretch>
        </p:blipFill>
        <p:spPr bwMode="auto">
          <a:xfrm>
            <a:off x="467544" y="1556396"/>
            <a:ext cx="367240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7544" y="509877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  <a:endParaRPr lang="en-US" dirty="0" smtClean="0"/>
          </a:p>
          <a:p>
            <a:r>
              <a:rPr lang="en-US" b="1" dirty="0" smtClean="0"/>
              <a:t>Gambar 2.1 </a:t>
            </a:r>
            <a:r>
              <a:rPr lang="en-US" dirty="0" smtClean="0"/>
              <a:t>Letak Objek pada garis bilangan vertikal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7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/>
              <a:t>C</a:t>
            </a:r>
            <a:r>
              <a:rPr lang="id-ID" sz="3200" b="1" dirty="0" smtClean="0"/>
              <a:t>ontoh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395536" y="980728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Tentukan penyelesaian </a:t>
            </a:r>
            <a:r>
              <a:rPr lang="id-ID" sz="2800" dirty="0" smtClean="0"/>
              <a:t>                  </a:t>
            </a:r>
            <a:r>
              <a:rPr lang="en-US" sz="2800" dirty="0" smtClean="0"/>
              <a:t>= x – 4</a:t>
            </a:r>
            <a:r>
              <a:rPr lang="id-ID" sz="2800" dirty="0" smtClean="0"/>
              <a:t>.</a:t>
            </a:r>
          </a:p>
          <a:p>
            <a:r>
              <a:rPr lang="id-ID" sz="2800" b="1" dirty="0" smtClean="0"/>
              <a:t>Jawaban:</a:t>
            </a:r>
            <a:endParaRPr lang="en-US" sz="2800" b="1" dirty="0"/>
          </a:p>
        </p:txBody>
      </p:sp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3923928" y="980728"/>
          <a:ext cx="1300162" cy="466725"/>
        </p:xfrm>
        <a:graphic>
          <a:graphicData uri="http://schemas.openxmlformats.org/presentationml/2006/ole">
            <p:oleObj spid="_x0000_s112642" name="Equation" r:id="rId3" imgW="495000" imgH="177480" progId="">
              <p:embed/>
            </p:oleObj>
          </a:graphicData>
        </a:graphic>
      </p:graphicFrame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4112" t="41141" r="8493" b="8657"/>
          <a:stretch>
            <a:fillRect/>
          </a:stretch>
        </p:blipFill>
        <p:spPr bwMode="auto">
          <a:xfrm>
            <a:off x="4866386" y="1916832"/>
            <a:ext cx="391384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0076" t="41141" r="42504" b="8657"/>
          <a:stretch>
            <a:fillRect/>
          </a:stretch>
        </p:blipFill>
        <p:spPr bwMode="auto">
          <a:xfrm>
            <a:off x="467544" y="1916831"/>
            <a:ext cx="3960440" cy="407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6718" t="25440" r="55811" b="59308"/>
          <a:stretch>
            <a:fillRect/>
          </a:stretch>
        </p:blipFill>
        <p:spPr bwMode="auto">
          <a:xfrm>
            <a:off x="1475656" y="1988840"/>
            <a:ext cx="2088232" cy="23967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5849" t="25459" r="45020" b="58859"/>
          <a:stretch>
            <a:fillRect/>
          </a:stretch>
        </p:blipFill>
        <p:spPr bwMode="auto">
          <a:xfrm>
            <a:off x="3779912" y="2060848"/>
            <a:ext cx="2461131" cy="23762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57470" t="25501" r="33399" b="58859"/>
          <a:stretch>
            <a:fillRect/>
          </a:stretch>
        </p:blipFill>
        <p:spPr bwMode="auto">
          <a:xfrm>
            <a:off x="6444208" y="2060848"/>
            <a:ext cx="2392881" cy="23042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706686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id-ID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Pertidaksamaan Irasional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971600" y="1268760"/>
            <a:ext cx="6706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b="1" dirty="0" smtClean="0"/>
              <a:t>Bentuk Umum Pertidaksamaan Irasional</a:t>
            </a:r>
            <a:endParaRPr lang="en-US" sz="2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76470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2800" b="1" dirty="0" smtClean="0"/>
              <a:t>Sifat Bilangan Positif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75656" y="1381324"/>
            <a:ext cx="6768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Untuk setiap x ≥ 0, y ≥ 0, dan x &lt; y maka berlaku x² &lt; y².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Untuk setiap x ≥ 0, y ≥ 0, dan x ≤ y maka berlaku x² ≤ y².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Untuk setiap x ≥ 0, y ≥ 0, dan x &gt; y maka berlaku x² &gt; y².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Untuk setiap x ≥ 0, y ≥ 0, dan x ≥ y maka berlaku x² ≥ y².</a:t>
            </a:r>
            <a:endParaRPr lang="en-US" sz="2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5828"/>
            <a:ext cx="85074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LcPeriod" startAt="3"/>
            </a:pPr>
            <a:r>
              <a:rPr lang="id-ID" sz="2800" b="1" dirty="0" smtClean="0"/>
              <a:t>Langkah-Langkah Menyelesaikan </a:t>
            </a:r>
            <a:r>
              <a:rPr lang="id-ID" sz="2800" b="1" dirty="0"/>
              <a:t>Pertidaksamaan Irasional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89000" y="1412776"/>
            <a:ext cx="8255000" cy="48387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id-ID" sz="2600" dirty="0" smtClean="0"/>
              <a:t>Mengubah </a:t>
            </a:r>
            <a:r>
              <a:rPr lang="id-ID" sz="2600" dirty="0"/>
              <a:t>pertidaksamaan irasional ke bentuk </a:t>
            </a:r>
            <a:r>
              <a:rPr lang="id-ID" sz="2600" dirty="0" smtClean="0"/>
              <a:t>umum.</a:t>
            </a:r>
          </a:p>
          <a:p>
            <a:pPr marL="514350" indent="-514350">
              <a:buFont typeface="+mj-lt"/>
              <a:buAutoNum type="arabicParenR"/>
            </a:pPr>
            <a:r>
              <a:rPr lang="id-ID" sz="2600" dirty="0" smtClean="0"/>
              <a:t>Menentukan </a:t>
            </a:r>
            <a:r>
              <a:rPr lang="id-ID" sz="2600" dirty="0"/>
              <a:t>nilai ruas </a:t>
            </a:r>
            <a:r>
              <a:rPr lang="id-ID" sz="2600" dirty="0" smtClean="0"/>
              <a:t>kanan.</a:t>
            </a:r>
          </a:p>
          <a:p>
            <a:pPr marL="914400" lvl="1" indent="-514350">
              <a:buFont typeface="+mj-lt"/>
              <a:buAutoNum type="alphaLcParenR"/>
            </a:pPr>
            <a:r>
              <a:rPr lang="id-ID" sz="2600" dirty="0" smtClean="0"/>
              <a:t>Jika </a:t>
            </a:r>
            <a:r>
              <a:rPr lang="id-ID" sz="2600" dirty="0"/>
              <a:t>ruas kanan nol atau positif (</a:t>
            </a:r>
            <a:r>
              <a:rPr lang="id-ID" sz="2600" dirty="0">
                <a:latin typeface="Symbol" pitchFamily="18" charset="2"/>
              </a:rPr>
              <a:t></a:t>
            </a:r>
            <a:r>
              <a:rPr lang="id-ID" sz="2600" dirty="0"/>
              <a:t> 0), lakukan langkah berikut.</a:t>
            </a:r>
          </a:p>
          <a:p>
            <a:pPr marL="1371600" lvl="2" indent="-571500">
              <a:buFont typeface="+mj-lt"/>
              <a:buAutoNum type="romanLcPeriod"/>
            </a:pPr>
            <a:r>
              <a:rPr lang="id-ID" sz="2600" dirty="0" smtClean="0"/>
              <a:t>Menghilangkan </a:t>
            </a:r>
            <a:r>
              <a:rPr lang="id-ID" sz="2600" dirty="0"/>
              <a:t>tanda akar dengan menguadratkan kedua </a:t>
            </a:r>
            <a:r>
              <a:rPr lang="id-ID" sz="2600" dirty="0" smtClean="0"/>
              <a:t>ruas, lalu menentukan penyelesaiannya.</a:t>
            </a:r>
            <a:endParaRPr lang="id-ID" sz="2600" dirty="0"/>
          </a:p>
          <a:p>
            <a:pPr marL="1371600" lvl="2" indent="-571500">
              <a:buFont typeface="+mj-lt"/>
              <a:buAutoNum type="romanLcPeriod"/>
            </a:pPr>
            <a:r>
              <a:rPr lang="id-ID" sz="2600" dirty="0" smtClean="0"/>
              <a:t>Menentukan syarat </a:t>
            </a:r>
            <a:r>
              <a:rPr lang="id-ID" sz="2600" dirty="0"/>
              <a:t>bilangan di bawah </a:t>
            </a:r>
            <a:r>
              <a:rPr lang="id-ID" sz="2600" dirty="0" smtClean="0"/>
              <a:t>tanda akar, lalu menyelesaiaknnya.</a:t>
            </a:r>
          </a:p>
          <a:p>
            <a:pPr marL="1371600" lvl="2" indent="-571500">
              <a:buFont typeface="+mj-lt"/>
              <a:buAutoNum type="romanLcPeriod"/>
            </a:pPr>
            <a:r>
              <a:rPr lang="id-ID" sz="2600" dirty="0" smtClean="0"/>
              <a:t>Menentukan </a:t>
            </a:r>
            <a:r>
              <a:rPr lang="id-ID" sz="2600" dirty="0"/>
              <a:t>irisan </a:t>
            </a:r>
            <a:r>
              <a:rPr lang="id-ID" sz="2600" dirty="0" smtClean="0"/>
              <a:t>penyelesaian dari langkah i dan ii sebagai penyelesaian pertidaksamaan.</a:t>
            </a:r>
            <a:endParaRPr lang="id-ID" sz="26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692696"/>
            <a:ext cx="8229600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 startAt="2"/>
            </a:pPr>
            <a:r>
              <a:rPr lang="id-ID" sz="2800" dirty="0" smtClean="0"/>
              <a:t>Jika </a:t>
            </a:r>
            <a:r>
              <a:rPr lang="id-ID" sz="2800" dirty="0"/>
              <a:t>ruas kanan bernilai negatif (&lt; 0), lakukan langkah berikut.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Menentukan </a:t>
            </a:r>
            <a:r>
              <a:rPr lang="id-ID" dirty="0"/>
              <a:t>penyelesaian pertidaksamaan untuk nilai ruas kanan &lt; 0.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Menentukan syarat </a:t>
            </a:r>
            <a:r>
              <a:rPr lang="id-ID" dirty="0"/>
              <a:t>bilangan di bawah </a:t>
            </a:r>
            <a:r>
              <a:rPr lang="id-ID" dirty="0" smtClean="0"/>
              <a:t>tanda akar, lalu menyelesaiaknnya.</a:t>
            </a:r>
            <a:endParaRPr lang="id-ID" dirty="0"/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Menentukan </a:t>
            </a:r>
            <a:r>
              <a:rPr lang="id-ID" dirty="0"/>
              <a:t>irisan </a:t>
            </a:r>
            <a:r>
              <a:rPr lang="id-ID" dirty="0" smtClean="0"/>
              <a:t>penyelesaian dari langkah i dan ii sebagai penyelesaian pertidaksamaan.</a:t>
            </a:r>
          </a:p>
          <a:p>
            <a:pPr marL="1028700" lvl="1" indent="-571500">
              <a:buNone/>
            </a:pPr>
            <a:endParaRPr lang="id-ID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549275"/>
            <a:ext cx="8229600" cy="49672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arenR" startAt="3"/>
            </a:pPr>
            <a:r>
              <a:rPr lang="id-ID" sz="2800" dirty="0" smtClean="0"/>
              <a:t>Jika </a:t>
            </a:r>
            <a:r>
              <a:rPr lang="id-ID" sz="2800" dirty="0"/>
              <a:t>ruas kanan belum pasti bernilai lebih besar atau sama dengan nol, lakukan </a:t>
            </a:r>
            <a:r>
              <a:rPr lang="id-ID" sz="2800" dirty="0" smtClean="0"/>
              <a:t>langkah berikut</a:t>
            </a:r>
            <a:r>
              <a:rPr lang="id-ID" sz="2800" dirty="0"/>
              <a:t>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Uraikan ruas </a:t>
            </a:r>
            <a:r>
              <a:rPr lang="id-ID" dirty="0"/>
              <a:t>kanan menjadi </a:t>
            </a:r>
            <a:r>
              <a:rPr lang="id-ID" dirty="0" smtClean="0"/>
              <a:t>dua kemungkinan </a:t>
            </a:r>
            <a:r>
              <a:rPr lang="id-ID" dirty="0"/>
              <a:t>yaitu &lt; 0 atau </a:t>
            </a:r>
            <a:r>
              <a:rPr lang="id-ID" dirty="0">
                <a:latin typeface="Symbol" pitchFamily="18" charset="2"/>
              </a:rPr>
              <a:t></a:t>
            </a:r>
            <a:r>
              <a:rPr lang="id-ID" dirty="0"/>
              <a:t> 0.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Untuk </a:t>
            </a:r>
            <a:r>
              <a:rPr lang="id-ID" dirty="0"/>
              <a:t>ruas kanan &lt; 0, lakukan </a:t>
            </a:r>
            <a:r>
              <a:rPr lang="id-ID" dirty="0" smtClean="0"/>
              <a:t>langkah-langkah pada </a:t>
            </a:r>
            <a:r>
              <a:rPr lang="id-ID" dirty="0"/>
              <a:t>2a sehingga </a:t>
            </a:r>
            <a:r>
              <a:rPr lang="id-ID" dirty="0" smtClean="0"/>
              <a:t>diperoleh penyelesaian </a:t>
            </a:r>
            <a:r>
              <a:rPr lang="id-ID" dirty="0"/>
              <a:t>2a.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Untuk </a:t>
            </a:r>
            <a:r>
              <a:rPr lang="id-ID" dirty="0"/>
              <a:t>ruas kanan </a:t>
            </a:r>
            <a:r>
              <a:rPr lang="id-ID" dirty="0" smtClean="0">
                <a:latin typeface="Symbol" pitchFamily="18" charset="2"/>
              </a:rPr>
              <a:t></a:t>
            </a:r>
            <a:r>
              <a:rPr lang="id-ID" dirty="0" smtClean="0"/>
              <a:t> </a:t>
            </a:r>
            <a:r>
              <a:rPr lang="id-ID" dirty="0"/>
              <a:t>0, lakukan </a:t>
            </a:r>
            <a:r>
              <a:rPr lang="id-ID" dirty="0" smtClean="0"/>
              <a:t>langkah-langkah pada </a:t>
            </a:r>
            <a:r>
              <a:rPr lang="id-ID" dirty="0"/>
              <a:t>2b sehingga </a:t>
            </a:r>
            <a:r>
              <a:rPr lang="id-ID" dirty="0" smtClean="0"/>
              <a:t>diperoleh penyelesaian </a:t>
            </a:r>
            <a:r>
              <a:rPr lang="id-ID" dirty="0"/>
              <a:t>2b.</a:t>
            </a:r>
          </a:p>
          <a:p>
            <a:pPr marL="1028700" lvl="1" indent="-571500">
              <a:buFont typeface="+mj-lt"/>
              <a:buAutoNum type="romanLcPeriod"/>
            </a:pPr>
            <a:r>
              <a:rPr lang="id-ID" dirty="0" smtClean="0"/>
              <a:t>Menentukan </a:t>
            </a:r>
            <a:r>
              <a:rPr lang="id-ID" dirty="0"/>
              <a:t>gabungan penyelesaian </a:t>
            </a:r>
            <a:r>
              <a:rPr lang="id-ID" dirty="0" smtClean="0"/>
              <a:t>2a dan </a:t>
            </a:r>
            <a:r>
              <a:rPr lang="id-ID" dirty="0"/>
              <a:t>2b di atas sebagai </a:t>
            </a:r>
            <a:r>
              <a:rPr lang="id-ID" dirty="0" smtClean="0"/>
              <a:t>penyelesaian pertidaksamaan.</a:t>
            </a:r>
            <a:endParaRPr lang="id-ID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 1</a:t>
            </a:r>
            <a:endParaRPr lang="id-ID" sz="3200" b="1" dirty="0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6413987" y="1018282"/>
          <a:ext cx="966325" cy="466502"/>
        </p:xfrm>
        <a:graphic>
          <a:graphicData uri="http://schemas.openxmlformats.org/presentationml/2006/ole">
            <p:oleObj spid="_x0000_s49154" name="Equation" r:id="rId3" imgW="368280" imgH="177480" progId="">
              <p:embed/>
            </p:oleObj>
          </a:graphicData>
        </a:graphic>
      </p:graphicFrame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548" t="18993" r="14304" b="24899"/>
          <a:stretch>
            <a:fillRect/>
          </a:stretch>
        </p:blipFill>
        <p:spPr bwMode="auto">
          <a:xfrm>
            <a:off x="467544" y="1916832"/>
            <a:ext cx="6048672" cy="39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7544" y="980728"/>
            <a:ext cx="7684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dirty="0" smtClean="0"/>
              <a:t>Tentukan penyelesaikan pertidaksamaan  </a:t>
            </a:r>
            <a:r>
              <a:rPr lang="id-ID" sz="2800" i="1" dirty="0" smtClean="0"/>
              <a:t>           </a:t>
            </a:r>
            <a:r>
              <a:rPr lang="id-ID" sz="2800" dirty="0" smtClean="0"/>
              <a:t>&gt; 3.</a:t>
            </a:r>
          </a:p>
          <a:p>
            <a:r>
              <a:rPr lang="id-ID" sz="2800" b="1" dirty="0" smtClean="0"/>
              <a:t>Jawaban:</a:t>
            </a:r>
            <a:endParaRPr lang="en-US" sz="2800" b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Right Arrow 16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d-ID" b="1" dirty="0" smtClean="0"/>
              <a:t>Sistem Persamaan</a:t>
            </a:r>
            <a:br>
              <a:rPr lang="id-ID" b="1" dirty="0" smtClean="0"/>
            </a:br>
            <a:r>
              <a:rPr lang="id-ID" b="1" dirty="0" smtClean="0"/>
              <a:t>Linear </a:t>
            </a:r>
            <a:r>
              <a:rPr lang="id-ID" b="1" dirty="0"/>
              <a:t>Tiga Variabel </a:t>
            </a:r>
            <a:endParaRPr lang="id-ID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III</a:t>
            </a:r>
            <a:endParaRPr lang="id-ID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 l="30907" t="18993" r="15134" b="7180"/>
          <a:stretch>
            <a:fillRect/>
          </a:stretch>
        </p:blipFill>
        <p:spPr bwMode="auto">
          <a:xfrm>
            <a:off x="251520" y="2204864"/>
            <a:ext cx="430607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788024" y="2132856"/>
            <a:ext cx="4176464" cy="3412976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Sistem Persamaan Linear Tiga Variabel (SPLTV)</a:t>
            </a:r>
            <a:endParaRPr kumimoji="0" lang="id-ID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Menyelesaikan Masalah yang Berkaitan dengan (SPLTV)</a:t>
            </a:r>
            <a:endParaRPr kumimoji="0" lang="id-ID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07904" y="6289575"/>
            <a:ext cx="1653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400" dirty="0">
                <a:solidFill>
                  <a:srgbClr val="92D050"/>
                </a:solidFill>
                <a:hlinkClick r:id="rId5" action="ppaction://hlinksldjump"/>
              </a:rPr>
              <a:t>Kembali ke daftar isi</a:t>
            </a:r>
            <a:endParaRPr lang="en-US" altLang="id-ID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44015" y="490662"/>
            <a:ext cx="8229600" cy="850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lphaUcPeriod"/>
            </a:pPr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 Persamaan Linear Tiga Variabel (SPLTV)</a:t>
            </a:r>
            <a:endParaRPr lang="en-US" sz="3600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62452" t="45570" r="13474" b="27852"/>
          <a:stretch>
            <a:fillRect/>
          </a:stretch>
        </p:blipFill>
        <p:spPr bwMode="auto">
          <a:xfrm>
            <a:off x="683567" y="1569566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5575" y="4305870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3.1 </a:t>
            </a:r>
            <a:r>
              <a:rPr lang="en-US" dirty="0" smtClean="0"/>
              <a:t>Dua paket sembako yang berisi beras dan</a:t>
            </a:r>
            <a:r>
              <a:rPr lang="id-ID" dirty="0" smtClean="0"/>
              <a:t> </a:t>
            </a:r>
            <a:r>
              <a:rPr lang="en-US" dirty="0" smtClean="0"/>
              <a:t>minyak goreng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48064" y="1713582"/>
            <a:ext cx="3744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Bentuk S</a:t>
            </a:r>
            <a:r>
              <a:rPr lang="id-ID" sz="2800" b="1" dirty="0" smtClean="0">
                <a:hlinkClick r:id="rId3" action="ppaction://hlinksldjump"/>
              </a:rPr>
              <a:t>PLTV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Menyelesaikan </a:t>
            </a:r>
            <a:r>
              <a:rPr lang="id-ID" sz="2800" b="1" dirty="0" smtClean="0">
                <a:hlinkClick r:id="rId3" action="ppaction://hlinksldjump"/>
              </a:rPr>
              <a:t>SPLTV</a:t>
            </a:r>
            <a:endParaRPr lang="en-US" sz="28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Right Arrow 17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302840" y="476522"/>
            <a:ext cx="8229600" cy="4905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514350" indent="-514350" algn="l" rtl="0" eaLnBrk="1" latinLnBrk="0" hangingPunct="1">
              <a:buFont typeface="+mj-lt"/>
              <a:buAutoNum type="arabicPeriod"/>
            </a:pPr>
            <a:r>
              <a:rPr lang="id-ID" sz="28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Bentuk Sistem SPLTV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02840" y="981347"/>
            <a:ext cx="8229600" cy="5688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857250" lvl="3" indent="0">
              <a:buNone/>
            </a:pPr>
            <a:r>
              <a:rPr lang="en-US" sz="2800" dirty="0" smtClean="0"/>
              <a:t>a₁x + b₁y + c₁z = d₁</a:t>
            </a:r>
          </a:p>
          <a:p>
            <a:pPr marL="857250" lvl="3" indent="0">
              <a:buNone/>
            </a:pPr>
            <a:r>
              <a:rPr lang="en-US" sz="2800" dirty="0" smtClean="0"/>
              <a:t>a₂x + b₂y + c₂z = d₂</a:t>
            </a:r>
          </a:p>
          <a:p>
            <a:pPr marL="857250" lvl="3" indent="0">
              <a:buNone/>
            </a:pPr>
            <a:r>
              <a:rPr lang="en-US" sz="2800" dirty="0" smtClean="0"/>
              <a:t>a₃x + b₃y + c₃z = d₃</a:t>
            </a:r>
          </a:p>
          <a:p>
            <a:pPr marL="400050" lvl="2" indent="0">
              <a:buNone/>
            </a:pPr>
            <a:r>
              <a:rPr lang="en-US" sz="2800" dirty="0" smtClean="0"/>
              <a:t>dengan a₁, a₂, a₃, b₁, b₂, b₃, c₁, c₂, c₃, d₁, d₂, dan d₃ bilangan real; nilai a ₁, b ₁ dan c ₁ tidak ketiganya 0;</a:t>
            </a:r>
          </a:p>
          <a:p>
            <a:pPr marL="400050" lvl="2" indent="0">
              <a:buNone/>
            </a:pPr>
            <a:r>
              <a:rPr lang="en-US" sz="2800" dirty="0" smtClean="0"/>
              <a:t>nilai a₂, b₂, dan c₂ tidak ketiganya 0; nilai a₃, b₃, dan c₃ tidak ketiganya 0.</a:t>
            </a:r>
            <a:endParaRPr lang="id-ID" sz="2800" b="1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id-ID" sz="2800" b="1" dirty="0" smtClean="0"/>
              <a:t>Menyelesaikan SPLTV</a:t>
            </a:r>
          </a:p>
          <a:p>
            <a:pPr marL="400050" lvl="2" indent="0">
              <a:buNone/>
            </a:pPr>
            <a:r>
              <a:rPr lang="id-ID" sz="2800" dirty="0" smtClean="0"/>
              <a:t>Penyelesaian SPLTV dapat ditentukan dengan cara eliminasi,substitusi atau gabungan eliminasi dan substitusi</a:t>
            </a:r>
          </a:p>
          <a:p>
            <a:pPr marL="914400" lvl="1" indent="-514350">
              <a:buNone/>
            </a:pPr>
            <a:endParaRPr lang="id-ID" dirty="0"/>
          </a:p>
        </p:txBody>
      </p:sp>
      <p:sp>
        <p:nvSpPr>
          <p:cNvPr id="16" name="Left Brace 15"/>
          <p:cNvSpPr/>
          <p:nvPr/>
        </p:nvSpPr>
        <p:spPr>
          <a:xfrm>
            <a:off x="899592" y="1196752"/>
            <a:ext cx="288032" cy="12241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 idx="4294967295"/>
          </p:nvPr>
        </p:nvSpPr>
        <p:spPr>
          <a:xfrm>
            <a:off x="0" y="836613"/>
            <a:ext cx="8229600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 rtl="0" eaLnBrk="1" latinLnBrk="0" hangingPunct="1">
              <a:buFont typeface="+mj-lt"/>
              <a:buAutoNum type="arabicPeriod"/>
            </a:pPr>
            <a:r>
              <a:rPr lang="id-ID" sz="32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Konsep Nilai Mutlak Suatu Bilangan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25513" y="1423988"/>
            <a:ext cx="8218487" cy="452596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0">
              <a:buNone/>
            </a:pPr>
            <a:r>
              <a:rPr lang="id-ID" sz="2800" dirty="0" smtClean="0"/>
              <a:t>Nilai </a:t>
            </a:r>
            <a:r>
              <a:rPr lang="id-ID" sz="2800" dirty="0"/>
              <a:t>mutlak </a:t>
            </a:r>
            <a:r>
              <a:rPr lang="id-ID" sz="2800" dirty="0" smtClean="0"/>
              <a:t>dari sebarang x ∈ bilangan real, </a:t>
            </a:r>
            <a:r>
              <a:rPr lang="id-ID" sz="2800" dirty="0"/>
              <a:t>dinotasikan dengan </a:t>
            </a:r>
            <a:r>
              <a:rPr lang="id-ID" sz="2800" b="1" dirty="0"/>
              <a:t>|x</a:t>
            </a:r>
            <a:r>
              <a:rPr lang="id-ID" sz="2800" b="1" dirty="0" smtClean="0"/>
              <a:t>| (</a:t>
            </a:r>
            <a:r>
              <a:rPr lang="id-ID" sz="2800" dirty="0" smtClean="0"/>
              <a:t>dibaca </a:t>
            </a:r>
            <a:r>
              <a:rPr lang="id-ID" sz="2800" dirty="0"/>
              <a:t>”</a:t>
            </a:r>
            <a:r>
              <a:rPr lang="id-ID" sz="2800" b="1" dirty="0"/>
              <a:t>nilai mutlak dari x</a:t>
            </a:r>
            <a:r>
              <a:rPr lang="id-ID" sz="2800" b="1" dirty="0" smtClean="0"/>
              <a:t>”), </a:t>
            </a:r>
            <a:r>
              <a:rPr lang="id-ID" sz="2800" dirty="0" smtClean="0"/>
              <a:t>didefinisikan sebagai berikut.			</a:t>
            </a:r>
          </a:p>
          <a:p>
            <a:pPr indent="0">
              <a:buNone/>
            </a:pPr>
            <a:r>
              <a:rPr lang="id-ID" sz="2800" dirty="0" smtClean="0"/>
              <a:t>		x jika x ≥ 0</a:t>
            </a:r>
          </a:p>
          <a:p>
            <a:pPr indent="0">
              <a:buNone/>
            </a:pPr>
            <a:r>
              <a:rPr lang="id-ID" sz="2800" dirty="0" smtClean="0"/>
              <a:t>		–x </a:t>
            </a:r>
            <a:r>
              <a:rPr lang="id-ID" sz="2800" i="1" dirty="0" smtClean="0"/>
              <a:t>jika x &lt; 0</a:t>
            </a:r>
          </a:p>
          <a:p>
            <a:pPr indent="0">
              <a:buNone/>
            </a:pPr>
            <a:r>
              <a:rPr lang="id-ID" sz="2800" dirty="0" smtClean="0"/>
              <a:t> </a:t>
            </a:r>
            <a:r>
              <a:rPr lang="id-ID" sz="2800" i="1" dirty="0" smtClean="0"/>
              <a:t>Contoh:</a:t>
            </a:r>
            <a:endParaRPr lang="id-ID" sz="2800" i="1" dirty="0"/>
          </a:p>
          <a:p>
            <a:pPr marL="514350" indent="0">
              <a:buNone/>
            </a:pPr>
            <a:r>
              <a:rPr lang="id-ID" sz="2800" dirty="0" smtClean="0"/>
              <a:t>|5| = 5 karena 5 &gt; 0.</a:t>
            </a:r>
          </a:p>
          <a:p>
            <a:pPr marL="514350" indent="0">
              <a:buNone/>
            </a:pPr>
            <a:r>
              <a:rPr lang="id-ID" sz="2800" dirty="0" smtClean="0"/>
              <a:t>|–9| = –(–9) = 9 karena –9 &lt; 0.</a:t>
            </a:r>
            <a:endParaRPr lang="id-ID" sz="2800" i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40160" y="2997250"/>
            <a:ext cx="1008112" cy="534833"/>
            <a:chOff x="1187624" y="3212976"/>
            <a:chExt cx="1008112" cy="534833"/>
          </a:xfrm>
        </p:grpSpPr>
        <p:sp>
          <p:nvSpPr>
            <p:cNvPr id="24" name="Left Brace 23"/>
            <p:cNvSpPr/>
            <p:nvPr/>
          </p:nvSpPr>
          <p:spPr>
            <a:xfrm>
              <a:off x="2051720" y="3212976"/>
              <a:ext cx="144016" cy="50405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28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87624" y="3224589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 smtClean="0"/>
                <a:t>|x| = </a:t>
              </a:r>
              <a:endParaRPr lang="id-ID" sz="2800" dirty="0"/>
            </a:p>
          </p:txBody>
        </p:sp>
      </p:grp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1" name="Right Arrow 2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ight Arrow 2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19944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0000" lvl="1" indent="-540000" algn="ctr" rtl="0">
              <a:spcBef>
                <a:spcPct val="0"/>
              </a:spcBef>
            </a:pPr>
            <a:r>
              <a:rPr lang="id-ID" sz="3200" b="1" dirty="0" smtClean="0"/>
              <a:t>Contoh</a:t>
            </a:r>
            <a:endParaRPr lang="id-ID" sz="3200" b="1" dirty="0"/>
          </a:p>
        </p:txBody>
      </p:sp>
      <p:sp>
        <p:nvSpPr>
          <p:cNvPr id="17" name="Rectangle 16"/>
          <p:cNvSpPr/>
          <p:nvPr/>
        </p:nvSpPr>
        <p:spPr>
          <a:xfrm>
            <a:off x="467544" y="1412776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himpunan penyelesaian </a:t>
            </a:r>
            <a:r>
              <a:rPr lang="en-US" sz="2800" dirty="0" smtClean="0"/>
              <a:t>SPLTV berikut.</a:t>
            </a:r>
          </a:p>
          <a:p>
            <a:pPr lvl="1"/>
            <a:r>
              <a:rPr lang="en-US" sz="2800" dirty="0" smtClean="0"/>
              <a:t>2x + y + z = 4</a:t>
            </a:r>
          </a:p>
          <a:p>
            <a:pPr lvl="1"/>
            <a:r>
              <a:rPr lang="en-US" sz="2800" dirty="0" smtClean="0"/>
              <a:t>3x – y + 2z = –5</a:t>
            </a:r>
          </a:p>
          <a:p>
            <a:pPr lvl="1"/>
            <a:r>
              <a:rPr lang="en-US" sz="2800" dirty="0" smtClean="0"/>
              <a:t>x + 2y + 2z = 5</a:t>
            </a:r>
            <a:endParaRPr lang="id-ID" sz="2800" dirty="0" smtClean="0"/>
          </a:p>
          <a:p>
            <a:r>
              <a:rPr lang="id-ID" sz="2800" b="1" dirty="0" smtClean="0"/>
              <a:t>Jawaban: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539552" y="1988840"/>
            <a:ext cx="288032" cy="10801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42990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id-ID" sz="28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Menggunakan </a:t>
            </a:r>
            <a:r>
              <a:rPr kumimoji="0" lang="en-US" sz="28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cara eliminasi</a:t>
            </a:r>
            <a:endParaRPr kumimoji="0" lang="id-ID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2361" t="27792" r="29920" b="62541"/>
          <a:stretch>
            <a:fillRect/>
          </a:stretch>
        </p:blipFill>
        <p:spPr bwMode="auto">
          <a:xfrm>
            <a:off x="1043608" y="4149080"/>
            <a:ext cx="73448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ight Arrow 1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62670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lphaLcPeriod"/>
            </a:pPr>
            <a:r>
              <a:rPr lang="id-ID" sz="2800" i="1" u="sng" dirty="0" smtClean="0"/>
              <a:t>Menggunakan </a:t>
            </a:r>
            <a:r>
              <a:rPr lang="en-US" sz="2800" i="1" u="sng" dirty="0" smtClean="0"/>
              <a:t>cara eliminasi</a:t>
            </a:r>
            <a:endParaRPr lang="id-ID" sz="2800" i="1" u="sng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2361" t="36976" r="35083" b="41274"/>
          <a:stretch>
            <a:fillRect/>
          </a:stretch>
        </p:blipFill>
        <p:spPr bwMode="auto">
          <a:xfrm>
            <a:off x="1043608" y="1196752"/>
            <a:ext cx="743762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1934" t="57973" r="35941" b="14563"/>
          <a:stretch>
            <a:fillRect/>
          </a:stretch>
        </p:blipFill>
        <p:spPr bwMode="auto">
          <a:xfrm>
            <a:off x="683568" y="764704"/>
            <a:ext cx="75326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Right Arrow 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8172400" y="6237312"/>
            <a:ext cx="360000" cy="360000"/>
          </a:xfrm>
          <a:prstGeom prst="rightArrow">
            <a:avLst/>
          </a:prstGeom>
          <a:solidFill>
            <a:schemeClr val="accent1">
              <a:alpha val="99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>
            <a:hlinkClick r:id="" action="ppaction://hlinkshowjump?jump=previousslide"/>
          </p:cNvPr>
          <p:cNvSpPr/>
          <p:nvPr/>
        </p:nvSpPr>
        <p:spPr>
          <a:xfrm flipH="1">
            <a:off x="539552" y="6237352"/>
            <a:ext cx="360000" cy="360000"/>
          </a:xfrm>
          <a:prstGeom prst="rightArrow">
            <a:avLst/>
          </a:prstGeom>
          <a:solidFill>
            <a:schemeClr val="accent1">
              <a:alpha val="99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7780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lphaLcPeriod" startAt="2"/>
            </a:pPr>
            <a:r>
              <a:rPr lang="id-ID" sz="2800" b="1" i="1" u="sng" dirty="0" smtClean="0"/>
              <a:t>Menggunakan </a:t>
            </a:r>
            <a:r>
              <a:rPr lang="en-US" sz="2800" b="1" i="1" u="sng" dirty="0" smtClean="0"/>
              <a:t>cara </a:t>
            </a:r>
            <a:r>
              <a:rPr lang="id-ID" sz="2800" b="1" i="1" u="sng" dirty="0" smtClean="0"/>
              <a:t>substitusi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423" t="40158" r="28970" b="37695"/>
          <a:stretch>
            <a:fillRect/>
          </a:stretch>
        </p:blipFill>
        <p:spPr bwMode="auto">
          <a:xfrm>
            <a:off x="1331640" y="894730"/>
            <a:ext cx="700077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888" t="36361" r="27398" b="37927"/>
          <a:stretch>
            <a:fillRect/>
          </a:stretch>
        </p:blipFill>
        <p:spPr bwMode="auto">
          <a:xfrm>
            <a:off x="1331640" y="3212976"/>
            <a:ext cx="6984776" cy="27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3470825" y="623731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1400" dirty="0">
                <a:solidFill>
                  <a:srgbClr val="FF0000"/>
                </a:solidFill>
                <a:hlinkClick r:id="rId4" action="ppaction://hlinksldjump"/>
              </a:rPr>
              <a:t>Kembali ke awal subbab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4624"/>
            <a:ext cx="8229600" cy="70609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540000" lvl="1" indent="-540000" algn="l" rtl="0">
              <a:spcBef>
                <a:spcPct val="0"/>
              </a:spcBef>
              <a:buFont typeface="+mj-lt"/>
              <a:buAutoNum type="alphaLcPeriod" startAt="3"/>
            </a:pPr>
            <a:r>
              <a:rPr lang="id-ID" sz="2800" b="1" i="1" u="sng" dirty="0" smtClean="0"/>
              <a:t>Menggunakan cara gabungan eliminasi dan substitusi</a:t>
            </a:r>
            <a:endParaRPr lang="id-ID" sz="2800" b="1" i="1" u="sng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5000"/>
          </a:blip>
          <a:srcRect l="42529" t="29849" r="24265" b="39664"/>
          <a:stretch>
            <a:fillRect/>
          </a:stretch>
        </p:blipFill>
        <p:spPr bwMode="auto">
          <a:xfrm>
            <a:off x="576274" y="908720"/>
            <a:ext cx="837016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>
            <a:hlinkClick r:id="" action="ppaction://hlinkshowjump?jump=nextslide"/>
          </p:cNvPr>
          <p:cNvSpPr/>
          <p:nvPr/>
        </p:nvSpPr>
        <p:spPr>
          <a:xfrm>
            <a:off x="8172400" y="6237312"/>
            <a:ext cx="360000" cy="360000"/>
          </a:xfrm>
          <a:prstGeom prst="rightArrow">
            <a:avLst/>
          </a:prstGeom>
          <a:solidFill>
            <a:schemeClr val="accent1">
              <a:alpha val="99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ight Arrow 11">
            <a:hlinkClick r:id="" action="ppaction://hlinkshowjump?jump=previousslide"/>
          </p:cNvPr>
          <p:cNvSpPr/>
          <p:nvPr/>
        </p:nvSpPr>
        <p:spPr>
          <a:xfrm flipH="1">
            <a:off x="539552" y="6237352"/>
            <a:ext cx="360000" cy="360000"/>
          </a:xfrm>
          <a:prstGeom prst="rightArrow">
            <a:avLst/>
          </a:prstGeom>
          <a:solidFill>
            <a:schemeClr val="accent1">
              <a:alpha val="99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470825" y="623731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1400" dirty="0">
                <a:solidFill>
                  <a:srgbClr val="FF0000"/>
                </a:solidFill>
                <a:hlinkClick r:id="rId3" action="ppaction://hlinksldjump"/>
              </a:rPr>
              <a:t>Kembali ke awal subbab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42529" t="60336" r="37035" b="12696"/>
          <a:stretch>
            <a:fillRect/>
          </a:stretch>
        </p:blipFill>
        <p:spPr bwMode="auto">
          <a:xfrm>
            <a:off x="971600" y="980728"/>
            <a:ext cx="689085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832" y="635223"/>
            <a:ext cx="8229600" cy="850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2"/>
            </a:pPr>
            <a:r>
              <a:rPr lang="id-ID" sz="2800" b="1" dirty="0" smtClean="0"/>
              <a:t>Menyelesaikan Masalah yang Berkaitan dengan SPLTV</a:t>
            </a:r>
            <a:endParaRPr lang="id-ID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0334" y="1773584"/>
            <a:ext cx="7258050" cy="41036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2800" dirty="0" smtClean="0"/>
              <a:t>L</a:t>
            </a:r>
            <a:r>
              <a:rPr lang="en-US" sz="2800" dirty="0" smtClean="0"/>
              <a:t>angkah</a:t>
            </a:r>
            <a:r>
              <a:rPr lang="id-ID" sz="2800" dirty="0" smtClean="0"/>
              <a:t>-</a:t>
            </a:r>
            <a:r>
              <a:rPr lang="en-US" sz="2800" dirty="0" smtClean="0"/>
              <a:t>langkah</a:t>
            </a:r>
            <a:r>
              <a:rPr lang="id-ID" sz="2800" dirty="0" smtClean="0"/>
              <a:t> menyelesaikan permasalahan sebagai </a:t>
            </a:r>
            <a:r>
              <a:rPr lang="en-US" sz="2800" dirty="0" smtClean="0"/>
              <a:t>berikut.</a:t>
            </a:r>
            <a:endParaRPr lang="id-ID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Membuat model matematika SPLTV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id-ID" sz="2800" dirty="0" smtClean="0"/>
              <a:t>Menyelesaikan model matematika SPLTV.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id-ID" sz="2800" dirty="0" smtClean="0"/>
              <a:t>Membuat kesimpulan.</a:t>
            </a:r>
          </a:p>
          <a:p>
            <a:pPr marL="358775" indent="-358775" algn="just">
              <a:buNone/>
            </a:pPr>
            <a:r>
              <a:rPr lang="id-ID" sz="2800" dirty="0" smtClean="0"/>
              <a:t>	</a:t>
            </a:r>
            <a:endParaRPr lang="id-ID" sz="2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9" name="Right Arrow 8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63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</a:t>
            </a:r>
            <a:endParaRPr lang="id-ID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974333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Bu Wati, Bu Yanti, dan Bu Sita belanja buah di toko buah. Bu Wati</a:t>
            </a:r>
            <a:r>
              <a:rPr lang="id-ID" sz="2800" dirty="0" smtClean="0"/>
              <a:t> </a:t>
            </a:r>
            <a:r>
              <a:rPr lang="en-US" sz="2800" dirty="0" smtClean="0"/>
              <a:t>membeli 2 kg jeruk, 1 kg apel, dan 4 kg pir seharga Rp112.000,00.</a:t>
            </a:r>
            <a:r>
              <a:rPr lang="id-ID" sz="2800" dirty="0" smtClean="0"/>
              <a:t> </a:t>
            </a:r>
            <a:r>
              <a:rPr lang="en-US" sz="2800" dirty="0" smtClean="0"/>
              <a:t>Bu Yanti membeli 2 kg apel dan 1 kg pir seharga Rp58.000,00. Bu</a:t>
            </a:r>
            <a:r>
              <a:rPr lang="id-ID" sz="2800" dirty="0" smtClean="0"/>
              <a:t> </a:t>
            </a:r>
            <a:r>
              <a:rPr lang="en-US" sz="2800" dirty="0" smtClean="0"/>
              <a:t>Sita membeli 3 kg jeruk dan 2 kg pir seharga Rp79.000,00. Buah</a:t>
            </a:r>
          </a:p>
          <a:p>
            <a:r>
              <a:rPr lang="en-US" sz="2800" dirty="0" smtClean="0"/>
              <a:t>apakah yang paling mahal?</a:t>
            </a:r>
            <a:endParaRPr lang="id-ID" sz="2800" dirty="0" smtClean="0"/>
          </a:p>
          <a:p>
            <a:r>
              <a:rPr lang="id-ID" sz="2800" b="1" dirty="0" smtClean="0"/>
              <a:t>Jawaban:</a:t>
            </a:r>
          </a:p>
          <a:p>
            <a:r>
              <a:rPr lang="en-US" sz="2800" i="1" u="sng" dirty="0" smtClean="0"/>
              <a:t>Langkah 1: Membuat model matematika</a:t>
            </a:r>
            <a:r>
              <a:rPr lang="id-ID" sz="2800" i="1" u="sng" dirty="0" smtClean="0"/>
              <a:t>.</a:t>
            </a:r>
          </a:p>
          <a:p>
            <a:r>
              <a:rPr lang="en-US" sz="2800" dirty="0" smtClean="0"/>
              <a:t>Misalkan: </a:t>
            </a:r>
            <a:endParaRPr lang="id-ID" sz="2800" dirty="0" smtClean="0"/>
          </a:p>
          <a:p>
            <a:r>
              <a:rPr lang="en-US" sz="2800" dirty="0" smtClean="0"/>
              <a:t>x </a:t>
            </a:r>
            <a:r>
              <a:rPr lang="id-ID" sz="2800" dirty="0" smtClean="0"/>
              <a:t>adalah</a:t>
            </a:r>
            <a:r>
              <a:rPr lang="en-US" sz="2800" dirty="0" smtClean="0"/>
              <a:t> harga 1 kg jeruk</a:t>
            </a:r>
            <a:r>
              <a:rPr lang="id-ID" sz="2800" dirty="0" smtClean="0"/>
              <a:t>;</a:t>
            </a:r>
            <a:endParaRPr lang="en-US" sz="2800" dirty="0" smtClean="0"/>
          </a:p>
          <a:p>
            <a:r>
              <a:rPr lang="en-US" sz="2800" dirty="0" smtClean="0"/>
              <a:t>y </a:t>
            </a:r>
            <a:r>
              <a:rPr lang="id-ID" sz="2800" dirty="0" smtClean="0"/>
              <a:t>adalah</a:t>
            </a:r>
            <a:r>
              <a:rPr lang="en-US" sz="2800" dirty="0" smtClean="0"/>
              <a:t> harga 1 kg apel</a:t>
            </a:r>
            <a:r>
              <a:rPr lang="id-ID" sz="2800" dirty="0" smtClean="0"/>
              <a:t>;</a:t>
            </a:r>
            <a:endParaRPr lang="en-US" sz="2800" dirty="0" smtClean="0"/>
          </a:p>
          <a:p>
            <a:r>
              <a:rPr lang="en-US" sz="2800" dirty="0" smtClean="0"/>
              <a:t>z </a:t>
            </a:r>
            <a:r>
              <a:rPr lang="id-ID" sz="2800" dirty="0" smtClean="0"/>
              <a:t>adalah</a:t>
            </a:r>
            <a:r>
              <a:rPr lang="en-US" sz="2800" dirty="0" smtClean="0"/>
              <a:t> harga 1 kg pir</a:t>
            </a:r>
            <a:r>
              <a:rPr lang="id-ID" sz="2800" dirty="0" smtClean="0"/>
              <a:t>.</a:t>
            </a:r>
            <a:endParaRPr lang="en-US" sz="2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552" y="620688"/>
            <a:ext cx="8208912" cy="562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700" dirty="0" smtClean="0"/>
              <a:t>Bu Wati membeli 2 kg jeruk, 1 kg apel, dan 4 kg pir seharga Rp112.000,00</a:t>
            </a:r>
            <a:r>
              <a:rPr lang="id-ID" sz="2700" dirty="0" smtClean="0"/>
              <a:t> sehingga </a:t>
            </a:r>
            <a:r>
              <a:rPr lang="en-US" sz="2700" dirty="0" smtClean="0"/>
              <a:t>diperoleh persamaan:</a:t>
            </a:r>
          </a:p>
          <a:p>
            <a:pPr lvl="1"/>
            <a:r>
              <a:rPr lang="en-US" sz="2700" dirty="0" smtClean="0"/>
              <a:t>2x + y + 4z = 112.000 . . . (1)</a:t>
            </a:r>
          </a:p>
          <a:p>
            <a:pPr marL="514350" indent="-514350">
              <a:buFont typeface="+mj-lt"/>
              <a:buAutoNum type="alphaLcPeriod" startAt="2"/>
            </a:pPr>
            <a:r>
              <a:rPr lang="en-US" sz="2700" dirty="0" smtClean="0"/>
              <a:t>Bu Yanti membeli 2 kg apel dan 1 kg pir seharga Rp58.000,00</a:t>
            </a:r>
            <a:r>
              <a:rPr lang="id-ID" sz="2700" dirty="0" smtClean="0"/>
              <a:t> sehingga </a:t>
            </a:r>
            <a:r>
              <a:rPr lang="en-US" sz="2700" dirty="0" smtClean="0"/>
              <a:t>diperoleh persamaan:</a:t>
            </a:r>
          </a:p>
          <a:p>
            <a:pPr lvl="1"/>
            <a:r>
              <a:rPr lang="en-US" sz="2700" dirty="0" smtClean="0"/>
              <a:t>2y + z = 58.000 . . . (2)</a:t>
            </a:r>
          </a:p>
          <a:p>
            <a:pPr marL="514350" indent="-514350">
              <a:buFont typeface="+mj-lt"/>
              <a:buAutoNum type="alphaLcPeriod" startAt="3"/>
            </a:pPr>
            <a:r>
              <a:rPr lang="en-US" sz="2700" dirty="0" smtClean="0"/>
              <a:t>Bu Sita membeli 3 kg jeruk dan 2 kg pir seharga Rp79.000,00</a:t>
            </a:r>
            <a:r>
              <a:rPr lang="id-ID" sz="2700" dirty="0" smtClean="0"/>
              <a:t> sehingga </a:t>
            </a:r>
            <a:r>
              <a:rPr lang="en-US" sz="2700" dirty="0" smtClean="0"/>
              <a:t>diperoleh persamaan:</a:t>
            </a:r>
          </a:p>
          <a:p>
            <a:pPr lvl="1"/>
            <a:r>
              <a:rPr lang="en-US" sz="2700" dirty="0" smtClean="0"/>
              <a:t>3x + 2z = 79.000 . . . (3)</a:t>
            </a:r>
          </a:p>
          <a:p>
            <a:r>
              <a:rPr lang="id-ID" sz="2700" dirty="0" smtClean="0"/>
              <a:t>Dari persamaan 1), 2), dan 3) diperoleh </a:t>
            </a:r>
            <a:r>
              <a:rPr lang="en-US" sz="2700" dirty="0" smtClean="0"/>
              <a:t>SPLTV</a:t>
            </a:r>
            <a:r>
              <a:rPr lang="id-ID" sz="2700" dirty="0" smtClean="0"/>
              <a:t>:</a:t>
            </a:r>
            <a:endParaRPr lang="en-US" sz="2700" dirty="0" smtClean="0"/>
          </a:p>
          <a:p>
            <a:pPr lvl="1"/>
            <a:r>
              <a:rPr lang="en-US" sz="2700" dirty="0" smtClean="0"/>
              <a:t>2x + y + 4z = 112.000 . . . (1)</a:t>
            </a:r>
          </a:p>
          <a:p>
            <a:pPr lvl="1"/>
            <a:r>
              <a:rPr lang="en-US" sz="2700" dirty="0" smtClean="0"/>
              <a:t>2y + z = 58.000 . . . (2)</a:t>
            </a:r>
          </a:p>
          <a:p>
            <a:pPr lvl="1"/>
            <a:r>
              <a:rPr lang="en-US" sz="2700" dirty="0" smtClean="0"/>
              <a:t>3x + 2z = 79.000 . . . (3)</a:t>
            </a:r>
            <a:endParaRPr lang="en-US" sz="27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Right Arrow 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ight Arrow 10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67544" y="442353"/>
            <a:ext cx="8229600" cy="5619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i="1" u="sng" dirty="0" smtClean="0"/>
              <a:t>Langkah </a:t>
            </a:r>
            <a:r>
              <a:rPr lang="id-ID" sz="2800" i="1" u="sng" dirty="0" smtClean="0"/>
              <a:t>2</a:t>
            </a:r>
            <a:r>
              <a:rPr lang="en-US" sz="2800" i="1" u="sng" dirty="0" smtClean="0"/>
              <a:t>: Menyelesaikan SPLTV</a:t>
            </a:r>
            <a:r>
              <a:rPr lang="id-ID" sz="2800" i="1" u="sng" dirty="0" smtClean="0"/>
              <a:t>.</a:t>
            </a:r>
            <a:endParaRPr lang="en-US" sz="2800" i="1" u="sng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7368" t="19195" r="33624" b="47210"/>
          <a:stretch>
            <a:fillRect/>
          </a:stretch>
        </p:blipFill>
        <p:spPr bwMode="auto">
          <a:xfrm>
            <a:off x="1007096" y="1018144"/>
            <a:ext cx="6768752" cy="327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6756" t="42617" r="37517" b="38130"/>
          <a:stretch>
            <a:fillRect/>
          </a:stretch>
        </p:blipFill>
        <p:spPr bwMode="auto">
          <a:xfrm>
            <a:off x="1007096" y="4114488"/>
            <a:ext cx="6768752" cy="205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7921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id-ID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Sifat-Sifat Nilai Mutlak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2488" y="981075"/>
            <a:ext cx="8291512" cy="525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|–</a:t>
            </a:r>
            <a:r>
              <a:rPr lang="id-ID" dirty="0"/>
              <a:t>x| = |x|</a:t>
            </a:r>
          </a:p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|</a:t>
            </a:r>
            <a:r>
              <a:rPr lang="id-ID" dirty="0"/>
              <a:t>x| = </a:t>
            </a:r>
            <a:r>
              <a:rPr lang="id-ID" dirty="0" smtClean="0"/>
              <a:t>x²</a:t>
            </a:r>
            <a:endParaRPr lang="id-ID" dirty="0"/>
          </a:p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|x|² </a:t>
            </a:r>
            <a:r>
              <a:rPr lang="id-ID" dirty="0"/>
              <a:t>= |–</a:t>
            </a:r>
            <a:r>
              <a:rPr lang="id-ID" dirty="0" smtClean="0"/>
              <a:t>x²| </a:t>
            </a:r>
            <a:r>
              <a:rPr lang="id-ID" dirty="0"/>
              <a:t>= </a:t>
            </a:r>
            <a:r>
              <a:rPr lang="id-ID" dirty="0" smtClean="0"/>
              <a:t>x²</a:t>
            </a:r>
            <a:endParaRPr lang="id-ID" dirty="0"/>
          </a:p>
          <a:p>
            <a:pPr marL="971550" lvl="1" indent="-514350">
              <a:buFont typeface="+mj-lt"/>
              <a:buAutoNum type="alphaLcPeriod"/>
            </a:pPr>
            <a:r>
              <a:rPr lang="id-ID" dirty="0" smtClean="0"/>
              <a:t>Untuk </a:t>
            </a:r>
            <a:r>
              <a:rPr lang="id-ID" dirty="0"/>
              <a:t>sebarang x, y ∈ bilangan real berlaku </a:t>
            </a:r>
            <a:r>
              <a:rPr lang="id-ID" dirty="0" smtClean="0"/>
              <a:t>sebagai berikut</a:t>
            </a:r>
            <a:r>
              <a:rPr lang="id-ID" dirty="0"/>
              <a:t>.</a:t>
            </a:r>
          </a:p>
          <a:p>
            <a:pPr marL="1371600" lvl="2" indent="-514350">
              <a:buFont typeface="+mj-lt"/>
              <a:buAutoNum type="arabicParenR"/>
            </a:pPr>
            <a:r>
              <a:rPr lang="id-ID" sz="2800" dirty="0" smtClean="0"/>
              <a:t>|</a:t>
            </a:r>
            <a:r>
              <a:rPr lang="id-ID" sz="2800" dirty="0"/>
              <a:t>x – y| = |y – x|</a:t>
            </a:r>
          </a:p>
          <a:p>
            <a:pPr marL="1371600" lvl="2" indent="-514350">
              <a:buFont typeface="+mj-lt"/>
              <a:buAutoNum type="arabicParenR"/>
            </a:pPr>
            <a:r>
              <a:rPr lang="id-ID" sz="2800" dirty="0" smtClean="0"/>
              <a:t>|</a:t>
            </a:r>
            <a:r>
              <a:rPr lang="id-ID" sz="2800" dirty="0"/>
              <a:t>xy| = |x||y</a:t>
            </a:r>
            <a:r>
              <a:rPr lang="id-ID" sz="2800" dirty="0" smtClean="0"/>
              <a:t>|</a:t>
            </a:r>
            <a:endParaRPr lang="id-ID" sz="2800" dirty="0"/>
          </a:p>
          <a:p>
            <a:pPr marL="1371600" lvl="2" indent="-514350">
              <a:lnSpc>
                <a:spcPct val="150000"/>
              </a:lnSpc>
              <a:buFont typeface="+mj-lt"/>
              <a:buAutoNum type="arabicParenR"/>
            </a:pPr>
            <a:r>
              <a:rPr lang="id-ID" sz="2800" dirty="0" smtClean="0"/>
              <a:t>               </a:t>
            </a:r>
          </a:p>
          <a:p>
            <a:pPr marL="1371600" lvl="2" indent="-514350">
              <a:buFont typeface="+mj-lt"/>
              <a:buAutoNum type="arabicParenR"/>
            </a:pPr>
            <a:r>
              <a:rPr lang="id-ID" sz="2800" dirty="0" smtClean="0"/>
              <a:t>|</a:t>
            </a:r>
            <a:r>
              <a:rPr lang="id-ID" sz="2800" dirty="0"/>
              <a:t>x + y| ≤ |x| + |y</a:t>
            </a:r>
            <a:r>
              <a:rPr lang="id-ID" sz="2800" dirty="0" smtClean="0"/>
              <a:t>|</a:t>
            </a:r>
            <a:endParaRPr lang="id-ID" sz="2800" dirty="0"/>
          </a:p>
          <a:p>
            <a:pPr marL="1371600" lvl="2" indent="-514350">
              <a:buFont typeface="+mj-lt"/>
              <a:buAutoNum type="arabicParenR"/>
            </a:pPr>
            <a:r>
              <a:rPr lang="id-ID" sz="2800" dirty="0" smtClean="0"/>
              <a:t>|</a:t>
            </a:r>
            <a:r>
              <a:rPr lang="id-ID" sz="2800" dirty="0"/>
              <a:t>x| – |y| ≤ |x – y|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23145" y="4507929"/>
          <a:ext cx="1628775" cy="865187"/>
        </p:xfrm>
        <a:graphic>
          <a:graphicData uri="http://schemas.openxmlformats.org/presentationml/2006/ole">
            <p:oleObj spid="_x0000_s1026" name="Equation" r:id="rId3" imgW="838080" imgH="444240" progId="">
              <p:embed/>
            </p:oleObj>
          </a:graphicData>
        </a:graphic>
      </p:graphicFrame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6756" t="62970" r="41698" b="21077"/>
          <a:stretch>
            <a:fillRect/>
          </a:stretch>
        </p:blipFill>
        <p:spPr bwMode="auto">
          <a:xfrm>
            <a:off x="683568" y="1052736"/>
            <a:ext cx="73448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83568" y="3341310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 smtClean="0"/>
              <a:t>Langkah </a:t>
            </a:r>
            <a:r>
              <a:rPr lang="id-ID" sz="2800" i="1" u="sng" dirty="0" smtClean="0"/>
              <a:t>3</a:t>
            </a:r>
            <a:r>
              <a:rPr lang="en-US" sz="2800" i="1" u="sng" dirty="0" smtClean="0"/>
              <a:t>: Membuat </a:t>
            </a:r>
            <a:r>
              <a:rPr lang="id-ID" sz="2800" i="1" u="sng" dirty="0" smtClean="0"/>
              <a:t>kesimpulan.</a:t>
            </a:r>
          </a:p>
          <a:p>
            <a:r>
              <a:rPr lang="id-ID" sz="2800" dirty="0" smtClean="0"/>
              <a:t>H</a:t>
            </a:r>
            <a:r>
              <a:rPr lang="en-US" sz="2800" dirty="0" smtClean="0"/>
              <a:t>arga 1 kg jeruk</a:t>
            </a:r>
            <a:r>
              <a:rPr lang="id-ID" sz="2800" dirty="0" smtClean="0"/>
              <a:t> Rp</a:t>
            </a:r>
            <a:r>
              <a:rPr lang="en-US" sz="2800" dirty="0" smtClean="0"/>
              <a:t> 17.000</a:t>
            </a:r>
            <a:r>
              <a:rPr lang="id-ID" sz="2800" dirty="0" smtClean="0"/>
              <a:t>,00, </a:t>
            </a:r>
            <a:r>
              <a:rPr lang="en-US" sz="2800" dirty="0" smtClean="0"/>
              <a:t>harga 1 kg apel</a:t>
            </a:r>
            <a:r>
              <a:rPr lang="id-ID" sz="2800" dirty="0" smtClean="0"/>
              <a:t> Rp</a:t>
            </a:r>
            <a:r>
              <a:rPr lang="en-US" sz="2800" dirty="0" smtClean="0"/>
              <a:t> 22.000</a:t>
            </a:r>
            <a:r>
              <a:rPr lang="id-ID" sz="2800" dirty="0" smtClean="0"/>
              <a:t>,00</a:t>
            </a:r>
            <a:r>
              <a:rPr lang="en-US" sz="2800" dirty="0" smtClean="0"/>
              <a:t>, dan harga 1 kg pir </a:t>
            </a:r>
            <a:r>
              <a:rPr lang="id-ID" sz="2800" dirty="0" smtClean="0"/>
              <a:t>Rp</a:t>
            </a:r>
            <a:r>
              <a:rPr lang="en-US" sz="2800" dirty="0" smtClean="0"/>
              <a:t> 14.000</a:t>
            </a:r>
            <a:r>
              <a:rPr lang="id-ID" sz="2800" dirty="0" smtClean="0"/>
              <a:t>,00.</a:t>
            </a:r>
          </a:p>
          <a:p>
            <a:r>
              <a:rPr lang="id-ID" sz="2800" dirty="0" smtClean="0"/>
              <a:t>Jadi, </a:t>
            </a:r>
            <a:r>
              <a:rPr lang="en-US" sz="2800" dirty="0" smtClean="0"/>
              <a:t>buah yang paling mahal adalah buah apel.</a:t>
            </a:r>
            <a:endParaRPr lang="id-ID" sz="2800" i="1" u="sng" dirty="0" smtClean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d-ID" sz="4000" b="1" kern="1200" baseline="0" dirty="0" smtClean="0">
                <a:latin typeface="+mj-lt"/>
                <a:ea typeface="+mj-ea"/>
                <a:cs typeface="+mj-cs"/>
              </a:rPr>
              <a:t>Sistem Pertidaksamaan</a:t>
            </a:r>
            <a:br>
              <a:rPr lang="id-ID" sz="4000" b="1" kern="1200" baseline="0" dirty="0" smtClean="0">
                <a:latin typeface="+mj-lt"/>
                <a:ea typeface="+mj-ea"/>
                <a:cs typeface="+mj-cs"/>
              </a:rPr>
            </a:br>
            <a:r>
              <a:rPr lang="id-ID" sz="4000" b="1" kern="1200" baseline="0" dirty="0" smtClean="0">
                <a:latin typeface="+mj-lt"/>
                <a:ea typeface="+mj-ea"/>
                <a:cs typeface="+mj-cs"/>
              </a:rPr>
              <a:t>Dua </a:t>
            </a:r>
            <a:r>
              <a:rPr lang="id-ID" sz="4000" b="1" kern="1200" baseline="0" dirty="0" smtClean="0">
                <a:latin typeface="+mj-lt"/>
                <a:ea typeface="+mj-ea"/>
                <a:cs typeface="+mj-cs"/>
              </a:rPr>
              <a:t>Variabel</a:t>
            </a:r>
            <a:endParaRPr lang="id-ID" sz="4000" b="1" kern="1200" baseline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 smtClean="0"/>
              <a:t>IV</a:t>
            </a:r>
            <a:endParaRPr lang="id-ID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 l="30907" t="18993" r="15134" b="7180"/>
          <a:stretch>
            <a:fillRect/>
          </a:stretch>
        </p:blipFill>
        <p:spPr bwMode="auto">
          <a:xfrm>
            <a:off x="251520" y="2348880"/>
            <a:ext cx="40252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93840" y="2492896"/>
            <a:ext cx="4326632" cy="25488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Pertidaksamaan Dua Variabel</a:t>
            </a:r>
            <a:endParaRPr kumimoji="0" lang="id-ID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Sistem Pertidaksamaan Dua Variabel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7904" y="6289575"/>
            <a:ext cx="1653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400" dirty="0">
                <a:solidFill>
                  <a:srgbClr val="92D050"/>
                </a:solidFill>
                <a:hlinkClick r:id="rId5" action="ppaction://hlinksldjump"/>
              </a:rPr>
              <a:t>Kembali ke daftar isi</a:t>
            </a:r>
            <a:endParaRPr lang="en-US" altLang="id-ID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764704"/>
            <a:ext cx="8229600" cy="706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marR="0" indent="-742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Pertidaksamaan Dua Variabel</a:t>
            </a:r>
            <a:endParaRPr lang="en-US" sz="3200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 l="67433" t="48523" r="14304" b="30805"/>
          <a:stretch>
            <a:fillRect/>
          </a:stretch>
        </p:blipFill>
        <p:spPr bwMode="auto">
          <a:xfrm>
            <a:off x="1763688" y="1412776"/>
            <a:ext cx="3528392" cy="224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71600" y="3702511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Pertidaksamaan Linear Dua Variabel (PtdLDV)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4" action="ppaction://hlinksldjump"/>
              </a:rPr>
              <a:t>Menentukan Penyelesaian PtdLDV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5" action="ppaction://hlinksldjump"/>
              </a:rPr>
              <a:t>Menyusun PtdLDV Suatu Daerah Penyelesaian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6" action="ppaction://hlinksldjump"/>
              </a:rPr>
              <a:t>Pertidaksamaan Kuadrat Dua Variabel (PtdKDV)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7" action="ppaction://hlinksldjump"/>
              </a:rPr>
              <a:t>Menentukan Penyelesaian PtdKDV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652120" y="242088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4.1 Buku dan bolpoin</a:t>
            </a: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8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9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2" name="Right Arrow 2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>
            <a:spLocks noGrp="1"/>
          </p:cNvSpPr>
          <p:nvPr>
            <p:ph type="title" idx="4294967295"/>
          </p:nvPr>
        </p:nvSpPr>
        <p:spPr>
          <a:xfrm>
            <a:off x="179512" y="76470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200" b="1" dirty="0" smtClean="0"/>
              <a:t>Pertidaksamaan Linear Dua Variabel (PtdLDV)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043608" y="1916832"/>
            <a:ext cx="66967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B</a:t>
            </a:r>
            <a:r>
              <a:rPr lang="en-US" sz="2800" dirty="0" smtClean="0"/>
              <a:t>entuk umum pertidaksamaan linear dengan variabel x dan</a:t>
            </a:r>
            <a:r>
              <a:rPr lang="id-ID" sz="2800" dirty="0" smtClean="0"/>
              <a:t> </a:t>
            </a:r>
            <a:r>
              <a:rPr lang="en-US" sz="2800" dirty="0" smtClean="0"/>
              <a:t>y dapat dituliskan sebagai berikut.</a:t>
            </a:r>
          </a:p>
          <a:p>
            <a:r>
              <a:rPr lang="en-US" sz="2800" dirty="0" smtClean="0"/>
              <a:t>ax + by ≤ c</a:t>
            </a:r>
          </a:p>
          <a:p>
            <a:r>
              <a:rPr lang="en-US" sz="2800" dirty="0" smtClean="0"/>
              <a:t>ax + by ≥ c</a:t>
            </a:r>
          </a:p>
          <a:p>
            <a:r>
              <a:rPr lang="en-US" sz="2800" dirty="0" smtClean="0"/>
              <a:t>ax + by &lt; c</a:t>
            </a:r>
          </a:p>
          <a:p>
            <a:r>
              <a:rPr lang="en-US" sz="2800" dirty="0" smtClean="0"/>
              <a:t>ax + by &gt; c</a:t>
            </a:r>
          </a:p>
          <a:p>
            <a:r>
              <a:rPr lang="en-US" sz="2800" dirty="0" smtClean="0"/>
              <a:t>dengan a, b, c ∈ bilangan real</a:t>
            </a:r>
            <a:endParaRPr lang="en-US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548680"/>
            <a:ext cx="8229600" cy="850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en-US" sz="3200" b="1" dirty="0" smtClean="0"/>
              <a:t>Menentukan Penyelesaian PtdLDV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367136" y="1269504"/>
            <a:ext cx="74888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1: </a:t>
            </a:r>
            <a:r>
              <a:rPr lang="en-US" sz="2800" dirty="0" smtClean="0"/>
              <a:t>Menggambar garis pembatas</a:t>
            </a:r>
            <a:r>
              <a:rPr lang="id-ID" sz="2800" dirty="0" smtClean="0"/>
              <a:t>.</a:t>
            </a:r>
          </a:p>
          <a:p>
            <a:r>
              <a:rPr lang="en-US" sz="2800" dirty="0" smtClean="0"/>
              <a:t>Aturan menggambar garis pembatas sebagai berikut.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Jika PtLDV memiliki tanda ketidaksamaan ≤ atau ≥, garis pembatas digambarkan utuh.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Jika PtLDV memiliki tanda ketidaksamaan &lt; atau &gt;, garis pembatas digambarkan putus-putus.</a:t>
            </a:r>
            <a:endParaRPr lang="id-ID" sz="2800" dirty="0" smtClean="0"/>
          </a:p>
          <a:p>
            <a:r>
              <a:rPr lang="en-US" sz="2800" b="1" dirty="0" smtClean="0"/>
              <a:t>Langkah 2: </a:t>
            </a:r>
            <a:r>
              <a:rPr lang="en-US" sz="2800" dirty="0" smtClean="0"/>
              <a:t>Melakukan uji titik untuk menentukan</a:t>
            </a:r>
            <a:r>
              <a:rPr lang="id-ID" sz="2800" dirty="0" smtClean="0"/>
              <a:t> daerah penyelesaian (DP).</a:t>
            </a:r>
          </a:p>
          <a:p>
            <a:endParaRPr lang="en-US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1834946"/>
            <a:ext cx="4968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Menentukan dua titik yang dilalui garis x – y = 3.</a:t>
            </a:r>
            <a:endParaRPr lang="id-ID" sz="2800" dirty="0" smtClean="0"/>
          </a:p>
          <a:p>
            <a:endParaRPr lang="id-ID" sz="2800" dirty="0" smtClean="0"/>
          </a:p>
          <a:p>
            <a:endParaRPr lang="id-ID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Garis x – y = 3 melalui titik (0, –3) dan (3, 0).</a:t>
            </a:r>
            <a:endParaRPr lang="id-ID" sz="2800" dirty="0" smtClean="0"/>
          </a:p>
          <a:p>
            <a:r>
              <a:rPr lang="id-ID" sz="2800" dirty="0" smtClean="0"/>
              <a:t>Garis </a:t>
            </a:r>
            <a:r>
              <a:rPr lang="en-US" sz="2800" dirty="0" smtClean="0"/>
              <a:t>x – y = 3 </a:t>
            </a:r>
            <a:r>
              <a:rPr lang="id-ID" sz="2800" dirty="0" smtClean="0"/>
              <a:t>disajikan dalam </a:t>
            </a:r>
            <a:r>
              <a:rPr lang="id-ID" sz="2800" b="1" dirty="0" smtClean="0"/>
              <a:t>Gambar 4.2</a:t>
            </a:r>
            <a:r>
              <a:rPr lang="id-ID" sz="2800" dirty="0" smtClean="0"/>
              <a:t>.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95536" y="126876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Menggambar garis pembatas x – y = 3.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887" t="39664" r="57472" b="52953"/>
          <a:stretch>
            <a:fillRect/>
          </a:stretch>
        </p:blipFill>
        <p:spPr bwMode="auto">
          <a:xfrm>
            <a:off x="611560" y="2780928"/>
            <a:ext cx="184340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532" t="30777" r="45364" b="41698"/>
          <a:stretch>
            <a:fillRect/>
          </a:stretch>
        </p:blipFill>
        <p:spPr bwMode="auto">
          <a:xfrm>
            <a:off x="5477785" y="2060848"/>
            <a:ext cx="334268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08104" y="515719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4.2 </a:t>
            </a:r>
            <a:r>
              <a:rPr lang="en-US" dirty="0" smtClean="0"/>
              <a:t>Garis x – y = 3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60384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 menentukan DP.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58903" t="30777" r="23780" b="42353"/>
          <a:stretch>
            <a:fillRect/>
          </a:stretch>
        </p:blipFill>
        <p:spPr bwMode="auto">
          <a:xfrm>
            <a:off x="5292080" y="1107901"/>
            <a:ext cx="33843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292080" y="4060229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4.3 </a:t>
            </a:r>
            <a:r>
              <a:rPr lang="en-US" dirty="0" smtClean="0"/>
              <a:t>Daerah penyelesaian x – y &lt; 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3528" y="1179909"/>
            <a:ext cx="48965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Dari </a:t>
            </a:r>
            <a:r>
              <a:rPr lang="en-US" sz="2800" b="1" dirty="0" smtClean="0"/>
              <a:t>Gambar 4.2 </a:t>
            </a:r>
            <a:r>
              <a:rPr lang="en-US" sz="2800" dirty="0" smtClean="0"/>
              <a:t>terlihat titik (0, 0) di luar garis x – y = 3 sehingga titik (0, 0) dipilih sebagai titik uji.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Mensubstitusikan titik (0, 0) ke dalam pertidaksamaan x – y &lt; 3.</a:t>
            </a:r>
          </a:p>
          <a:p>
            <a:pPr lvl="1"/>
            <a:r>
              <a:rPr lang="en-US" sz="2800" dirty="0" smtClean="0"/>
              <a:t>x – y &lt; 3 ⇔ 0 – 0 &lt; 3 ⇔ 0 &lt;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8" y="4924325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d-ID" sz="2800" dirty="0" smtClean="0"/>
              <a:t>P</a:t>
            </a:r>
            <a:r>
              <a:rPr lang="en-US" sz="2800" dirty="0" smtClean="0"/>
              <a:t>ernyataan 0 &lt; 3 bernilai benar </a:t>
            </a:r>
            <a:r>
              <a:rPr lang="id-ID" sz="2800" dirty="0" smtClean="0"/>
              <a:t>sehingga</a:t>
            </a:r>
            <a:r>
              <a:rPr lang="en-US" sz="2800" dirty="0" smtClean="0"/>
              <a:t> DP memuat titik (0, 0).</a:t>
            </a:r>
          </a:p>
          <a:p>
            <a:pPr lvl="1"/>
            <a:r>
              <a:rPr lang="en-US" sz="2800" dirty="0" smtClean="0"/>
              <a:t>DP x – y &lt; 3 disajikan dalam </a:t>
            </a:r>
            <a:r>
              <a:rPr lang="en-US" sz="2800" b="1" dirty="0" smtClean="0"/>
              <a:t>Gambar 4.3.</a:t>
            </a:r>
            <a:endParaRPr lang="en-US" sz="2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024" y="55395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3"/>
            </a:pPr>
            <a:r>
              <a:rPr lang="en-US" sz="3200" b="1" dirty="0" smtClean="0"/>
              <a:t>Menyusun PtdLDV Suatu Daerah Penyelesaian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475656" y="1764099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Menentukan persamaan garis pembatas DP.</a:t>
            </a:r>
            <a:endParaRPr lang="id-ID" sz="2800" i="1" dirty="0" smtClean="0"/>
          </a:p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 menentukan tanda ketidaksamaan.</a:t>
            </a:r>
            <a:endParaRPr lang="id-ID" sz="2800" i="1" dirty="0" smtClean="0"/>
          </a:p>
          <a:p>
            <a:r>
              <a:rPr lang="en-US" sz="2800" dirty="0" smtClean="0"/>
              <a:t>Aturan dalam menentukan tanda ketidaksamaan sebagai berikut.</a:t>
            </a:r>
          </a:p>
          <a:p>
            <a:r>
              <a:rPr lang="en-US" sz="2800" dirty="0" smtClean="0"/>
              <a:t>Jika garis pembatas DP digambarkan utuh (––––), dipilih tanda ketidaksamaan ≤ atau ≥.</a:t>
            </a:r>
          </a:p>
          <a:p>
            <a:r>
              <a:rPr lang="en-US" sz="2800" dirty="0" smtClean="0"/>
              <a:t>Jika garis pembatas DP digambarkan putus-putus (– – – –), dipilih tanda pertidaksamaan &lt; atau &gt;.</a:t>
            </a:r>
            <a:endParaRPr lang="en-US" sz="2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229600" cy="850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</a:t>
            </a:r>
            <a:endParaRPr lang="en-US" sz="3200" b="1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5417" t="35867" r="8492" b="40508"/>
          <a:stretch>
            <a:fillRect/>
          </a:stretch>
        </p:blipFill>
        <p:spPr bwMode="auto">
          <a:xfrm>
            <a:off x="4932040" y="1038746"/>
            <a:ext cx="39604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5576" y="1182762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</a:t>
            </a:r>
            <a:r>
              <a:rPr lang="en-US" sz="2800" dirty="0" smtClean="0"/>
              <a:t>PtdLDV daerah penyelesaian </a:t>
            </a:r>
            <a:r>
              <a:rPr lang="id-ID" sz="2800" dirty="0" smtClean="0"/>
              <a:t>gambar di samping.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11560" y="3054970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/>
              <a:t>Jawaban:</a:t>
            </a:r>
          </a:p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Menentukan persamaan garis pembatas DP.</a:t>
            </a:r>
          </a:p>
          <a:p>
            <a:r>
              <a:rPr lang="en-US" sz="2800" dirty="0" smtClean="0"/>
              <a:t>Dari </a:t>
            </a:r>
            <a:r>
              <a:rPr lang="id-ID" sz="2800" dirty="0" smtClean="0"/>
              <a:t>g</a:t>
            </a:r>
            <a:r>
              <a:rPr lang="en-US" sz="2800" dirty="0" smtClean="0"/>
              <a:t>ambar terlihat garis pembatas memotong</a:t>
            </a:r>
          </a:p>
          <a:p>
            <a:r>
              <a:rPr lang="en-US" sz="2800" dirty="0" smtClean="0"/>
              <a:t>sumbu Y di titik (0, 2) dan memotong sumbu X di titik (4, 0).</a:t>
            </a:r>
          </a:p>
          <a:p>
            <a:r>
              <a:rPr lang="id-ID" sz="2800" dirty="0" smtClean="0"/>
              <a:t>P</a:t>
            </a:r>
            <a:r>
              <a:rPr lang="en-US" sz="2800" dirty="0" smtClean="0"/>
              <a:t>ersamaan garis pembatas</a:t>
            </a:r>
            <a:r>
              <a:rPr lang="id-ID" sz="2800" dirty="0" smtClean="0"/>
              <a:t>:</a:t>
            </a:r>
            <a:endParaRPr lang="en-US" sz="2800" dirty="0" smtClean="0"/>
          </a:p>
          <a:p>
            <a:r>
              <a:rPr lang="en-US" sz="2800" dirty="0" smtClean="0"/>
              <a:t>2x + 4y = 8 ⇔ x + 2y = 4.</a:t>
            </a:r>
            <a:endParaRPr lang="en-US" sz="2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692696"/>
            <a:ext cx="82089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 menentukan tanda ketidaksamaan.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Dari </a:t>
            </a:r>
            <a:r>
              <a:rPr lang="id-ID" sz="2800" dirty="0" smtClean="0"/>
              <a:t>g</a:t>
            </a:r>
            <a:r>
              <a:rPr lang="en-US" sz="2800" dirty="0" smtClean="0"/>
              <a:t>ambar terlihat titik (2, 2) di dalam DP sehingga dipilih titik (2, 2) sebagai titik uji.</a:t>
            </a:r>
          </a:p>
          <a:p>
            <a:pPr marL="514350" indent="-514350">
              <a:buFont typeface="+mj-lt"/>
              <a:buAutoNum type="alphaLcPeriod" startAt="2"/>
            </a:pPr>
            <a:r>
              <a:rPr lang="en-US" sz="2800" dirty="0" smtClean="0"/>
              <a:t>Mensubstitusikan titik (2, 2) ke x + 2y, lalu membandingkan hasilnya dengan 4.</a:t>
            </a:r>
          </a:p>
          <a:p>
            <a:pPr lvl="1"/>
            <a:r>
              <a:rPr lang="en-US" sz="2800" dirty="0" smtClean="0"/>
              <a:t>2 + 2 × 2 = 2 + 4 = 6 ≥ 4 (dipilih tanda ketidaksamaan ≥ karena garis pembatas x + 2y = 4</a:t>
            </a:r>
            <a:r>
              <a:rPr lang="id-ID" sz="2800" dirty="0" smtClean="0"/>
              <a:t> </a:t>
            </a:r>
            <a:r>
              <a:rPr lang="en-US" sz="2800" dirty="0" smtClean="0"/>
              <a:t>digambarkan utuh)</a:t>
            </a:r>
          </a:p>
          <a:p>
            <a:pPr lvl="1"/>
            <a:r>
              <a:rPr lang="en-US" sz="2800" dirty="0" smtClean="0"/>
              <a:t>Dengan demikian, diperoleh pertidaksamaan x + 2y ≥ 4.</a:t>
            </a:r>
          </a:p>
          <a:p>
            <a:pPr lvl="1"/>
            <a:r>
              <a:rPr lang="en-US" sz="2800" dirty="0" smtClean="0"/>
              <a:t>Jadi, pertidaksamaan daerah penyelesaian adalah </a:t>
            </a:r>
            <a:endParaRPr lang="id-ID" sz="2800" dirty="0" smtClean="0"/>
          </a:p>
          <a:p>
            <a:pPr lvl="1"/>
            <a:r>
              <a:rPr lang="en-US" sz="2800" dirty="0" smtClean="0"/>
              <a:t>x + 2y ≥ 4.</a:t>
            </a:r>
            <a:endParaRPr lang="en-US" sz="2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 idx="4294967295"/>
          </p:nvPr>
        </p:nvSpPr>
        <p:spPr>
          <a:xfrm>
            <a:off x="0" y="49076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 rtl="0" eaLnBrk="1" latinLnBrk="0" hangingPunct="1">
              <a:buFont typeface="+mj-lt"/>
              <a:buAutoNum type="arabicPeriod" startAt="3"/>
            </a:pPr>
            <a:r>
              <a:rPr lang="id-ID" sz="32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Fungsi Nilai Mutlak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27584" y="1988245"/>
            <a:ext cx="8316416" cy="44656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id-ID" b="1" dirty="0" smtClean="0"/>
              <a:t>Fungsi Nilai Mutlak f(x) = |x|</a:t>
            </a:r>
          </a:p>
          <a:p>
            <a:pPr>
              <a:buNone/>
            </a:pPr>
            <a:r>
              <a:rPr lang="id-ID" dirty="0" smtClean="0"/>
              <a:t>			         x jika x ≥ 0</a:t>
            </a:r>
          </a:p>
          <a:p>
            <a:pPr>
              <a:lnSpc>
                <a:spcPct val="150000"/>
              </a:lnSpc>
              <a:buNone/>
            </a:pPr>
            <a:r>
              <a:rPr lang="id-ID" dirty="0" smtClean="0"/>
              <a:t>			         – x jika x &lt; 0</a:t>
            </a:r>
          </a:p>
          <a:p>
            <a:pPr marL="800100" indent="-742950">
              <a:buFont typeface="+mj-lt"/>
              <a:buAutoNum type="alphaLcPeriod" startAt="2"/>
            </a:pPr>
            <a:r>
              <a:rPr lang="id-ID" b="1" dirty="0" smtClean="0"/>
              <a:t>Fungsi Nilai Mutlak f(x) = |ax + b|</a:t>
            </a:r>
          </a:p>
          <a:p>
            <a:pPr>
              <a:buNone/>
            </a:pPr>
            <a:r>
              <a:rPr lang="id-ID" dirty="0" smtClean="0"/>
              <a:t>					 ax + b jika (ax + b) ≥ 0</a:t>
            </a:r>
          </a:p>
          <a:p>
            <a:pPr>
              <a:lnSpc>
                <a:spcPct val="150000"/>
              </a:lnSpc>
              <a:buNone/>
            </a:pPr>
            <a:r>
              <a:rPr lang="id-ID" dirty="0" smtClean="0"/>
              <a:t>					  –(ax + b) jika (ax + b) &lt; 0</a:t>
            </a:r>
          </a:p>
          <a:p>
            <a:pPr>
              <a:lnSpc>
                <a:spcPct val="150000"/>
              </a:lnSpc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endParaRPr lang="id-ID" dirty="0"/>
          </a:p>
        </p:txBody>
      </p:sp>
      <p:grpSp>
        <p:nvGrpSpPr>
          <p:cNvPr id="10" name="Group 9"/>
          <p:cNvGrpSpPr/>
          <p:nvPr/>
        </p:nvGrpSpPr>
        <p:grpSpPr>
          <a:xfrm>
            <a:off x="1403648" y="2906941"/>
            <a:ext cx="1944216" cy="1026115"/>
            <a:chOff x="755576" y="3573016"/>
            <a:chExt cx="1738479" cy="1026115"/>
          </a:xfrm>
        </p:grpSpPr>
        <p:sp>
          <p:nvSpPr>
            <p:cNvPr id="11" name="Left Brace 10"/>
            <p:cNvSpPr/>
            <p:nvPr/>
          </p:nvSpPr>
          <p:spPr>
            <a:xfrm>
              <a:off x="2339752" y="3573016"/>
              <a:ext cx="154303" cy="7034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3645024"/>
              <a:ext cx="172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 smtClean="0"/>
                <a:t>f(x) = |x| = </a:t>
              </a:r>
              <a:endParaRPr lang="id-ID" sz="28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39552" y="980728"/>
            <a:ext cx="824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Fungsi nilai mutlak adalah fungsi yang variabelnya di dalam tanda mutlak.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63688" y="4935056"/>
            <a:ext cx="2736304" cy="726192"/>
            <a:chOff x="1547664" y="1188922"/>
            <a:chExt cx="2664296" cy="603058"/>
          </a:xfrm>
        </p:grpSpPr>
        <p:sp>
          <p:nvSpPr>
            <p:cNvPr id="25" name="Left Brace 24"/>
            <p:cNvSpPr/>
            <p:nvPr/>
          </p:nvSpPr>
          <p:spPr>
            <a:xfrm>
              <a:off x="4071734" y="1188922"/>
              <a:ext cx="140226" cy="59752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47664" y="1268760"/>
              <a:ext cx="2664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 smtClean="0"/>
                <a:t>f(x) = | ax + b | = </a:t>
              </a:r>
              <a:endParaRPr lang="id-ID" sz="2800" dirty="0"/>
            </a:p>
          </p:txBody>
        </p:sp>
      </p:grp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Right Arrow 2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08" y="624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4"/>
            </a:pPr>
            <a:r>
              <a:rPr lang="en-US" sz="3200" b="1" dirty="0" smtClean="0"/>
              <a:t>Pertidaksamaan Kuadrat Dua Variabel (PtdKDV)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418456" y="1762938"/>
            <a:ext cx="676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B</a:t>
            </a:r>
            <a:r>
              <a:rPr lang="en-US" sz="2800" dirty="0" smtClean="0"/>
              <a:t>entuk umum PtdKDV</a:t>
            </a:r>
            <a:r>
              <a:rPr lang="id-ID" sz="2800" dirty="0" smtClean="0"/>
              <a:t>:</a:t>
            </a:r>
            <a:endParaRPr lang="en-US" sz="2800" dirty="0" smtClean="0"/>
          </a:p>
          <a:p>
            <a:r>
              <a:rPr lang="en-US" sz="2800" dirty="0" smtClean="0"/>
              <a:t>y &lt; ax² + bx + c</a:t>
            </a:r>
          </a:p>
          <a:p>
            <a:r>
              <a:rPr lang="en-US" sz="2800" dirty="0" smtClean="0"/>
              <a:t>y &gt; ax² + bx + c</a:t>
            </a:r>
          </a:p>
          <a:p>
            <a:r>
              <a:rPr lang="en-US" sz="2800" dirty="0" smtClean="0"/>
              <a:t>y ≤ ax² + bx + c</a:t>
            </a:r>
          </a:p>
          <a:p>
            <a:r>
              <a:rPr lang="en-US" sz="2800" dirty="0" smtClean="0"/>
              <a:t>y ≥ ax² + bx + c</a:t>
            </a:r>
          </a:p>
          <a:p>
            <a:r>
              <a:rPr lang="en-US" sz="2800" b="1" dirty="0" smtClean="0"/>
              <a:t>Keterangan:</a:t>
            </a:r>
          </a:p>
          <a:p>
            <a:r>
              <a:rPr lang="en-US" sz="2800" dirty="0" smtClean="0"/>
              <a:t>a ≠ 0, a, b, dan c ∈ bilangan real</a:t>
            </a:r>
          </a:p>
          <a:p>
            <a:r>
              <a:rPr lang="en-US" sz="2800" dirty="0" smtClean="0"/>
              <a:t>a dan b dinamakan koefisien</a:t>
            </a:r>
          </a:p>
          <a:p>
            <a:r>
              <a:rPr lang="en-US" sz="2800" dirty="0" smtClean="0"/>
              <a:t>c dinamakan konstanta</a:t>
            </a:r>
            <a:endParaRPr lang="en-US" sz="2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076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rabicPeriod" startAt="5"/>
            </a:pPr>
            <a:r>
              <a:rPr lang="en-US" sz="3200" b="1" dirty="0" smtClean="0"/>
              <a:t>Menentukan Penyelesaian PtdKDV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59632" y="974913"/>
            <a:ext cx="763284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Menggambar sketsa grafik</a:t>
            </a:r>
            <a:r>
              <a:rPr lang="id-ID" sz="2800" i="1" dirty="0" smtClean="0"/>
              <a:t> </a:t>
            </a:r>
            <a:r>
              <a:rPr lang="en-US" sz="2800" i="1" dirty="0" smtClean="0"/>
              <a:t>y = f(x)</a:t>
            </a:r>
            <a:r>
              <a:rPr lang="id-ID" sz="2800" i="1" dirty="0" smtClean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Menentukan titik potong grafik dengan sumbu </a:t>
            </a:r>
            <a:r>
              <a:rPr lang="id-ID" sz="2800" dirty="0" smtClean="0"/>
              <a:t>koordinat</a:t>
            </a:r>
            <a:r>
              <a:rPr lang="en-US" sz="2800" dirty="0" smtClean="0"/>
              <a:t>.</a:t>
            </a:r>
            <a:endParaRPr lang="id-ID" sz="2800" dirty="0" smtClean="0"/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Grafik memotong sumbu X jika y = f(x) = 0.</a:t>
            </a:r>
            <a:endParaRPr lang="id-ID" sz="2800" dirty="0" smtClean="0"/>
          </a:p>
          <a:p>
            <a:pPr marL="971550" lvl="1" indent="-514350">
              <a:buFont typeface="+mj-lt"/>
              <a:buAutoNum type="arabicParenR"/>
            </a:pPr>
            <a:r>
              <a:rPr lang="en-US" sz="2800" dirty="0" smtClean="0"/>
              <a:t>Grafik memotong sumbu Y jika x = 0.</a:t>
            </a:r>
            <a:endParaRPr lang="id-ID" sz="2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Menentukan titik puncak grafik (p, q).</a:t>
            </a:r>
            <a:endParaRPr lang="id-ID" sz="2800" dirty="0" smtClean="0"/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Titik puncak grafik y = f(x) = ax2 + bx + c adalah (p, q) dengan p =</a:t>
            </a:r>
            <a:r>
              <a:rPr lang="id-ID" sz="2800" dirty="0" smtClean="0"/>
              <a:t>    </a:t>
            </a:r>
            <a:r>
              <a:rPr lang="en-US" sz="2800" dirty="0" smtClean="0"/>
              <a:t> </a:t>
            </a:r>
            <a:r>
              <a:rPr lang="id-ID" sz="2800" dirty="0" smtClean="0"/>
              <a:t>      </a:t>
            </a:r>
            <a:r>
              <a:rPr lang="en-US" sz="2800" dirty="0" smtClean="0"/>
              <a:t> dan q = f(p).</a:t>
            </a:r>
            <a:endParaRPr lang="id-ID" sz="2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 smtClean="0"/>
              <a:t>Menentukan beberapa titik bantu.</a:t>
            </a:r>
            <a:endParaRPr lang="id-ID" sz="2800" dirty="0" smtClean="0"/>
          </a:p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 menentukan daerah penyelesaian</a:t>
            </a:r>
            <a:endParaRPr lang="en-US" sz="2800" dirty="0"/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4355976" y="4005064"/>
          <a:ext cx="790575" cy="776288"/>
        </p:xfrm>
        <a:graphic>
          <a:graphicData uri="http://schemas.openxmlformats.org/presentationml/2006/ole">
            <p:oleObj spid="_x0000_s119810" name="Equation" r:id="rId3" imgW="279360" imgH="317160" progId="">
              <p:embed/>
            </p:oleObj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19324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 1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51520" y="908720"/>
            <a:ext cx="8892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</a:t>
            </a:r>
            <a:r>
              <a:rPr lang="en-US" sz="2800" dirty="0" smtClean="0"/>
              <a:t>entukan DP PtdKDV y &lt; –x</a:t>
            </a:r>
            <a:r>
              <a:rPr lang="en-US" sz="2800" i="1" dirty="0" smtClean="0"/>
              <a:t>²</a:t>
            </a:r>
            <a:r>
              <a:rPr lang="en-US" sz="2800" dirty="0" smtClean="0"/>
              <a:t> + 2x + 3</a:t>
            </a:r>
            <a:r>
              <a:rPr lang="id-ID" sz="2800" dirty="0" smtClean="0"/>
              <a:t>.</a:t>
            </a:r>
          </a:p>
          <a:p>
            <a:r>
              <a:rPr lang="id-ID" sz="2800" b="1" dirty="0" smtClean="0"/>
              <a:t>Jawaban:</a:t>
            </a:r>
          </a:p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Menggambar sketsa grafik y = f(x) = –x² + 2x + 3.</a:t>
            </a:r>
          </a:p>
          <a:p>
            <a:pPr marL="540000" indent="-540000"/>
            <a:r>
              <a:rPr lang="en-US" sz="2800" dirty="0" smtClean="0"/>
              <a:t>a. </a:t>
            </a:r>
            <a:r>
              <a:rPr lang="id-ID" sz="2800" dirty="0" smtClean="0"/>
              <a:t>	</a:t>
            </a:r>
            <a:r>
              <a:rPr lang="en-US" sz="2800" dirty="0" smtClean="0"/>
              <a:t>Menentukan titik potong grafik dengan sumbu X.</a:t>
            </a:r>
          </a:p>
          <a:p>
            <a:pPr lvl="1"/>
            <a:r>
              <a:rPr lang="en-US" sz="2800" dirty="0" smtClean="0"/>
              <a:t>Grafik memotong sumbu X jika y = f(x) = 0.</a:t>
            </a:r>
            <a:endParaRPr lang="id-ID" sz="2800" dirty="0" smtClean="0"/>
          </a:p>
          <a:p>
            <a:pPr lvl="1"/>
            <a:endParaRPr lang="id-ID" sz="2800" b="1" dirty="0" smtClean="0"/>
          </a:p>
          <a:p>
            <a:pPr lvl="1"/>
            <a:endParaRPr lang="id-ID" sz="2800" b="1" dirty="0" smtClean="0"/>
          </a:p>
          <a:p>
            <a:pPr lvl="1"/>
            <a:endParaRPr lang="id-ID" sz="2800" b="1" dirty="0" smtClean="0"/>
          </a:p>
          <a:p>
            <a:pPr lvl="1"/>
            <a:endParaRPr lang="id-ID" sz="2800" b="1" dirty="0" smtClean="0"/>
          </a:p>
          <a:p>
            <a:pPr lvl="1"/>
            <a:endParaRPr lang="id-ID" sz="2800" b="1" dirty="0" smtClean="0"/>
          </a:p>
          <a:p>
            <a:pPr lvl="1"/>
            <a:r>
              <a:rPr lang="id-ID" sz="2800" dirty="0" smtClean="0"/>
              <a:t>G</a:t>
            </a:r>
            <a:r>
              <a:rPr lang="en-US" sz="2800" dirty="0" smtClean="0"/>
              <a:t>rafik memotong sumbu X di titik (–1, 0) dan (3, 0).</a:t>
            </a:r>
            <a:endParaRPr lang="en-US" sz="2800" b="1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548" t="25929" r="37548" b="61194"/>
          <a:stretch>
            <a:fillRect/>
          </a:stretch>
        </p:blipFill>
        <p:spPr bwMode="auto">
          <a:xfrm>
            <a:off x="899592" y="3212976"/>
            <a:ext cx="64403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829156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en-US" sz="2800" dirty="0" smtClean="0"/>
              <a:t>Menentukan titik potong grafik dengan sumbu Y.</a:t>
            </a:r>
          </a:p>
          <a:p>
            <a:pPr lvl="1"/>
            <a:r>
              <a:rPr lang="en-US" sz="2800" dirty="0" smtClean="0"/>
              <a:t>Grafik memotong sumbu Y jika x = 0.</a:t>
            </a:r>
          </a:p>
          <a:p>
            <a:pPr lvl="1"/>
            <a:r>
              <a:rPr lang="en-US" sz="2800" dirty="0" smtClean="0"/>
              <a:t>x = 0 maka y = f(0) = –0² + 2 × 0 + 3 = 3.</a:t>
            </a:r>
          </a:p>
          <a:p>
            <a:pPr lvl="1"/>
            <a:r>
              <a:rPr lang="id-ID" sz="2800" dirty="0" smtClean="0"/>
              <a:t>G</a:t>
            </a:r>
            <a:r>
              <a:rPr lang="en-US" sz="2800" dirty="0" smtClean="0"/>
              <a:t>rafik memotong sumbu Y di titik (0, 3).</a:t>
            </a:r>
            <a:endParaRPr lang="id-ID" sz="2800" dirty="0" smtClean="0"/>
          </a:p>
          <a:p>
            <a:pPr marL="514350" indent="-514350">
              <a:buFont typeface="+mj-lt"/>
              <a:buAutoNum type="alphaLcPeriod" startAt="2"/>
            </a:pPr>
            <a:r>
              <a:rPr lang="en-US" sz="2800" dirty="0" smtClean="0"/>
              <a:t>Menentukan titik puncak grafik</a:t>
            </a:r>
            <a:endParaRPr lang="id-ID" sz="2800" dirty="0" smtClean="0"/>
          </a:p>
          <a:p>
            <a:pPr marL="514350" indent="-514350"/>
            <a:r>
              <a:rPr lang="id-ID" sz="2800" dirty="0" smtClean="0"/>
              <a:t>	</a:t>
            </a:r>
            <a:r>
              <a:rPr lang="en-US" sz="2800" dirty="0" smtClean="0"/>
              <a:t> y = f(x) = –x² + 2x + 3 mempunyai nilai a = –1, b = 2, dan c = 3.</a:t>
            </a:r>
            <a:endParaRPr lang="id-ID" sz="2800" dirty="0" smtClean="0"/>
          </a:p>
          <a:p>
            <a:pPr marL="514350" indent="-514350"/>
            <a:endParaRPr lang="id-ID" sz="2800" dirty="0" smtClean="0"/>
          </a:p>
          <a:p>
            <a:pPr marL="514350" indent="-514350"/>
            <a:endParaRPr lang="id-ID" sz="2800" dirty="0" smtClean="0"/>
          </a:p>
          <a:p>
            <a:pPr lvl="1"/>
            <a:r>
              <a:rPr lang="en-US" sz="2800" dirty="0" smtClean="0"/>
              <a:t>q = f(p) = f(1) = –1² + 2 × 1 + 3 = –1 + 2 + 3 = 4</a:t>
            </a:r>
          </a:p>
          <a:p>
            <a:pPr lvl="1"/>
            <a:r>
              <a:rPr lang="id-ID" sz="2800" dirty="0" smtClean="0"/>
              <a:t>T</a:t>
            </a:r>
            <a:r>
              <a:rPr lang="en-US" sz="2800" dirty="0" smtClean="0"/>
              <a:t>itik puncak grafik (1, 4).</a:t>
            </a:r>
            <a:endParaRPr lang="id-ID" sz="2800" dirty="0" smtClean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465" t="58859" r="42528" b="36711"/>
          <a:stretch>
            <a:fillRect/>
          </a:stretch>
        </p:blipFill>
        <p:spPr bwMode="auto">
          <a:xfrm>
            <a:off x="1043608" y="3925500"/>
            <a:ext cx="578464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550421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 startAt="4"/>
            </a:pPr>
            <a:r>
              <a:rPr lang="en-US" sz="2800" dirty="0" smtClean="0"/>
              <a:t>Menentukan beberapa titik bantu.</a:t>
            </a:r>
            <a:endParaRPr lang="id-ID" sz="2800" dirty="0" smtClean="0"/>
          </a:p>
          <a:p>
            <a:pPr lvl="1"/>
            <a:endParaRPr lang="id-ID" sz="2800" dirty="0" smtClean="0"/>
          </a:p>
          <a:p>
            <a:pPr lvl="1"/>
            <a:endParaRPr lang="id-ID" sz="2800" dirty="0" smtClean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7867" t="41709" r="49170" b="52044"/>
          <a:stretch>
            <a:fillRect/>
          </a:stretch>
        </p:blipFill>
        <p:spPr bwMode="auto">
          <a:xfrm>
            <a:off x="971600" y="1126485"/>
            <a:ext cx="29235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9792" t="24672" r="14564" b="41253"/>
          <a:stretch>
            <a:fillRect/>
          </a:stretch>
        </p:blipFill>
        <p:spPr bwMode="auto">
          <a:xfrm>
            <a:off x="5220072" y="1054477"/>
            <a:ext cx="352839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99592" y="1990581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Diperoleh titik bantu (–2, –5), (2, 3), dan (4, –5).</a:t>
            </a:r>
          </a:p>
          <a:p>
            <a:r>
              <a:rPr lang="en-US" sz="2800" dirty="0" smtClean="0"/>
              <a:t>Tanda pertidaksamaannya &lt;, berarti grafik digambarkan putusputus</a:t>
            </a:r>
          </a:p>
          <a:p>
            <a:r>
              <a:rPr lang="en-US" sz="2800" dirty="0" smtClean="0"/>
              <a:t>(– – – –).</a:t>
            </a:r>
          </a:p>
          <a:p>
            <a:r>
              <a:rPr lang="en-US" sz="2800" dirty="0" smtClean="0"/>
              <a:t>Sketsa grafik y = f(x) = –x² + 2x + 3 seperti</a:t>
            </a:r>
            <a:r>
              <a:rPr lang="id-ID" sz="2800" dirty="0" smtClean="0"/>
              <a:t> seperti gambar di samping.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048" y="5518973"/>
            <a:ext cx="39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</a:t>
            </a:r>
            <a:r>
              <a:rPr lang="id-ID" b="1" dirty="0" smtClean="0"/>
              <a:t>2 </a:t>
            </a:r>
            <a:r>
              <a:rPr lang="en-US" dirty="0" smtClean="0"/>
              <a:t>Grafik y = f(x) = –x² + 2x + 3</a:t>
            </a:r>
            <a:endParaRPr lang="en-US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54112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 menentukan daerah penyelesaian y &lt; –x² + 2x + 3.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9924" t="41141" r="14703" b="24899"/>
          <a:stretch>
            <a:fillRect/>
          </a:stretch>
        </p:blipFill>
        <p:spPr bwMode="auto">
          <a:xfrm>
            <a:off x="5859809" y="1497558"/>
            <a:ext cx="3062591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24128" y="5241974"/>
            <a:ext cx="3284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4.6 </a:t>
            </a:r>
            <a:r>
              <a:rPr lang="en-US" dirty="0" smtClean="0"/>
              <a:t>Daerah penyelesaian</a:t>
            </a:r>
          </a:p>
          <a:p>
            <a:r>
              <a:rPr lang="en-US" dirty="0" smtClean="0"/>
              <a:t>y &lt; –x² + 2x + 3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5536" y="1549236"/>
            <a:ext cx="53285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Dari </a:t>
            </a:r>
            <a:r>
              <a:rPr lang="id-ID" sz="2800" dirty="0" smtClean="0"/>
              <a:t>g</a:t>
            </a:r>
            <a:r>
              <a:rPr lang="en-US" sz="2800" dirty="0" smtClean="0"/>
              <a:t>ambar terlihat titik (0, 0) di luar grafik sehingga titik</a:t>
            </a:r>
            <a:r>
              <a:rPr lang="id-ID" sz="2800" dirty="0" smtClean="0"/>
              <a:t> </a:t>
            </a:r>
            <a:r>
              <a:rPr lang="en-US" sz="2800" dirty="0" smtClean="0"/>
              <a:t>(0, 0) dipilih sebagai titik uji.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smtClean="0"/>
              <a:t>Mensubstitusikan titik (0, 0) ke dalam pertidaksamaan y &lt; –x² +</a:t>
            </a:r>
            <a:r>
              <a:rPr lang="id-ID" sz="2800" dirty="0" smtClean="0"/>
              <a:t> </a:t>
            </a:r>
            <a:r>
              <a:rPr lang="en-US" sz="2800" dirty="0" smtClean="0"/>
              <a:t>2x + 3.</a:t>
            </a:r>
          </a:p>
          <a:p>
            <a:pPr lvl="1"/>
            <a:r>
              <a:rPr lang="en-US" sz="2800" dirty="0" smtClean="0"/>
              <a:t>0 &lt; –0² + 2 × 0 + 3 ⇔ 0 &lt; 3 </a:t>
            </a:r>
            <a:endParaRPr lang="id-ID" sz="2800" dirty="0" smtClean="0"/>
          </a:p>
          <a:p>
            <a:pPr lvl="1"/>
            <a:r>
              <a:rPr lang="id-ID" sz="2800" dirty="0" smtClean="0"/>
              <a:t>P</a:t>
            </a:r>
            <a:r>
              <a:rPr lang="en-US" sz="2800" dirty="0" smtClean="0"/>
              <a:t>ernyataan 0 &lt; 3 bernilai benar </a:t>
            </a:r>
            <a:r>
              <a:rPr lang="id-ID" sz="2800" dirty="0" smtClean="0"/>
              <a:t>sehingga</a:t>
            </a:r>
            <a:r>
              <a:rPr lang="en-US" sz="2800" dirty="0" smtClean="0"/>
              <a:t> DP memuat titik (0, 0). DP y &lt; –x²</a:t>
            </a:r>
            <a:r>
              <a:rPr lang="id-ID" sz="2800" dirty="0" smtClean="0"/>
              <a:t> </a:t>
            </a:r>
            <a:r>
              <a:rPr lang="en-US" sz="2800" dirty="0" smtClean="0"/>
              <a:t>+ 2x + 3 disajikan dalam </a:t>
            </a:r>
            <a:r>
              <a:rPr lang="en-US" sz="2800" b="1" dirty="0" smtClean="0"/>
              <a:t>Gambar 4.</a:t>
            </a:r>
            <a:r>
              <a:rPr lang="id-ID" sz="2800" b="1" dirty="0" smtClean="0"/>
              <a:t>3</a:t>
            </a:r>
            <a:r>
              <a:rPr lang="en-US" sz="2800" b="1" dirty="0" smtClean="0"/>
              <a:t>.</a:t>
            </a:r>
            <a:endParaRPr lang="en-US" sz="2800" dirty="0" smtClean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ight Arrow 14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7778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Contoh 2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23528" y="1268760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</a:t>
            </a:r>
            <a:r>
              <a:rPr lang="en-US" sz="2800" dirty="0" smtClean="0"/>
              <a:t>PtdLDV daerah penyelesaian </a:t>
            </a:r>
            <a:r>
              <a:rPr lang="id-ID" sz="2800" dirty="0" smtClean="0"/>
              <a:t>gambar di samping.</a:t>
            </a:r>
          </a:p>
          <a:p>
            <a:r>
              <a:rPr lang="id-ID" sz="2800" b="1" dirty="0" smtClean="0"/>
              <a:t>Jawaban:</a:t>
            </a:r>
          </a:p>
          <a:p>
            <a:r>
              <a:rPr lang="en-US" sz="2800" b="1" dirty="0" smtClean="0"/>
              <a:t>Langkah 1:</a:t>
            </a:r>
            <a:r>
              <a:rPr lang="en-US" sz="2800" dirty="0" smtClean="0"/>
              <a:t> </a:t>
            </a:r>
            <a:r>
              <a:rPr lang="en-US" sz="2800" i="1" dirty="0" smtClean="0"/>
              <a:t>Menentukan persamaan grafik</a:t>
            </a:r>
            <a:r>
              <a:rPr lang="id-ID" sz="2800" i="1" dirty="0" smtClean="0"/>
              <a:t> </a:t>
            </a:r>
            <a:r>
              <a:rPr lang="en-US" sz="2800" i="1" dirty="0" smtClean="0"/>
              <a:t>yang membatasi DP pertidaksamaan.</a:t>
            </a:r>
            <a:endParaRPr lang="en-US" sz="2800" b="1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0907" t="52953" r="54150" b="24161"/>
          <a:stretch>
            <a:fillRect/>
          </a:stretch>
        </p:blipFill>
        <p:spPr bwMode="auto">
          <a:xfrm>
            <a:off x="5868144" y="1268760"/>
            <a:ext cx="2952328" cy="254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5536" y="39330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Dari gambar terlihat grafik memiliki titik</a:t>
            </a:r>
          </a:p>
          <a:p>
            <a:r>
              <a:rPr lang="en-US" sz="2800" dirty="0" smtClean="0"/>
              <a:t>puncak A(–2, 2) sehingga persamaan grafik: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3709" t="26623" r="18068" b="63654"/>
          <a:stretch>
            <a:fillRect/>
          </a:stretch>
        </p:blipFill>
        <p:spPr bwMode="auto">
          <a:xfrm>
            <a:off x="467544" y="4869160"/>
            <a:ext cx="36004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3709" t="36345" r="7498" b="31891"/>
          <a:stretch>
            <a:fillRect/>
          </a:stretch>
        </p:blipFill>
        <p:spPr bwMode="auto">
          <a:xfrm>
            <a:off x="614499" y="1124744"/>
            <a:ext cx="719786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ight Arrow 12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76672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2:</a:t>
            </a:r>
            <a:r>
              <a:rPr lang="en-US" sz="2800" dirty="0" smtClean="0"/>
              <a:t> </a:t>
            </a:r>
            <a:r>
              <a:rPr lang="en-US" sz="2800" i="1" dirty="0" smtClean="0"/>
              <a:t>Melakukan uji titik untuk</a:t>
            </a:r>
            <a:r>
              <a:rPr lang="id-ID" sz="2800" i="1" dirty="0" smtClean="0"/>
              <a:t> </a:t>
            </a:r>
            <a:r>
              <a:rPr lang="en-US" sz="2800" i="1" dirty="0" smtClean="0"/>
              <a:t>menentukan tanda ketidaksamaan.</a:t>
            </a:r>
          </a:p>
          <a:p>
            <a:r>
              <a:rPr lang="en-US" sz="2800" dirty="0" smtClean="0"/>
              <a:t>Dari gambar terlihat titik T(0, 0) di dalam</a:t>
            </a:r>
            <a:r>
              <a:rPr lang="id-ID" sz="2800" dirty="0" smtClean="0"/>
              <a:t> </a:t>
            </a:r>
            <a:r>
              <a:rPr lang="en-US" sz="2800" dirty="0" smtClean="0"/>
              <a:t>daerah penyelesaian sehingga titik T(</a:t>
            </a:r>
            <a:r>
              <a:rPr lang="id-ID" sz="2800" dirty="0" smtClean="0"/>
              <a:t>0</a:t>
            </a:r>
            <a:r>
              <a:rPr lang="en-US" sz="2800" dirty="0" smtClean="0"/>
              <a:t>, 0)</a:t>
            </a:r>
            <a:r>
              <a:rPr lang="id-ID" sz="2800" dirty="0" smtClean="0"/>
              <a:t> </a:t>
            </a:r>
            <a:r>
              <a:rPr lang="en-US" sz="2800" dirty="0" smtClean="0"/>
              <a:t>dipilih sebagai titik uji.</a:t>
            </a:r>
          </a:p>
          <a:p>
            <a:r>
              <a:rPr lang="en-US" sz="2800" dirty="0" smtClean="0"/>
              <a:t>Substitusikan x = 0 ke –x² – 4x – 2 sehingga</a:t>
            </a:r>
          </a:p>
          <a:p>
            <a:r>
              <a:rPr lang="en-US" sz="2800" dirty="0" smtClean="0"/>
              <a:t>diperoleh:</a:t>
            </a:r>
          </a:p>
          <a:p>
            <a:r>
              <a:rPr lang="en-US" sz="2800" dirty="0" smtClean="0"/>
              <a:t>–0² – 4 × 0 – 2 = –2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27550" y="3308350"/>
          <a:ext cx="88900" cy="241300"/>
        </p:xfrm>
        <a:graphic>
          <a:graphicData uri="http://schemas.openxmlformats.org/presentationml/2006/ole">
            <p:oleObj spid="_x0000_s148482" name="Equation" r:id="rId3" imgW="88560" imgH="241200" progId="Equation.KSEE3">
              <p:embed/>
            </p:oleObj>
          </a:graphicData>
        </a:graphic>
      </p:graphicFrame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4113" t="69195" r="7662" b="20549"/>
          <a:stretch>
            <a:fillRect/>
          </a:stretch>
        </p:blipFill>
        <p:spPr bwMode="auto">
          <a:xfrm>
            <a:off x="539552" y="3933056"/>
            <a:ext cx="66967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9552" y="5373216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Jadi, pertidaksamaan DP adalah –x2 – 4x – 2 &lt; y</a:t>
            </a:r>
          </a:p>
          <a:p>
            <a:r>
              <a:rPr lang="en-US" sz="2800" dirty="0" smtClean="0"/>
              <a:t>atau y &gt; –x2 – 4x – 2.</a:t>
            </a:r>
            <a:endParaRPr lang="en-US" sz="2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9298"/>
            <a:ext cx="8229600" cy="7794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 smtClean="0"/>
              <a:t>Sistem Pertidaksamaan Dua Variabel</a:t>
            </a:r>
            <a:endParaRPr lang="en-US" sz="3600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 l="27586" t="39664" r="26756" b="33758"/>
          <a:stretch>
            <a:fillRect/>
          </a:stretch>
        </p:blipFill>
        <p:spPr bwMode="auto">
          <a:xfrm>
            <a:off x="539552" y="982469"/>
            <a:ext cx="77008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67544" y="3574757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Sumber: </a:t>
            </a:r>
            <a:r>
              <a:rPr lang="en-US" i="1" dirty="0" smtClean="0"/>
              <a:t>Dokumen Penerbit</a:t>
            </a:r>
          </a:p>
          <a:p>
            <a:r>
              <a:rPr lang="en-US" b="1" dirty="0" smtClean="0"/>
              <a:t>Gambar 4.</a:t>
            </a:r>
            <a:r>
              <a:rPr lang="id-ID" b="1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Daerah penyelesaian SPtdLKDV</a:t>
            </a:r>
            <a:r>
              <a:rPr lang="id-ID" dirty="0" smtClean="0"/>
              <a:t> dan </a:t>
            </a:r>
            <a:r>
              <a:rPr lang="en-US" dirty="0" smtClean="0"/>
              <a:t>SPtdKDV</a:t>
            </a:r>
            <a:r>
              <a:rPr lang="id-ID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422108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40000">
              <a:buFont typeface="+mj-lt"/>
              <a:buAutoNum type="arabicPeriod"/>
            </a:pPr>
            <a:r>
              <a:rPr lang="en-US" sz="2800" b="1" dirty="0" smtClean="0">
                <a:hlinkClick r:id="rId3" action="ppaction://hlinksldjump"/>
              </a:rPr>
              <a:t>Sistem Pertidaksamaan Linear dan Kuadrat Dua Variabel (SPtdLKDV)</a:t>
            </a:r>
            <a:endParaRPr lang="id-ID" sz="2800" b="1" dirty="0" smtClean="0"/>
          </a:p>
          <a:p>
            <a:pPr marL="540000" indent="-540000">
              <a:buFont typeface="+mj-lt"/>
              <a:buAutoNum type="arabicPeriod" startAt="2"/>
            </a:pPr>
            <a:r>
              <a:rPr lang="en-US" sz="2800" b="1" dirty="0" smtClean="0">
                <a:hlinkClick r:id="rId4" action="ppaction://hlinksldjump"/>
              </a:rPr>
              <a:t>Sistem Pertidaksamaan Kuadrat</a:t>
            </a:r>
            <a:r>
              <a:rPr lang="id-ID" sz="2800" b="1" dirty="0" smtClean="0">
                <a:hlinkClick r:id="rId4" action="ppaction://hlinksldjump"/>
              </a:rPr>
              <a:t> </a:t>
            </a:r>
            <a:r>
              <a:rPr lang="en-US" sz="2800" b="1" dirty="0" smtClean="0">
                <a:hlinkClick r:id="rId4" action="ppaction://hlinksldjump"/>
              </a:rPr>
              <a:t>Dua Variabel (SPtdKDV)</a:t>
            </a:r>
            <a:endParaRPr lang="en-US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6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302840" y="76393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600" b="1" kern="120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Contoh 1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2840" y="1883122"/>
            <a:ext cx="8229600" cy="39941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id-ID" sz="2800" dirty="0" smtClean="0"/>
              <a:t>Diketahui </a:t>
            </a:r>
            <a:r>
              <a:rPr lang="id-ID" sz="2800" dirty="0"/>
              <a:t>a = 5 dan b = –</a:t>
            </a:r>
            <a:r>
              <a:rPr lang="id-ID" sz="2800" dirty="0" smtClean="0"/>
              <a:t>2, maka:</a:t>
            </a:r>
            <a:endParaRPr lang="id-ID" sz="2800" dirty="0"/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ab| = |5 × (–2)| = |–10| = –(–10) = 10</a:t>
            </a:r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a||b| = |5| × |–2| = 5 × 2 = 10</a:t>
            </a:r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a + b| = |5 + (–2)| = |3| = 3</a:t>
            </a:r>
          </a:p>
          <a:p>
            <a:pPr>
              <a:buNone/>
            </a:pPr>
            <a:r>
              <a:rPr lang="id-ID" sz="2800" dirty="0" smtClean="0"/>
              <a:t>|</a:t>
            </a:r>
            <a:r>
              <a:rPr lang="id-ID" sz="2800" dirty="0"/>
              <a:t>a| + |b| = |5| + |–2| = 5 + 2 = 7</a:t>
            </a:r>
          </a:p>
          <a:p>
            <a:pPr>
              <a:buNone/>
            </a:pPr>
            <a:r>
              <a:rPr lang="id-ID" sz="2800" dirty="0" smtClean="0"/>
              <a:t>|a² </a:t>
            </a:r>
            <a:r>
              <a:rPr lang="id-ID" sz="2800" dirty="0"/>
              <a:t>– </a:t>
            </a:r>
            <a:r>
              <a:rPr lang="id-ID" sz="2800" dirty="0" smtClean="0"/>
              <a:t>b²| </a:t>
            </a:r>
            <a:r>
              <a:rPr lang="id-ID" sz="2800" dirty="0"/>
              <a:t>= |</a:t>
            </a:r>
            <a:r>
              <a:rPr lang="id-ID" sz="2800" dirty="0" smtClean="0"/>
              <a:t>5² </a:t>
            </a:r>
            <a:r>
              <a:rPr lang="id-ID" sz="2800" dirty="0"/>
              <a:t>– (–</a:t>
            </a:r>
            <a:r>
              <a:rPr lang="id-ID" sz="2800" dirty="0" smtClean="0"/>
              <a:t>2)²| </a:t>
            </a:r>
            <a:r>
              <a:rPr lang="id-ID" sz="2800" dirty="0"/>
              <a:t>= |25 – 4| = |21| = </a:t>
            </a:r>
            <a:r>
              <a:rPr lang="id-ID" sz="2800" dirty="0" smtClean="0"/>
              <a:t>21</a:t>
            </a:r>
          </a:p>
          <a:p>
            <a:pPr>
              <a:buNone/>
            </a:pPr>
            <a:r>
              <a:rPr lang="id-ID" sz="2800" dirty="0" smtClean="0"/>
              <a:t>|2b – 4| = |2 × (–2) – 4| = |–4 – 4| = |–8| = –(–8) = 8</a:t>
            </a:r>
          </a:p>
          <a:p>
            <a:pPr>
              <a:buNone/>
            </a:pPr>
            <a:endParaRPr lang="id-ID" sz="2800" dirty="0" smtClean="0"/>
          </a:p>
          <a:p>
            <a:pPr>
              <a:buNone/>
            </a:pPr>
            <a:r>
              <a:rPr lang="id-ID" sz="2800" dirty="0" smtClean="0"/>
              <a:t>	</a:t>
            </a:r>
          </a:p>
          <a:p>
            <a:pPr lvl="1">
              <a:buNone/>
            </a:pPr>
            <a:endParaRPr lang="id-ID" dirty="0" smtClean="0"/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2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Right Arrow 10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ight Arrow 11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766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sz="3200" b="1" dirty="0" smtClean="0"/>
              <a:t>Sistem Pertidaksamaan Linear dan Kuadrat Dua Variabel (SPtdLKDV)</a:t>
            </a:r>
            <a:endParaRPr lang="id-ID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889372" y="1630194"/>
            <a:ext cx="4330700" cy="37449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SPtdLDV terdiri atas</a:t>
            </a:r>
            <a:r>
              <a:rPr lang="id-ID" sz="2800" dirty="0" smtClean="0"/>
              <a:t> </a:t>
            </a:r>
            <a:r>
              <a:rPr lang="en-US" sz="2800" dirty="0" smtClean="0"/>
              <a:t>PtdLDV dan PtdKDV.</a:t>
            </a:r>
          </a:p>
          <a:p>
            <a:pPr marL="0" indent="0">
              <a:buNone/>
            </a:pPr>
            <a:r>
              <a:rPr lang="id-ID" sz="2800" dirty="0" smtClean="0"/>
              <a:t>DP </a:t>
            </a:r>
            <a:r>
              <a:rPr lang="en-US" sz="2800" dirty="0" smtClean="0"/>
              <a:t>SPtdLKDV merupakan</a:t>
            </a:r>
            <a:r>
              <a:rPr lang="id-ID" sz="2800" dirty="0" smtClean="0"/>
              <a:t> </a:t>
            </a:r>
            <a:r>
              <a:rPr lang="en-US" sz="2800" dirty="0" smtClean="0"/>
              <a:t>irisan dari daerah penyelesaian PtdLDV dan</a:t>
            </a:r>
            <a:r>
              <a:rPr lang="id-ID" sz="2800" dirty="0" smtClean="0"/>
              <a:t> </a:t>
            </a:r>
            <a:r>
              <a:rPr lang="en-US" sz="2800" dirty="0" smtClean="0"/>
              <a:t>PtdKDV penyusun SPtdLKDV tersebut.</a:t>
            </a:r>
            <a:endParaRPr lang="id-ID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4391" t="35623" r="41699" b="20469"/>
          <a:stretch>
            <a:fillRect/>
          </a:stretch>
        </p:blipFill>
        <p:spPr bwMode="auto">
          <a:xfrm>
            <a:off x="5508104" y="1846565"/>
            <a:ext cx="3358526" cy="346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580112" y="5374957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 smtClean="0"/>
              <a:t>Gambar 4.3 </a:t>
            </a:r>
            <a:r>
              <a:rPr lang="id-ID" dirty="0" smtClean="0"/>
              <a:t>DP </a:t>
            </a:r>
            <a:r>
              <a:rPr lang="en-US" dirty="0" smtClean="0"/>
              <a:t>y ≤ x² – 2x + 2</a:t>
            </a:r>
            <a:r>
              <a:rPr lang="id-ID" dirty="0" smtClean="0"/>
              <a:t> dan </a:t>
            </a:r>
            <a:r>
              <a:rPr lang="en-US" dirty="0" smtClean="0"/>
              <a:t>2x + 5y &gt; 12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en-US" sz="3200" b="1" dirty="0" smtClean="0"/>
              <a:t>Sistem Pertidaksamaan Kuadrat</a:t>
            </a:r>
            <a:r>
              <a:rPr lang="id-ID" sz="3200" b="1" dirty="0" smtClean="0"/>
              <a:t> </a:t>
            </a:r>
            <a:r>
              <a:rPr lang="en-US" sz="3200" b="1" dirty="0" smtClean="0"/>
              <a:t>Dua Variabel (SPtdKDV)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259632" y="1686818"/>
            <a:ext cx="35283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SPtdKDV terdiri atas lebih dari satu PtdKDV. Daerah</a:t>
            </a:r>
            <a:r>
              <a:rPr lang="id-ID" sz="2800" dirty="0" smtClean="0"/>
              <a:t> </a:t>
            </a:r>
            <a:r>
              <a:rPr lang="en-US" sz="2800" dirty="0" smtClean="0"/>
              <a:t>penyelesaian SPtdKDV merupakan irisan dari daerah penyelesaian PtKDV penyusunnya tersebut.</a:t>
            </a:r>
            <a:endParaRPr 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9885" t="45508" r="41699" b="10133"/>
          <a:stretch>
            <a:fillRect/>
          </a:stretch>
        </p:blipFill>
        <p:spPr bwMode="auto">
          <a:xfrm>
            <a:off x="4860032" y="1681302"/>
            <a:ext cx="3960440" cy="347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292080" y="530120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 smtClean="0"/>
              <a:t>Gambar 4.4 </a:t>
            </a:r>
            <a:r>
              <a:rPr lang="id-ID" dirty="0" smtClean="0"/>
              <a:t>DP </a:t>
            </a:r>
            <a:r>
              <a:rPr lang="en-US" dirty="0" smtClean="0"/>
              <a:t>y ≤ x² </a:t>
            </a:r>
            <a:r>
              <a:rPr lang="id-ID" dirty="0" smtClean="0"/>
              <a:t>+ </a:t>
            </a:r>
            <a:r>
              <a:rPr lang="en-US" dirty="0" smtClean="0"/>
              <a:t>x – 2</a:t>
            </a:r>
            <a:r>
              <a:rPr lang="id-ID" dirty="0" smtClean="0"/>
              <a:t> dan y &lt; </a:t>
            </a:r>
            <a:r>
              <a:rPr lang="en-US" dirty="0" smtClean="0"/>
              <a:t>– x² + </a:t>
            </a:r>
            <a:r>
              <a:rPr lang="id-ID" dirty="0" smtClean="0"/>
              <a:t>x + 6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9" name="Right Arrow 18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ight Arrow 19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92696"/>
            <a:ext cx="8229600" cy="6334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200" b="1" dirty="0" smtClean="0"/>
              <a:t>Contoh 1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19675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Tentukan daerah penyelesaian sistem pertidaksamaan</a:t>
            </a:r>
            <a:r>
              <a:rPr lang="id-ID" sz="2800" dirty="0" smtClean="0"/>
              <a:t> </a:t>
            </a:r>
            <a:r>
              <a:rPr lang="en-US" sz="2800" dirty="0" smtClean="0"/>
              <a:t>berikut.</a:t>
            </a:r>
            <a:endParaRPr lang="id-ID" sz="2800" dirty="0" smtClean="0"/>
          </a:p>
          <a:p>
            <a:pPr lvl="1"/>
            <a:r>
              <a:rPr lang="en-US" sz="2800" dirty="0" smtClean="0"/>
              <a:t>y &lt; –x² – 2x</a:t>
            </a:r>
          </a:p>
          <a:p>
            <a:pPr lvl="1"/>
            <a:r>
              <a:rPr lang="en-US" sz="2800" dirty="0" smtClean="0"/>
              <a:t>x – y ≥ 1</a:t>
            </a:r>
            <a:endParaRPr lang="id-ID" sz="2800" dirty="0" smtClean="0"/>
          </a:p>
          <a:p>
            <a:r>
              <a:rPr lang="id-ID" sz="2800" b="1" dirty="0" smtClean="0"/>
              <a:t>Jawaban:</a:t>
            </a:r>
          </a:p>
        </p:txBody>
      </p:sp>
      <p:sp>
        <p:nvSpPr>
          <p:cNvPr id="10" name="Left Brace 9"/>
          <p:cNvSpPr/>
          <p:nvPr/>
        </p:nvSpPr>
        <p:spPr>
          <a:xfrm>
            <a:off x="539552" y="2276872"/>
            <a:ext cx="144016" cy="5760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28416" t="48523" r="42529" b="18993"/>
          <a:stretch>
            <a:fillRect/>
          </a:stretch>
        </p:blipFill>
        <p:spPr bwMode="auto">
          <a:xfrm>
            <a:off x="4499992" y="3212976"/>
            <a:ext cx="423865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3528" y="3501008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1: </a:t>
            </a:r>
            <a:r>
              <a:rPr lang="en-US" sz="2800" i="1" dirty="0" smtClean="0"/>
              <a:t>Menggambar sketsa grafik y =</a:t>
            </a:r>
            <a:r>
              <a:rPr lang="id-ID" sz="2800" i="1" dirty="0" smtClean="0"/>
              <a:t> </a:t>
            </a:r>
            <a:r>
              <a:rPr lang="en-US" sz="2800" i="1" dirty="0" smtClean="0"/>
              <a:t>–x</a:t>
            </a:r>
            <a:r>
              <a:rPr lang="en-US" sz="2800" dirty="0" smtClean="0"/>
              <a:t>²</a:t>
            </a:r>
            <a:r>
              <a:rPr lang="en-US" sz="2800" i="1" dirty="0" smtClean="0"/>
              <a:t> – 2x dan garis x – y = 1.</a:t>
            </a:r>
            <a:endParaRPr lang="en-US" sz="2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Right Arrow 14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ight Arrow 15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74786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Sketsa grafik y = –x² – 2x dan garis x – y = 1</a:t>
            </a:r>
            <a:r>
              <a:rPr lang="id-ID" sz="2800" dirty="0" smtClean="0"/>
              <a:t> seperti gambar berikut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0076" t="39664" r="51661" b="29329"/>
          <a:stretch>
            <a:fillRect/>
          </a:stretch>
        </p:blipFill>
        <p:spPr bwMode="auto">
          <a:xfrm>
            <a:off x="2051720" y="2060848"/>
            <a:ext cx="392272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615454"/>
            <a:ext cx="4464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Langkah 2: </a:t>
            </a:r>
            <a:r>
              <a:rPr lang="en-US" sz="2800" i="1" dirty="0" smtClean="0"/>
              <a:t>Melakukan uji titik untuk</a:t>
            </a:r>
            <a:r>
              <a:rPr lang="id-ID" sz="2800" i="1" dirty="0" smtClean="0"/>
              <a:t> </a:t>
            </a:r>
            <a:r>
              <a:rPr lang="en-US" sz="2800" i="1" dirty="0" smtClean="0"/>
              <a:t>menentukan</a:t>
            </a:r>
            <a:r>
              <a:rPr lang="id-ID" sz="2800" i="1" dirty="0" smtClean="0"/>
              <a:t> DP</a:t>
            </a:r>
            <a:r>
              <a:rPr lang="en-US" sz="2800" i="1" dirty="0" smtClean="0"/>
              <a:t>.</a:t>
            </a:r>
          </a:p>
          <a:p>
            <a:r>
              <a:rPr lang="en-US" sz="2800" dirty="0" smtClean="0"/>
              <a:t>Dari gambar terlihat, titik </a:t>
            </a:r>
            <a:endParaRPr lang="id-ID" sz="2800" dirty="0" smtClean="0"/>
          </a:p>
          <a:p>
            <a:r>
              <a:rPr lang="en-US" sz="2800" dirty="0" smtClean="0"/>
              <a:t>(–1, 0) terletak luar </a:t>
            </a:r>
            <a:r>
              <a:rPr lang="id-ID" sz="2800" dirty="0" smtClean="0"/>
              <a:t>kedua </a:t>
            </a:r>
            <a:r>
              <a:rPr lang="en-US" sz="2800" dirty="0" smtClean="0"/>
              <a:t>grafik</a:t>
            </a:r>
            <a:r>
              <a:rPr lang="id-ID" sz="2800" dirty="0" smtClean="0"/>
              <a:t> </a:t>
            </a:r>
            <a:r>
              <a:rPr lang="en-US" sz="2800" dirty="0" smtClean="0"/>
              <a:t>sehingga titik (–1, 0) dipilih sebagai titik uji.</a:t>
            </a:r>
          </a:p>
          <a:p>
            <a:r>
              <a:rPr lang="en-US" sz="2800" dirty="0" smtClean="0"/>
              <a:t>Substitusikan titik (–1, 0) ke pertidaksamaan</a:t>
            </a:r>
            <a:r>
              <a:rPr lang="id-ID" sz="2800" dirty="0" smtClean="0"/>
              <a:t> seperti tabel di samping.</a:t>
            </a:r>
          </a:p>
          <a:p>
            <a:r>
              <a:rPr lang="en-US" sz="2800" dirty="0" smtClean="0"/>
              <a:t>Daerah yang diarsir </a:t>
            </a:r>
            <a:r>
              <a:rPr lang="id-ID" sz="2800" dirty="0" smtClean="0"/>
              <a:t>pada gambar di samping</a:t>
            </a:r>
            <a:r>
              <a:rPr lang="en-US" sz="2800" dirty="0" smtClean="0"/>
              <a:t> merupakan</a:t>
            </a:r>
            <a:r>
              <a:rPr lang="id-ID" sz="2800" dirty="0" smtClean="0"/>
              <a:t> DP s</a:t>
            </a:r>
            <a:r>
              <a:rPr lang="en-US" sz="2800" dirty="0" smtClean="0"/>
              <a:t>istem pertidaksamaan.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4113" t="21946" r="9323" b="42617"/>
          <a:stretch>
            <a:fillRect/>
          </a:stretch>
        </p:blipFill>
        <p:spPr bwMode="auto">
          <a:xfrm>
            <a:off x="5220072" y="692696"/>
            <a:ext cx="3048339" cy="22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4113" t="45570" r="17624" b="23422"/>
          <a:stretch>
            <a:fillRect/>
          </a:stretch>
        </p:blipFill>
        <p:spPr bwMode="auto">
          <a:xfrm>
            <a:off x="5292081" y="3140968"/>
            <a:ext cx="2952328" cy="281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ight Arrow 13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d-ID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Contoh 2</a:t>
            </a:r>
            <a:endParaRPr lang="en-US" sz="3600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4113" t="24899" r="17624" b="51476"/>
          <a:stretch>
            <a:fillRect/>
          </a:stretch>
        </p:blipFill>
        <p:spPr bwMode="auto">
          <a:xfrm>
            <a:off x="5076056" y="1700808"/>
            <a:ext cx="34653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1124744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Tentukan </a:t>
            </a:r>
            <a:r>
              <a:rPr lang="en-US" sz="2800" dirty="0" smtClean="0"/>
              <a:t>PtdLDV daerah penyelesaian </a:t>
            </a:r>
            <a:r>
              <a:rPr lang="id-ID" sz="2800" dirty="0" smtClean="0"/>
              <a:t>gambar di samping.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36" y="2492896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/>
              <a:t>Jawaban:</a:t>
            </a:r>
          </a:p>
          <a:p>
            <a:r>
              <a:rPr lang="id-ID" sz="2800" b="1" dirty="0" smtClean="0"/>
              <a:t>Langkah 1: </a:t>
            </a:r>
            <a:r>
              <a:rPr lang="id-ID" sz="2800" i="1" dirty="0" smtClean="0"/>
              <a:t>Menentukan persamaan grafik</a:t>
            </a:r>
          </a:p>
          <a:p>
            <a:r>
              <a:rPr lang="id-ID" sz="2800" dirty="0" smtClean="0"/>
              <a:t>Persamaan grafik yang </a:t>
            </a:r>
            <a:r>
              <a:rPr lang="en-US" sz="2800" dirty="0" smtClean="0"/>
              <a:t>memotong sumbu X di titik (–4, 0) dan (–1, 0)</a:t>
            </a:r>
            <a:r>
              <a:rPr lang="id-ID" sz="2800" dirty="0" smtClean="0"/>
              <a:t>:</a:t>
            </a:r>
            <a:endParaRPr lang="en-US" sz="2800" dirty="0"/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057" t="26344" r="50554" b="68375"/>
          <a:stretch>
            <a:fillRect/>
          </a:stretch>
        </p:blipFill>
        <p:spPr bwMode="auto">
          <a:xfrm>
            <a:off x="395536" y="5159478"/>
            <a:ext cx="4176464" cy="86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057" t="13072" r="42529" b="57528"/>
          <a:stretch>
            <a:fillRect/>
          </a:stretch>
        </p:blipFill>
        <p:spPr bwMode="auto">
          <a:xfrm>
            <a:off x="467544" y="692696"/>
            <a:ext cx="410104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057" t="50172" r="48414" b="42128"/>
          <a:stretch>
            <a:fillRect/>
          </a:stretch>
        </p:blipFill>
        <p:spPr bwMode="auto">
          <a:xfrm>
            <a:off x="539551" y="5013176"/>
            <a:ext cx="3888433" cy="101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9552" y="3717032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 smtClean="0"/>
              <a:t>Persamaan grafik yang </a:t>
            </a:r>
            <a:r>
              <a:rPr lang="en-US" sz="2800" dirty="0" smtClean="0"/>
              <a:t>memotong sumbu X di titik (–4, 0) dan (–1, 0)</a:t>
            </a:r>
            <a:r>
              <a:rPr lang="id-ID" sz="2800" dirty="0" smtClean="0"/>
              <a:t>:</a:t>
            </a:r>
            <a:endParaRPr lang="en-US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35057" t="57250" r="43823" b="4555"/>
          <a:stretch>
            <a:fillRect/>
          </a:stretch>
        </p:blipFill>
        <p:spPr bwMode="auto">
          <a:xfrm>
            <a:off x="4788024" y="692696"/>
            <a:ext cx="403694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3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6" name="Right Arrow 15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ight Arrow 16">
            <a:hlinkClick r:id="" action="ppaction://hlinkshowjump?jump=nextslide"/>
            <a:extLst>
              <a:ext uri="{FF2B5EF4-FFF2-40B4-BE49-F238E27FC236}"/>
            </a:extLst>
          </p:cNvPr>
          <p:cNvSpPr/>
          <p:nvPr/>
        </p:nvSpPr>
        <p:spPr>
          <a:xfrm>
            <a:off x="8407400" y="6375400"/>
            <a:ext cx="211138" cy="215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2452" t="33758" r="14304" b="24160"/>
          <a:stretch>
            <a:fillRect/>
          </a:stretch>
        </p:blipFill>
        <p:spPr bwMode="auto">
          <a:xfrm>
            <a:off x="4716016" y="764704"/>
            <a:ext cx="36079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3282" t="14563" r="14304" b="41737"/>
          <a:stretch>
            <a:fillRect/>
          </a:stretch>
        </p:blipFill>
        <p:spPr bwMode="auto">
          <a:xfrm>
            <a:off x="683568" y="836712"/>
            <a:ext cx="335026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26000"/>
          </a:blip>
          <a:srcRect l="62452" t="75840" r="14304" b="10133"/>
          <a:stretch>
            <a:fillRect/>
          </a:stretch>
        </p:blipFill>
        <p:spPr bwMode="auto">
          <a:xfrm>
            <a:off x="2699792" y="4797152"/>
            <a:ext cx="360798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33700" y="6384925"/>
            <a:ext cx="1551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4" action="ppaction://hlinksldjump"/>
              </a:rPr>
              <a:t>Kembali ke daftar isi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72000" y="6381750"/>
            <a:ext cx="15694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d-ID" altLang="id-ID" sz="1300" dirty="0">
                <a:solidFill>
                  <a:schemeClr val="bg1"/>
                </a:solidFill>
                <a:hlinkClick r:id="rId5" action="ppaction://hlinksldjump"/>
              </a:rPr>
              <a:t>Kembali ke awal bab</a:t>
            </a:r>
            <a:endParaRPr lang="en-US" altLang="id-ID" sz="1300" dirty="0">
              <a:solidFill>
                <a:schemeClr val="bg1"/>
              </a:solidFill>
            </a:endParaRPr>
          </a:p>
        </p:txBody>
      </p:sp>
      <p:sp>
        <p:nvSpPr>
          <p:cNvPr id="14" name="Right Arrow 13">
            <a:hlinkClick r:id="" action="ppaction://hlinkshowjump?jump=previousslide"/>
            <a:extLst>
              <a:ext uri="{FF2B5EF4-FFF2-40B4-BE49-F238E27FC236}"/>
            </a:extLst>
          </p:cNvPr>
          <p:cNvSpPr/>
          <p:nvPr/>
        </p:nvSpPr>
        <p:spPr>
          <a:xfrm rot="10800000">
            <a:off x="520700" y="6365875"/>
            <a:ext cx="215900" cy="21590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Biologi Kelas X Smt 1 2019 ne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92D05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KIMIA KELAS XA 2019</Template>
  <TotalTime>2414</TotalTime>
  <Words>5147</Words>
  <Application>Microsoft Office PowerPoint</Application>
  <PresentationFormat>On-screen Show (4:3)</PresentationFormat>
  <Paragraphs>820</Paragraphs>
  <Slides>97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PPT Biologi Kelas X Smt 1 2019 new</vt:lpstr>
      <vt:lpstr>Equation</vt:lpstr>
      <vt:lpstr>Slide 1</vt:lpstr>
      <vt:lpstr>Disklaimer</vt:lpstr>
      <vt:lpstr>Daftar Isi</vt:lpstr>
      <vt:lpstr>Persamaan dan Pertidaksamaan Nilai Mutlak</vt:lpstr>
      <vt:lpstr>Konsep Nilai Mutlak</vt:lpstr>
      <vt:lpstr>Konsep Nilai Mutlak Suatu Bilangan</vt:lpstr>
      <vt:lpstr>Sifat-Sifat Nilai Mutlak</vt:lpstr>
      <vt:lpstr>Fungsi Nilai Mutlak</vt:lpstr>
      <vt:lpstr>Contoh 1</vt:lpstr>
      <vt:lpstr>Contoh 2</vt:lpstr>
      <vt:lpstr>Persamaan Nilai Mutlak</vt:lpstr>
      <vt:lpstr>Bentuk Umum Persamaan Nilai Mutlak</vt:lpstr>
      <vt:lpstr>Menentukan Penyelesaikan Persamaan Nilai Mutlak </vt:lpstr>
      <vt:lpstr>Slide 14</vt:lpstr>
      <vt:lpstr>Contoh 1</vt:lpstr>
      <vt:lpstr>Slide 16</vt:lpstr>
      <vt:lpstr>Contoh 2</vt:lpstr>
      <vt:lpstr>Contoh 3</vt:lpstr>
      <vt:lpstr>Slide 19</vt:lpstr>
      <vt:lpstr>Pertidaksamaan Nilai Mutlak</vt:lpstr>
      <vt:lpstr>Bentuk Umum Pertidaksamaan Nilai Mutlak</vt:lpstr>
      <vt:lpstr>Penyelesaian Pertidaksamaan Nilai Mutlak</vt:lpstr>
      <vt:lpstr>Contoh 1</vt:lpstr>
      <vt:lpstr>Contoh 2</vt:lpstr>
      <vt:lpstr>Slide 25</vt:lpstr>
      <vt:lpstr>Contoh 3</vt:lpstr>
      <vt:lpstr>Slide 27</vt:lpstr>
      <vt:lpstr>Slide 28</vt:lpstr>
      <vt:lpstr>Pertidaksamaan Rasional dan Irasional </vt:lpstr>
      <vt:lpstr>Persamaan dan Pertidaksamaan Kuadrat</vt:lpstr>
      <vt:lpstr>Persamaan Kuadrat</vt:lpstr>
      <vt:lpstr>Contoh</vt:lpstr>
      <vt:lpstr>Slide 33</vt:lpstr>
      <vt:lpstr>Slide 34</vt:lpstr>
      <vt:lpstr>Pertidaksamaan Kuadrat</vt:lpstr>
      <vt:lpstr>Langkah-langkah menyelesaikan pertidaksamaan kuadrat:</vt:lpstr>
      <vt:lpstr>Slide 37</vt:lpstr>
      <vt:lpstr>Contoh</vt:lpstr>
      <vt:lpstr>Persamaan dan Pertidaksamaan Rasional</vt:lpstr>
      <vt:lpstr>Persamaan Rasional</vt:lpstr>
      <vt:lpstr>Pertidaksamaan Polinomial</vt:lpstr>
      <vt:lpstr>Menyelesaikan Pertidaksamaan Polinomial.</vt:lpstr>
      <vt:lpstr>Contoh</vt:lpstr>
      <vt:lpstr>Pertidaksamaan Rasional</vt:lpstr>
      <vt:lpstr>Langkah-langkah Menyelesaikan Pertidaksamaan Rasional</vt:lpstr>
      <vt:lpstr>Contoh</vt:lpstr>
      <vt:lpstr>Persamaan dan Pertidaksamaan Irasional/Bentuk Akar</vt:lpstr>
      <vt:lpstr>Persamaan Irasional</vt:lpstr>
      <vt:lpstr>Menentukan Penyelesaian Persamaan Irasional</vt:lpstr>
      <vt:lpstr>Contoh</vt:lpstr>
      <vt:lpstr>Pertidaksamaan Irasional</vt:lpstr>
      <vt:lpstr>Slide 52</vt:lpstr>
      <vt:lpstr>Langkah-Langkah Menyelesaikan Pertidaksamaan Irasional</vt:lpstr>
      <vt:lpstr>Slide 54</vt:lpstr>
      <vt:lpstr>Slide 55</vt:lpstr>
      <vt:lpstr>Contoh 1</vt:lpstr>
      <vt:lpstr>Sistem Persamaan Linear Tiga Variabel </vt:lpstr>
      <vt:lpstr>Sistem Persamaan Linear Tiga Variabel (SPLTV)</vt:lpstr>
      <vt:lpstr>Bentuk Sistem SPLTV</vt:lpstr>
      <vt:lpstr>Contoh</vt:lpstr>
      <vt:lpstr>Menggunakan cara eliminasi</vt:lpstr>
      <vt:lpstr>Slide 62</vt:lpstr>
      <vt:lpstr>Menggunakan cara substitusi</vt:lpstr>
      <vt:lpstr>Menggunakan cara gabungan eliminasi dan substitusi</vt:lpstr>
      <vt:lpstr>Slide 65</vt:lpstr>
      <vt:lpstr>Menyelesaikan Masalah yang Berkaitan dengan SPLTV</vt:lpstr>
      <vt:lpstr>Contoh</vt:lpstr>
      <vt:lpstr>Slide 68</vt:lpstr>
      <vt:lpstr>Langkah 2: Menyelesaikan SPLTV.</vt:lpstr>
      <vt:lpstr>Slide 70</vt:lpstr>
      <vt:lpstr>Sistem Pertidaksamaan Dua Variabel</vt:lpstr>
      <vt:lpstr>Pertidaksamaan Dua Variabel</vt:lpstr>
      <vt:lpstr>Pertidaksamaan Linear Dua Variabel (PtdLDV)</vt:lpstr>
      <vt:lpstr>Menentukan Penyelesaian PtdLDV</vt:lpstr>
      <vt:lpstr>Contoh</vt:lpstr>
      <vt:lpstr>Slide 76</vt:lpstr>
      <vt:lpstr>Menyusun PtdLDV Suatu Daerah Penyelesaian</vt:lpstr>
      <vt:lpstr>Contoh</vt:lpstr>
      <vt:lpstr>Slide 79</vt:lpstr>
      <vt:lpstr>Pertidaksamaan Kuadrat Dua Variabel (PtdKDV)</vt:lpstr>
      <vt:lpstr>Menentukan Penyelesaian PtdKDV</vt:lpstr>
      <vt:lpstr>Contoh 1</vt:lpstr>
      <vt:lpstr>Slide 83</vt:lpstr>
      <vt:lpstr>Slide 84</vt:lpstr>
      <vt:lpstr>Slide 85</vt:lpstr>
      <vt:lpstr>Contoh 2</vt:lpstr>
      <vt:lpstr>Slide 87</vt:lpstr>
      <vt:lpstr>Slide 88</vt:lpstr>
      <vt:lpstr>Sistem Pertidaksamaan Dua Variabel</vt:lpstr>
      <vt:lpstr>Sistem Pertidaksamaan Linear dan Kuadrat Dua Variabel (SPtdLKDV)</vt:lpstr>
      <vt:lpstr>Sistem Pertidaksamaan Kuadrat Dua Variabel (SPtdKDV)</vt:lpstr>
      <vt:lpstr>Contoh 1</vt:lpstr>
      <vt:lpstr>Slide 93</vt:lpstr>
      <vt:lpstr>Slide 94</vt:lpstr>
      <vt:lpstr>Contoh 2</vt:lpstr>
      <vt:lpstr>Slide 96</vt:lpstr>
      <vt:lpstr>Slide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I Persamaan dan Pertidaksamaan Nilai Mutlak Linear Variabel</dc:title>
  <dc:creator>Azure</dc:creator>
  <cp:lastModifiedBy>Azure</cp:lastModifiedBy>
  <cp:revision>455</cp:revision>
  <dcterms:created xsi:type="dcterms:W3CDTF">2017-05-12T03:16:28Z</dcterms:created>
  <dcterms:modified xsi:type="dcterms:W3CDTF">2019-07-02T06:53:41Z</dcterms:modified>
</cp:coreProperties>
</file>