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sldIdLst>
    <p:sldId id="256" r:id="rId2"/>
    <p:sldId id="257" r:id="rId3"/>
    <p:sldId id="258" r:id="rId4"/>
    <p:sldId id="259" r:id="rId5"/>
    <p:sldId id="267" r:id="rId6"/>
    <p:sldId id="284" r:id="rId7"/>
    <p:sldId id="285" r:id="rId8"/>
    <p:sldId id="286" r:id="rId9"/>
    <p:sldId id="287" r:id="rId10"/>
    <p:sldId id="288" r:id="rId11"/>
    <p:sldId id="289" r:id="rId12"/>
    <p:sldId id="290" r:id="rId13"/>
    <p:sldId id="291" r:id="rId14"/>
    <p:sldId id="268" r:id="rId15"/>
    <p:sldId id="292" r:id="rId16"/>
    <p:sldId id="293" r:id="rId17"/>
    <p:sldId id="294" r:id="rId18"/>
    <p:sldId id="295" r:id="rId19"/>
    <p:sldId id="296" r:id="rId20"/>
    <p:sldId id="297" r:id="rId21"/>
    <p:sldId id="263" r:id="rId22"/>
    <p:sldId id="269" r:id="rId23"/>
    <p:sldId id="298" r:id="rId24"/>
    <p:sldId id="299" r:id="rId25"/>
    <p:sldId id="300" r:id="rId26"/>
    <p:sldId id="301" r:id="rId27"/>
    <p:sldId id="302" r:id="rId28"/>
    <p:sldId id="303" r:id="rId29"/>
    <p:sldId id="304" r:id="rId30"/>
    <p:sldId id="305" r:id="rId31"/>
    <p:sldId id="270" r:id="rId32"/>
    <p:sldId id="306" r:id="rId33"/>
    <p:sldId id="307" r:id="rId34"/>
    <p:sldId id="308" r:id="rId35"/>
    <p:sldId id="310" r:id="rId36"/>
    <p:sldId id="311" r:id="rId37"/>
    <p:sldId id="264" r:id="rId38"/>
    <p:sldId id="271" r:id="rId39"/>
    <p:sldId id="312" r:id="rId40"/>
    <p:sldId id="313" r:id="rId41"/>
    <p:sldId id="314" r:id="rId42"/>
    <p:sldId id="315" r:id="rId43"/>
    <p:sldId id="316" r:id="rId44"/>
    <p:sldId id="389" r:id="rId45"/>
    <p:sldId id="317" r:id="rId46"/>
    <p:sldId id="318" r:id="rId47"/>
    <p:sldId id="319" r:id="rId48"/>
    <p:sldId id="320" r:id="rId49"/>
    <p:sldId id="321" r:id="rId50"/>
    <p:sldId id="272" r:id="rId51"/>
    <p:sldId id="322" r:id="rId52"/>
    <p:sldId id="323" r:id="rId53"/>
    <p:sldId id="324" r:id="rId54"/>
    <p:sldId id="325" r:id="rId55"/>
    <p:sldId id="326" r:id="rId56"/>
    <p:sldId id="327" r:id="rId57"/>
    <p:sldId id="328" r:id="rId58"/>
    <p:sldId id="329" r:id="rId59"/>
    <p:sldId id="330" r:id="rId60"/>
    <p:sldId id="331" r:id="rId61"/>
    <p:sldId id="273" r:id="rId62"/>
    <p:sldId id="332" r:id="rId63"/>
    <p:sldId id="333" r:id="rId64"/>
    <p:sldId id="334" r:id="rId65"/>
    <p:sldId id="335" r:id="rId66"/>
    <p:sldId id="390" r:id="rId67"/>
    <p:sldId id="391" r:id="rId68"/>
    <p:sldId id="392" r:id="rId69"/>
    <p:sldId id="393" r:id="rId70"/>
    <p:sldId id="394" r:id="rId71"/>
    <p:sldId id="395" r:id="rId72"/>
    <p:sldId id="274" r:id="rId73"/>
    <p:sldId id="336" r:id="rId74"/>
    <p:sldId id="396" r:id="rId75"/>
    <p:sldId id="337" r:id="rId76"/>
    <p:sldId id="338" r:id="rId77"/>
    <p:sldId id="397" r:id="rId78"/>
    <p:sldId id="339" r:id="rId79"/>
    <p:sldId id="265" r:id="rId80"/>
    <p:sldId id="275" r:id="rId81"/>
    <p:sldId id="340" r:id="rId82"/>
    <p:sldId id="341" r:id="rId83"/>
    <p:sldId id="342" r:id="rId84"/>
    <p:sldId id="343" r:id="rId85"/>
    <p:sldId id="344" r:id="rId86"/>
    <p:sldId id="345" r:id="rId87"/>
    <p:sldId id="276" r:id="rId88"/>
    <p:sldId id="346" r:id="rId89"/>
    <p:sldId id="347" r:id="rId90"/>
    <p:sldId id="348" r:id="rId91"/>
    <p:sldId id="349" r:id="rId92"/>
    <p:sldId id="350" r:id="rId93"/>
    <p:sldId id="351" r:id="rId94"/>
    <p:sldId id="277" r:id="rId95"/>
    <p:sldId id="352" r:id="rId96"/>
    <p:sldId id="398" r:id="rId97"/>
    <p:sldId id="353" r:id="rId98"/>
    <p:sldId id="354" r:id="rId99"/>
    <p:sldId id="399" r:id="rId100"/>
    <p:sldId id="355" r:id="rId101"/>
    <p:sldId id="356" r:id="rId102"/>
    <p:sldId id="357" r:id="rId103"/>
    <p:sldId id="278" r:id="rId104"/>
    <p:sldId id="358" r:id="rId105"/>
    <p:sldId id="400" r:id="rId106"/>
    <p:sldId id="359" r:id="rId107"/>
    <p:sldId id="360" r:id="rId108"/>
    <p:sldId id="401" r:id="rId109"/>
    <p:sldId id="361" r:id="rId110"/>
    <p:sldId id="362" r:id="rId111"/>
    <p:sldId id="363" r:id="rId112"/>
    <p:sldId id="364" r:id="rId113"/>
    <p:sldId id="365" r:id="rId114"/>
    <p:sldId id="279" r:id="rId115"/>
    <p:sldId id="366" r:id="rId116"/>
    <p:sldId id="367" r:id="rId117"/>
    <p:sldId id="368" r:id="rId118"/>
    <p:sldId id="402" r:id="rId119"/>
    <p:sldId id="369" r:id="rId120"/>
    <p:sldId id="266" r:id="rId121"/>
    <p:sldId id="280" r:id="rId122"/>
    <p:sldId id="371" r:id="rId123"/>
    <p:sldId id="372" r:id="rId124"/>
    <p:sldId id="373" r:id="rId125"/>
    <p:sldId id="374" r:id="rId126"/>
    <p:sldId id="281" r:id="rId127"/>
    <p:sldId id="375" r:id="rId128"/>
    <p:sldId id="376" r:id="rId129"/>
    <p:sldId id="377" r:id="rId130"/>
    <p:sldId id="378" r:id="rId131"/>
    <p:sldId id="379" r:id="rId132"/>
    <p:sldId id="380" r:id="rId133"/>
    <p:sldId id="282" r:id="rId134"/>
    <p:sldId id="381" r:id="rId135"/>
    <p:sldId id="382" r:id="rId136"/>
    <p:sldId id="383" r:id="rId137"/>
    <p:sldId id="384" r:id="rId138"/>
    <p:sldId id="385" r:id="rId139"/>
    <p:sldId id="386" r:id="rId140"/>
    <p:sldId id="387" r:id="rId141"/>
    <p:sldId id="388" r:id="rId142"/>
    <p:sldId id="370" r:id="rId143"/>
  </p:sldIdLst>
  <p:sldSz cx="9144000" cy="6858000" type="screen4x3"/>
  <p:notesSz cx="9144000" cy="6858000"/>
  <p:defaultTextStyle>
    <a:defPPr>
      <a:defRPr lang="en-US"/>
    </a:defPPr>
    <a:lvl1pPr marL="0" algn="l" defTabSz="696822" rtl="0" eaLnBrk="1" latinLnBrk="0" hangingPunct="1">
      <a:defRPr sz="1400" kern="1200">
        <a:solidFill>
          <a:schemeClr val="tx1"/>
        </a:solidFill>
        <a:latin typeface="+mn-lt"/>
        <a:ea typeface="+mn-ea"/>
        <a:cs typeface="+mn-cs"/>
      </a:defRPr>
    </a:lvl1pPr>
    <a:lvl2pPr marL="348411" algn="l" defTabSz="696822" rtl="0" eaLnBrk="1" latinLnBrk="0" hangingPunct="1">
      <a:defRPr sz="1400" kern="1200">
        <a:solidFill>
          <a:schemeClr val="tx1"/>
        </a:solidFill>
        <a:latin typeface="+mn-lt"/>
        <a:ea typeface="+mn-ea"/>
        <a:cs typeface="+mn-cs"/>
      </a:defRPr>
    </a:lvl2pPr>
    <a:lvl3pPr marL="696822" algn="l" defTabSz="696822" rtl="0" eaLnBrk="1" latinLnBrk="0" hangingPunct="1">
      <a:defRPr sz="1400" kern="1200">
        <a:solidFill>
          <a:schemeClr val="tx1"/>
        </a:solidFill>
        <a:latin typeface="+mn-lt"/>
        <a:ea typeface="+mn-ea"/>
        <a:cs typeface="+mn-cs"/>
      </a:defRPr>
    </a:lvl3pPr>
    <a:lvl4pPr marL="1045233" algn="l" defTabSz="696822" rtl="0" eaLnBrk="1" latinLnBrk="0" hangingPunct="1">
      <a:defRPr sz="1400" kern="1200">
        <a:solidFill>
          <a:schemeClr val="tx1"/>
        </a:solidFill>
        <a:latin typeface="+mn-lt"/>
        <a:ea typeface="+mn-ea"/>
        <a:cs typeface="+mn-cs"/>
      </a:defRPr>
    </a:lvl4pPr>
    <a:lvl5pPr marL="1393644" algn="l" defTabSz="696822" rtl="0" eaLnBrk="1" latinLnBrk="0" hangingPunct="1">
      <a:defRPr sz="1400" kern="1200">
        <a:solidFill>
          <a:schemeClr val="tx1"/>
        </a:solidFill>
        <a:latin typeface="+mn-lt"/>
        <a:ea typeface="+mn-ea"/>
        <a:cs typeface="+mn-cs"/>
      </a:defRPr>
    </a:lvl5pPr>
    <a:lvl6pPr marL="1742054" algn="l" defTabSz="696822" rtl="0" eaLnBrk="1" latinLnBrk="0" hangingPunct="1">
      <a:defRPr sz="1400" kern="1200">
        <a:solidFill>
          <a:schemeClr val="tx1"/>
        </a:solidFill>
        <a:latin typeface="+mn-lt"/>
        <a:ea typeface="+mn-ea"/>
        <a:cs typeface="+mn-cs"/>
      </a:defRPr>
    </a:lvl6pPr>
    <a:lvl7pPr marL="2090466" algn="l" defTabSz="696822" rtl="0" eaLnBrk="1" latinLnBrk="0" hangingPunct="1">
      <a:defRPr sz="1400" kern="1200">
        <a:solidFill>
          <a:schemeClr val="tx1"/>
        </a:solidFill>
        <a:latin typeface="+mn-lt"/>
        <a:ea typeface="+mn-ea"/>
        <a:cs typeface="+mn-cs"/>
      </a:defRPr>
    </a:lvl7pPr>
    <a:lvl8pPr marL="2438876" algn="l" defTabSz="696822" rtl="0" eaLnBrk="1" latinLnBrk="0" hangingPunct="1">
      <a:defRPr sz="1400" kern="1200">
        <a:solidFill>
          <a:schemeClr val="tx1"/>
        </a:solidFill>
        <a:latin typeface="+mn-lt"/>
        <a:ea typeface="+mn-ea"/>
        <a:cs typeface="+mn-cs"/>
      </a:defRPr>
    </a:lvl8pPr>
    <a:lvl9pPr marL="2787287" algn="l" defTabSz="696822"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39964" autoAdjust="0"/>
  </p:normalViewPr>
  <p:slideViewPr>
    <p:cSldViewPr>
      <p:cViewPr varScale="1">
        <p:scale>
          <a:sx n="73" d="100"/>
          <a:sy n="73" d="100"/>
        </p:scale>
        <p:origin x="-1290" y="-84"/>
      </p:cViewPr>
      <p:guideLst>
        <p:guide orient="horz" pos="2160"/>
        <p:guide pos="288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1C66E3A-87B2-456C-85BE-333916588496}"/>
              </a:ext>
            </a:extLst>
          </p:cNvPr>
          <p:cNvSpPr/>
          <p:nvPr/>
        </p:nvSpPr>
        <p:spPr>
          <a:xfrm>
            <a:off x="0" y="0"/>
            <a:ext cx="9144000" cy="5373688"/>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aman Koson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C2F8E38-3AA7-4DB5-BA04-F46EE90C2F74}"/>
              </a:ext>
            </a:extLst>
          </p:cNvPr>
          <p:cNvSpPr/>
          <p:nvPr/>
        </p:nvSpPr>
        <p:spPr>
          <a:xfrm>
            <a:off x="0" y="1"/>
            <a:ext cx="9144000" cy="141287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just" eaLnBrk="1" hangingPunct="1">
              <a:defRPr/>
            </a:pPr>
            <a:endParaRPr lang="en-US">
              <a:sym typeface="Arial" charset="0"/>
            </a:endParaRPr>
          </a:p>
        </p:txBody>
      </p:sp>
      <p:sp>
        <p:nvSpPr>
          <p:cNvPr id="3" name="Rectangle 2">
            <a:extLst>
              <a:ext uri="{FF2B5EF4-FFF2-40B4-BE49-F238E27FC236}">
                <a16:creationId xmlns="" xmlns:a16="http://schemas.microsoft.com/office/drawing/2014/main" id="{E19EB6C8-2840-4D89-83DA-C2304802827B}"/>
              </a:ext>
            </a:extLst>
          </p:cNvPr>
          <p:cNvSpPr/>
          <p:nvPr/>
        </p:nvSpPr>
        <p:spPr>
          <a:xfrm>
            <a:off x="0" y="6453189"/>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just" eaLnBrk="1" hangingPunct="1">
              <a:defRPr/>
            </a:pPr>
            <a:endParaRPr lang="en-US">
              <a:sym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alaman Disclinmer">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DD5F9A1-BAAE-4129-A08D-AE0CA641AC8B}"/>
              </a:ext>
            </a:extLst>
          </p:cNvPr>
          <p:cNvSpPr/>
          <p:nvPr/>
        </p:nvSpPr>
        <p:spPr>
          <a:xfrm>
            <a:off x="0" y="1"/>
            <a:ext cx="9144000" cy="141287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just" eaLnBrk="1" hangingPunct="1">
              <a:defRPr/>
            </a:pPr>
            <a:endParaRPr lang="en-US">
              <a:sym typeface="Arial" charset="0"/>
            </a:endParaRPr>
          </a:p>
        </p:txBody>
      </p:sp>
      <p:sp>
        <p:nvSpPr>
          <p:cNvPr id="3" name="Rectangle 2">
            <a:extLst>
              <a:ext uri="{FF2B5EF4-FFF2-40B4-BE49-F238E27FC236}">
                <a16:creationId xmlns="" xmlns:a16="http://schemas.microsoft.com/office/drawing/2014/main" id="{F03DC876-24CF-4EB6-966B-113638C25703}"/>
              </a:ext>
            </a:extLst>
          </p:cNvPr>
          <p:cNvSpPr/>
          <p:nvPr/>
        </p:nvSpPr>
        <p:spPr>
          <a:xfrm>
            <a:off x="0" y="6453189"/>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just" eaLnBrk="1" hangingPunct="1">
              <a:defRPr/>
            </a:pPr>
            <a:endParaRPr lang="en-US">
              <a:sym typeface="Arial" charset="0"/>
            </a:endParaRPr>
          </a:p>
        </p:txBody>
      </p:sp>
      <p:sp>
        <p:nvSpPr>
          <p:cNvPr id="4" name="Oval 3">
            <a:extLst>
              <a:ext uri="{FF2B5EF4-FFF2-40B4-BE49-F238E27FC236}">
                <a16:creationId xmlns="" xmlns:a16="http://schemas.microsoft.com/office/drawing/2014/main" id="{A5EAC877-56FF-4BB4-8787-21888A9DB06F}"/>
              </a:ext>
            </a:extLst>
          </p:cNvPr>
          <p:cNvSpPr/>
          <p:nvPr/>
        </p:nvSpPr>
        <p:spPr>
          <a:xfrm>
            <a:off x="467544"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charset="0"/>
            </a:endParaRPr>
          </a:p>
        </p:txBody>
      </p:sp>
      <p:sp>
        <p:nvSpPr>
          <p:cNvPr id="5" name="Oval 4">
            <a:extLst>
              <a:ext uri="{FF2B5EF4-FFF2-40B4-BE49-F238E27FC236}">
                <a16:creationId xmlns="" xmlns:a16="http://schemas.microsoft.com/office/drawing/2014/main" id="{B164511E-C4CA-4B76-B792-96A319E4AF93}"/>
              </a:ext>
            </a:extLst>
          </p:cNvPr>
          <p:cNvSpPr/>
          <p:nvPr/>
        </p:nvSpPr>
        <p:spPr>
          <a:xfrm>
            <a:off x="8316416"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alaman BAB">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088DB97-6CF7-463F-ABF1-FA39D183B2A1}"/>
              </a:ext>
            </a:extLst>
          </p:cNvPr>
          <p:cNvSpPr/>
          <p:nvPr/>
        </p:nvSpPr>
        <p:spPr>
          <a:xfrm>
            <a:off x="0" y="1"/>
            <a:ext cx="9144000" cy="184467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charset="0"/>
            </a:endParaRPr>
          </a:p>
        </p:txBody>
      </p:sp>
      <p:sp>
        <p:nvSpPr>
          <p:cNvPr id="5" name="Rectangle 4">
            <a:extLst>
              <a:ext uri="{FF2B5EF4-FFF2-40B4-BE49-F238E27FC236}">
                <a16:creationId xmlns="" xmlns:a16="http://schemas.microsoft.com/office/drawing/2014/main" id="{43C54D14-021F-48FE-8B79-EB37E3FB476E}"/>
              </a:ext>
            </a:extLst>
          </p:cNvPr>
          <p:cNvSpPr/>
          <p:nvPr/>
        </p:nvSpPr>
        <p:spPr>
          <a:xfrm>
            <a:off x="0" y="6453189"/>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charset="0"/>
            </a:endParaRPr>
          </a:p>
        </p:txBody>
      </p:sp>
      <p:sp>
        <p:nvSpPr>
          <p:cNvPr id="6" name="Oval 5">
            <a:extLst>
              <a:ext uri="{FF2B5EF4-FFF2-40B4-BE49-F238E27FC236}">
                <a16:creationId xmlns="" xmlns:a16="http://schemas.microsoft.com/office/drawing/2014/main" id="{FA49C551-17B7-4D76-A24D-451BCA27CE1B}"/>
              </a:ext>
            </a:extLst>
          </p:cNvPr>
          <p:cNvSpPr/>
          <p:nvPr/>
        </p:nvSpPr>
        <p:spPr>
          <a:xfrm>
            <a:off x="684213" y="333375"/>
            <a:ext cx="1295400" cy="1295400"/>
          </a:xfrm>
          <a:prstGeom prst="ellipse">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0800000" scaled="1"/>
            <a:tileRect/>
          </a:gradFill>
          <a:ln>
            <a:solidFill>
              <a:schemeClr val="bg1"/>
            </a:solidFill>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charset="0"/>
            </a:endParaRPr>
          </a:p>
        </p:txBody>
      </p:sp>
      <p:sp>
        <p:nvSpPr>
          <p:cNvPr id="7" name="Oval 6">
            <a:extLst>
              <a:ext uri="{FF2B5EF4-FFF2-40B4-BE49-F238E27FC236}">
                <a16:creationId xmlns="" xmlns:a16="http://schemas.microsoft.com/office/drawing/2014/main" id="{5E91C694-9C16-43E4-A205-8418E6D1E39D}"/>
              </a:ext>
            </a:extLst>
          </p:cNvPr>
          <p:cNvSpPr/>
          <p:nvPr/>
        </p:nvSpPr>
        <p:spPr>
          <a:xfrm>
            <a:off x="827088" y="476251"/>
            <a:ext cx="1008062" cy="100806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en-US">
              <a:sym typeface="Arial" charset="0"/>
            </a:endParaRPr>
          </a:p>
        </p:txBody>
      </p:sp>
      <p:sp>
        <p:nvSpPr>
          <p:cNvPr id="8" name="TextBox 7">
            <a:extLst>
              <a:ext uri="{FF2B5EF4-FFF2-40B4-BE49-F238E27FC236}">
                <a16:creationId xmlns="" xmlns:a16="http://schemas.microsoft.com/office/drawing/2014/main" id="{FB44E981-7297-47A4-B739-CB3A2130FF31}"/>
              </a:ext>
            </a:extLst>
          </p:cNvPr>
          <p:cNvSpPr txBox="1">
            <a:spLocks noChangeArrowheads="1"/>
          </p:cNvSpPr>
          <p:nvPr/>
        </p:nvSpPr>
        <p:spPr bwMode="auto">
          <a:xfrm>
            <a:off x="684213" y="549275"/>
            <a:ext cx="1295400" cy="338554"/>
          </a:xfrm>
          <a:prstGeom prst="rect">
            <a:avLst/>
          </a:prstGeom>
          <a:noFill/>
          <a:ln>
            <a:noFill/>
          </a:ln>
        </p:spPr>
        <p:txBody>
          <a:bodyPr>
            <a:spAutoFit/>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id-ID" altLang="id-ID" sz="1600" b="1"/>
              <a:t>BAB</a:t>
            </a:r>
            <a:endParaRPr lang="en-US" altLang="id-ID" sz="1600" b="1"/>
          </a:p>
        </p:txBody>
      </p:sp>
      <p:sp>
        <p:nvSpPr>
          <p:cNvPr id="9" name="Rounded Rectangle 8">
            <a:extLst>
              <a:ext uri="{FF2B5EF4-FFF2-40B4-BE49-F238E27FC236}">
                <a16:creationId xmlns="" xmlns:a16="http://schemas.microsoft.com/office/drawing/2014/main" id="{D6113F35-2EAD-4655-9B72-CBA2402D675B}"/>
              </a:ext>
            </a:extLst>
          </p:cNvPr>
          <p:cNvSpPr/>
          <p:nvPr/>
        </p:nvSpPr>
        <p:spPr>
          <a:xfrm>
            <a:off x="3708402" y="6308725"/>
            <a:ext cx="1655763" cy="261939"/>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charset="0"/>
            </a:endParaRPr>
          </a:p>
        </p:txBody>
      </p:sp>
      <p:sp>
        <p:nvSpPr>
          <p:cNvPr id="26" name="Title 25"/>
          <p:cNvSpPr>
            <a:spLocks noGrp="1"/>
          </p:cNvSpPr>
          <p:nvPr>
            <p:ph type="title"/>
          </p:nvPr>
        </p:nvSpPr>
        <p:spPr>
          <a:xfrm>
            <a:off x="2051720" y="476672"/>
            <a:ext cx="8229600" cy="1143000"/>
          </a:xfrm>
          <a:prstGeom prst="rect">
            <a:avLst/>
          </a:prstGeom>
        </p:spPr>
        <p:txBody>
          <a:bodyPr>
            <a:normAutofit/>
          </a:bodyPr>
          <a:lstStyle>
            <a:lvl1pPr algn="l">
              <a:defRPr sz="3600" b="1">
                <a:solidFill>
                  <a:schemeClr val="bg1"/>
                </a:solidFill>
              </a:defRPr>
            </a:lvl1pPr>
          </a:lstStyle>
          <a:p>
            <a:r>
              <a:rPr lang="en-US" smtClean="0"/>
              <a:t>Click to edit Master title style</a:t>
            </a:r>
            <a:endParaRPr lang="en-US" dirty="0"/>
          </a:p>
        </p:txBody>
      </p:sp>
      <p:sp>
        <p:nvSpPr>
          <p:cNvPr id="30" name="Text Placeholder 29"/>
          <p:cNvSpPr>
            <a:spLocks noGrp="1"/>
          </p:cNvSpPr>
          <p:nvPr>
            <p:ph type="body" sz="quarter" idx="10"/>
          </p:nvPr>
        </p:nvSpPr>
        <p:spPr>
          <a:xfrm>
            <a:off x="827584" y="642392"/>
            <a:ext cx="1008112" cy="914400"/>
          </a:xfrm>
          <a:prstGeom prst="rect">
            <a:avLst/>
          </a:prstGeom>
        </p:spPr>
        <p:txBody>
          <a:bodyPr>
            <a:noAutofit/>
          </a:bodyPr>
          <a:lstStyle>
            <a:lvl1pPr algn="ctr">
              <a:buNone/>
              <a:defRPr sz="4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ALAMAN KANAN KIRI">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2D13B15-E776-4ECD-8026-472B20C90452}"/>
              </a:ext>
            </a:extLst>
          </p:cNvPr>
          <p:cNvSpPr/>
          <p:nvPr/>
        </p:nvSpPr>
        <p:spPr>
          <a:xfrm>
            <a:off x="0" y="0"/>
            <a:ext cx="9144000" cy="476251"/>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charset="0"/>
            </a:endParaRPr>
          </a:p>
        </p:txBody>
      </p:sp>
      <p:sp>
        <p:nvSpPr>
          <p:cNvPr id="3" name="Rectangle 2">
            <a:extLst>
              <a:ext uri="{FF2B5EF4-FFF2-40B4-BE49-F238E27FC236}">
                <a16:creationId xmlns="" xmlns:a16="http://schemas.microsoft.com/office/drawing/2014/main" id="{58C6F53F-EF71-4802-AE5B-9C9FE4F19402}"/>
              </a:ext>
            </a:extLst>
          </p:cNvPr>
          <p:cNvSpPr/>
          <p:nvPr/>
        </p:nvSpPr>
        <p:spPr>
          <a:xfrm>
            <a:off x="0" y="6453189"/>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charset="0"/>
            </a:endParaRPr>
          </a:p>
        </p:txBody>
      </p:sp>
      <p:sp>
        <p:nvSpPr>
          <p:cNvPr id="4" name="Rounded Rectangle 3">
            <a:extLst>
              <a:ext uri="{FF2B5EF4-FFF2-40B4-BE49-F238E27FC236}">
                <a16:creationId xmlns="" xmlns:a16="http://schemas.microsoft.com/office/drawing/2014/main" id="{A1BBB439-EF86-4E4F-B946-D3F1E346E182}"/>
              </a:ext>
            </a:extLst>
          </p:cNvPr>
          <p:cNvSpPr/>
          <p:nvPr/>
        </p:nvSpPr>
        <p:spPr>
          <a:xfrm>
            <a:off x="2916238" y="6381750"/>
            <a:ext cx="1511300" cy="260351"/>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charset="0"/>
            </a:endParaRPr>
          </a:p>
        </p:txBody>
      </p:sp>
      <p:sp>
        <p:nvSpPr>
          <p:cNvPr id="5" name="Oval 4">
            <a:extLst>
              <a:ext uri="{FF2B5EF4-FFF2-40B4-BE49-F238E27FC236}">
                <a16:creationId xmlns="" xmlns:a16="http://schemas.microsoft.com/office/drawing/2014/main" id="{DF0EBEC7-018B-4E38-B753-04A78D9C8231}"/>
              </a:ext>
            </a:extLst>
          </p:cNvPr>
          <p:cNvSpPr/>
          <p:nvPr/>
        </p:nvSpPr>
        <p:spPr>
          <a:xfrm>
            <a:off x="467544"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charset="0"/>
            </a:endParaRPr>
          </a:p>
        </p:txBody>
      </p:sp>
      <p:sp>
        <p:nvSpPr>
          <p:cNvPr id="6" name="Oval 5">
            <a:extLst>
              <a:ext uri="{FF2B5EF4-FFF2-40B4-BE49-F238E27FC236}">
                <a16:creationId xmlns="" xmlns:a16="http://schemas.microsoft.com/office/drawing/2014/main" id="{A50BC0F5-D255-4D40-ADAD-85C85FB000F7}"/>
              </a:ext>
            </a:extLst>
          </p:cNvPr>
          <p:cNvSpPr/>
          <p:nvPr/>
        </p:nvSpPr>
        <p:spPr>
          <a:xfrm>
            <a:off x="8316416"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charset="0"/>
            </a:endParaRPr>
          </a:p>
        </p:txBody>
      </p:sp>
      <p:sp>
        <p:nvSpPr>
          <p:cNvPr id="7" name="Rounded Rectangle 6">
            <a:extLst>
              <a:ext uri="{FF2B5EF4-FFF2-40B4-BE49-F238E27FC236}">
                <a16:creationId xmlns="" xmlns:a16="http://schemas.microsoft.com/office/drawing/2014/main" id="{3A75FE90-8404-48D4-B62C-8DC7E95DC81D}"/>
              </a:ext>
            </a:extLst>
          </p:cNvPr>
          <p:cNvSpPr/>
          <p:nvPr/>
        </p:nvSpPr>
        <p:spPr>
          <a:xfrm>
            <a:off x="4500565" y="6381750"/>
            <a:ext cx="1584325" cy="260351"/>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HALAMAN KIRI DOAN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ABBA69-EC90-433E-AC12-2FDC8688622B}"/>
              </a:ext>
            </a:extLst>
          </p:cNvPr>
          <p:cNvSpPr/>
          <p:nvPr/>
        </p:nvSpPr>
        <p:spPr>
          <a:xfrm>
            <a:off x="0" y="0"/>
            <a:ext cx="9144000" cy="476251"/>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charset="0"/>
            </a:endParaRPr>
          </a:p>
        </p:txBody>
      </p:sp>
      <p:sp>
        <p:nvSpPr>
          <p:cNvPr id="3" name="Rectangle 2">
            <a:extLst>
              <a:ext uri="{FF2B5EF4-FFF2-40B4-BE49-F238E27FC236}">
                <a16:creationId xmlns="" xmlns:a16="http://schemas.microsoft.com/office/drawing/2014/main" id="{FBE755C2-F157-4E67-B65E-51E9A26CD437}"/>
              </a:ext>
            </a:extLst>
          </p:cNvPr>
          <p:cNvSpPr/>
          <p:nvPr/>
        </p:nvSpPr>
        <p:spPr>
          <a:xfrm>
            <a:off x="0" y="6453189"/>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charset="0"/>
            </a:endParaRPr>
          </a:p>
        </p:txBody>
      </p:sp>
      <p:sp>
        <p:nvSpPr>
          <p:cNvPr id="4" name="Rounded Rectangle 3">
            <a:extLst>
              <a:ext uri="{FF2B5EF4-FFF2-40B4-BE49-F238E27FC236}">
                <a16:creationId xmlns="" xmlns:a16="http://schemas.microsoft.com/office/drawing/2014/main" id="{3764D206-AC02-4BB1-B52A-D3851365D2C8}"/>
              </a:ext>
            </a:extLst>
          </p:cNvPr>
          <p:cNvSpPr/>
          <p:nvPr/>
        </p:nvSpPr>
        <p:spPr>
          <a:xfrm>
            <a:off x="2916238" y="6381750"/>
            <a:ext cx="1511300" cy="260351"/>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charset="0"/>
            </a:endParaRPr>
          </a:p>
        </p:txBody>
      </p:sp>
      <p:sp>
        <p:nvSpPr>
          <p:cNvPr id="5" name="Oval 4">
            <a:extLst>
              <a:ext uri="{FF2B5EF4-FFF2-40B4-BE49-F238E27FC236}">
                <a16:creationId xmlns="" xmlns:a16="http://schemas.microsoft.com/office/drawing/2014/main" id="{991633C0-C0FB-4135-8BE6-C5D7D2889AC4}"/>
              </a:ext>
            </a:extLst>
          </p:cNvPr>
          <p:cNvSpPr/>
          <p:nvPr/>
        </p:nvSpPr>
        <p:spPr>
          <a:xfrm>
            <a:off x="467544"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charset="0"/>
            </a:endParaRPr>
          </a:p>
        </p:txBody>
      </p:sp>
      <p:sp>
        <p:nvSpPr>
          <p:cNvPr id="6" name="Rounded Rectangle 5">
            <a:extLst>
              <a:ext uri="{FF2B5EF4-FFF2-40B4-BE49-F238E27FC236}">
                <a16:creationId xmlns="" xmlns:a16="http://schemas.microsoft.com/office/drawing/2014/main" id="{32991F18-91E1-4556-95D6-84172C245456}"/>
              </a:ext>
            </a:extLst>
          </p:cNvPr>
          <p:cNvSpPr/>
          <p:nvPr/>
        </p:nvSpPr>
        <p:spPr>
          <a:xfrm>
            <a:off x="4500565" y="6381750"/>
            <a:ext cx="1584325" cy="260351"/>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HALAMAN KANAN KIRI">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F95EEE1-C77F-44C0-97EA-D5A2F5DD38F4}"/>
              </a:ext>
            </a:extLst>
          </p:cNvPr>
          <p:cNvSpPr/>
          <p:nvPr/>
        </p:nvSpPr>
        <p:spPr>
          <a:xfrm>
            <a:off x="0" y="0"/>
            <a:ext cx="9144000" cy="476251"/>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charset="0"/>
            </a:endParaRPr>
          </a:p>
        </p:txBody>
      </p:sp>
      <p:sp>
        <p:nvSpPr>
          <p:cNvPr id="3" name="Rectangle 2">
            <a:extLst>
              <a:ext uri="{FF2B5EF4-FFF2-40B4-BE49-F238E27FC236}">
                <a16:creationId xmlns="" xmlns:a16="http://schemas.microsoft.com/office/drawing/2014/main" id="{73A33571-0FA1-4B46-BCB5-BE84CF524C0C}"/>
              </a:ext>
            </a:extLst>
          </p:cNvPr>
          <p:cNvSpPr/>
          <p:nvPr/>
        </p:nvSpPr>
        <p:spPr>
          <a:xfrm>
            <a:off x="0" y="6453189"/>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charset="0"/>
            </a:endParaRPr>
          </a:p>
        </p:txBody>
      </p:sp>
      <p:sp>
        <p:nvSpPr>
          <p:cNvPr id="4" name="Rounded Rectangle 3">
            <a:extLst>
              <a:ext uri="{FF2B5EF4-FFF2-40B4-BE49-F238E27FC236}">
                <a16:creationId xmlns="" xmlns:a16="http://schemas.microsoft.com/office/drawing/2014/main" id="{A58D6177-CB03-4377-8D44-B815270A1430}"/>
              </a:ext>
            </a:extLst>
          </p:cNvPr>
          <p:cNvSpPr/>
          <p:nvPr/>
        </p:nvSpPr>
        <p:spPr>
          <a:xfrm>
            <a:off x="2916238" y="6381750"/>
            <a:ext cx="1511300" cy="260351"/>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charset="0"/>
            </a:endParaRPr>
          </a:p>
        </p:txBody>
      </p:sp>
      <p:sp>
        <p:nvSpPr>
          <p:cNvPr id="5" name="Oval 4">
            <a:extLst>
              <a:ext uri="{FF2B5EF4-FFF2-40B4-BE49-F238E27FC236}">
                <a16:creationId xmlns="" xmlns:a16="http://schemas.microsoft.com/office/drawing/2014/main" id="{F8237ACC-EE3B-4F1C-97B5-0D43F95CF514}"/>
              </a:ext>
            </a:extLst>
          </p:cNvPr>
          <p:cNvSpPr/>
          <p:nvPr/>
        </p:nvSpPr>
        <p:spPr>
          <a:xfrm>
            <a:off x="8316416" y="6309320"/>
            <a:ext cx="360040"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ym typeface="Arial" charset="0"/>
            </a:endParaRPr>
          </a:p>
        </p:txBody>
      </p:sp>
      <p:sp>
        <p:nvSpPr>
          <p:cNvPr id="6" name="Rounded Rectangle 5">
            <a:extLst>
              <a:ext uri="{FF2B5EF4-FFF2-40B4-BE49-F238E27FC236}">
                <a16:creationId xmlns="" xmlns:a16="http://schemas.microsoft.com/office/drawing/2014/main" id="{94327A8B-BEB8-4E0F-9121-5F685A1C046C}"/>
              </a:ext>
            </a:extLst>
          </p:cNvPr>
          <p:cNvSpPr/>
          <p:nvPr/>
        </p:nvSpPr>
        <p:spPr>
          <a:xfrm>
            <a:off x="4500565" y="6381750"/>
            <a:ext cx="1584325" cy="260351"/>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charset="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HALAMAN KANAN KIRI">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A58DC1B-6295-4E96-936E-E08F7D328C3B}"/>
              </a:ext>
            </a:extLst>
          </p:cNvPr>
          <p:cNvSpPr/>
          <p:nvPr/>
        </p:nvSpPr>
        <p:spPr>
          <a:xfrm>
            <a:off x="0" y="0"/>
            <a:ext cx="9144000" cy="476251"/>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charset="0"/>
            </a:endParaRPr>
          </a:p>
        </p:txBody>
      </p:sp>
      <p:sp>
        <p:nvSpPr>
          <p:cNvPr id="3" name="Rectangle 2">
            <a:extLst>
              <a:ext uri="{FF2B5EF4-FFF2-40B4-BE49-F238E27FC236}">
                <a16:creationId xmlns="" xmlns:a16="http://schemas.microsoft.com/office/drawing/2014/main" id="{4FB75167-5928-4DA8-A7EA-20F53B4F8E82}"/>
              </a:ext>
            </a:extLst>
          </p:cNvPr>
          <p:cNvSpPr/>
          <p:nvPr/>
        </p:nvSpPr>
        <p:spPr>
          <a:xfrm>
            <a:off x="0" y="6453189"/>
            <a:ext cx="9144000" cy="40481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sym typeface="Arial" charset="0"/>
            </a:endParaRPr>
          </a:p>
        </p:txBody>
      </p:sp>
      <p:sp>
        <p:nvSpPr>
          <p:cNvPr id="4" name="Rounded Rectangle 3">
            <a:extLst>
              <a:ext uri="{FF2B5EF4-FFF2-40B4-BE49-F238E27FC236}">
                <a16:creationId xmlns="" xmlns:a16="http://schemas.microsoft.com/office/drawing/2014/main" id="{CC6C73C6-D58E-43D3-9817-84113E02B7C6}"/>
              </a:ext>
            </a:extLst>
          </p:cNvPr>
          <p:cNvSpPr/>
          <p:nvPr/>
        </p:nvSpPr>
        <p:spPr>
          <a:xfrm>
            <a:off x="2916238" y="6381750"/>
            <a:ext cx="1511300" cy="260351"/>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charset="0"/>
            </a:endParaRPr>
          </a:p>
        </p:txBody>
      </p:sp>
      <p:sp>
        <p:nvSpPr>
          <p:cNvPr id="5" name="Rounded Rectangle 4">
            <a:extLst>
              <a:ext uri="{FF2B5EF4-FFF2-40B4-BE49-F238E27FC236}">
                <a16:creationId xmlns="" xmlns:a16="http://schemas.microsoft.com/office/drawing/2014/main" id="{144D0131-3032-4C41-8312-B4D8AA36A1C4}"/>
              </a:ext>
            </a:extLst>
          </p:cNvPr>
          <p:cNvSpPr/>
          <p:nvPr/>
        </p:nvSpPr>
        <p:spPr>
          <a:xfrm>
            <a:off x="4500565" y="6381750"/>
            <a:ext cx="1584325" cy="260351"/>
          </a:xfrm>
          <a:prstGeom prst="round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endParaRPr lang="en-US">
              <a:sym typeface="Arial"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ransition spd="slow">
    <p:wipe dir="d"/>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101.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slide" Target="slide79.xml"/></Relationships>
</file>

<file path=ppt/slides/_rels/slide103.xml.rels><?xml version="1.0" encoding="UTF-8" standalone="yes"?>
<Relationships xmlns="http://schemas.openxmlformats.org/package/2006/relationships"><Relationship Id="rId3" Type="http://schemas.openxmlformats.org/officeDocument/2006/relationships/slide" Target="slide107.xml"/><Relationship Id="rId7" Type="http://schemas.openxmlformats.org/officeDocument/2006/relationships/slide" Target="slide79.xml"/><Relationship Id="rId2" Type="http://schemas.openxmlformats.org/officeDocument/2006/relationships/slide" Target="slide104.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slide" Target="slide112.xml"/><Relationship Id="rId4" Type="http://schemas.openxmlformats.org/officeDocument/2006/relationships/slide" Target="slide110.xml"/></Relationships>
</file>

<file path=ppt/slides/_rels/slide1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1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10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1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1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1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10.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112.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slide" Target="slide79.xml"/></Relationships>
</file>

<file path=ppt/slides/_rels/slide114.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slide" Target="slide115.xml"/><Relationship Id="rId1" Type="http://schemas.openxmlformats.org/officeDocument/2006/relationships/slideLayout" Target="../slideLayouts/slideLayout8.xml"/><Relationship Id="rId5" Type="http://schemas.openxmlformats.org/officeDocument/2006/relationships/slide" Target="slide79.xml"/><Relationship Id="rId4" Type="http://schemas.openxmlformats.org/officeDocument/2006/relationships/slide" Target="slide3.xml"/></Relationships>
</file>

<file path=ppt/slides/_rels/slide1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1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8.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slide" Target="slide79.xml"/><Relationship Id="rId4" Type="http://schemas.openxmlformats.org/officeDocument/2006/relationships/slide" Target="slide3.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slide" Target="slide79.xml"/><Relationship Id="rId4" Type="http://schemas.openxmlformats.org/officeDocument/2006/relationships/slide" Target="slide3.xml"/></Relationships>
</file>

<file path=ppt/slides/_rels/slide1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slide" Target="slide79.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20.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slide" Target="slide12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slide" Target="slide133.xml"/></Relationships>
</file>

<file path=ppt/slides/_rels/slide121.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slide" Target="slide122.xml"/><Relationship Id="rId1" Type="http://schemas.openxmlformats.org/officeDocument/2006/relationships/slideLayout" Target="../slideLayouts/slideLayout8.xml"/><Relationship Id="rId5" Type="http://schemas.openxmlformats.org/officeDocument/2006/relationships/slide" Target="slide120.xml"/><Relationship Id="rId4" Type="http://schemas.openxmlformats.org/officeDocument/2006/relationships/slide" Target="slide3.xml"/></Relationships>
</file>

<file path=ppt/slides/_rels/slide122.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5" Type="http://schemas.openxmlformats.org/officeDocument/2006/relationships/slide" Target="slide120.xml"/><Relationship Id="rId4" Type="http://schemas.openxmlformats.org/officeDocument/2006/relationships/slide" Target="slide3.xml"/></Relationships>
</file>

<file path=ppt/slides/_rels/slide1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slide" Target="slide120.xml"/></Relationships>
</file>

<file path=ppt/slides/_rels/slide126.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slide" Target="slide127.xml"/><Relationship Id="rId1" Type="http://schemas.openxmlformats.org/officeDocument/2006/relationships/slideLayout" Target="../slideLayouts/slideLayout8.xml"/><Relationship Id="rId6" Type="http://schemas.openxmlformats.org/officeDocument/2006/relationships/slide" Target="slide120.xml"/><Relationship Id="rId5" Type="http://schemas.openxmlformats.org/officeDocument/2006/relationships/slide" Target="slide3.xml"/><Relationship Id="rId4" Type="http://schemas.openxmlformats.org/officeDocument/2006/relationships/slide" Target="slide131.xml"/></Relationships>
</file>

<file path=ppt/slides/_rels/slide1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6.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7.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6.xml"/><Relationship Id="rId5" Type="http://schemas.openxmlformats.org/officeDocument/2006/relationships/slide" Target="slide120.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slide" Target="slide120.xml"/><Relationship Id="rId4" Type="http://schemas.openxmlformats.org/officeDocument/2006/relationships/slide" Target="slide3.xml"/></Relationships>
</file>

<file path=ppt/slides/_rels/slide1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slide" Target="slide120.xml"/></Relationships>
</file>

<file path=ppt/slides/_rels/slide133.xml.rels><?xml version="1.0" encoding="UTF-8" standalone="yes"?>
<Relationships xmlns="http://schemas.openxmlformats.org/package/2006/relationships"><Relationship Id="rId3" Type="http://schemas.openxmlformats.org/officeDocument/2006/relationships/slide" Target="slide136.xml"/><Relationship Id="rId7" Type="http://schemas.openxmlformats.org/officeDocument/2006/relationships/slide" Target="slide120.xml"/><Relationship Id="rId2" Type="http://schemas.openxmlformats.org/officeDocument/2006/relationships/slide" Target="slide134.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slide" Target="slide140.xml"/><Relationship Id="rId4" Type="http://schemas.openxmlformats.org/officeDocument/2006/relationships/slide" Target="slide138.xml"/></Relationships>
</file>

<file path=ppt/slides/_rels/slide1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2.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3.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4.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5.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6.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7.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8.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19.xml"/></Relationships>
</file>

<file path=ppt/slides/_rels/slide1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8.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9.png"/><Relationship Id="rId1" Type="http://schemas.openxmlformats.org/officeDocument/2006/relationships/slideLayout" Target="../slideLayouts/slideLayout6.xml"/><Relationship Id="rId4" Type="http://schemas.openxmlformats.org/officeDocument/2006/relationships/slide" Target="slide120.xml"/></Relationships>
</file>

<file path=ppt/slides/_rels/slide142.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22.xml"/><Relationship Id="rId1" Type="http://schemas.openxmlformats.org/officeDocument/2006/relationships/slideLayout" Target="../slideLayouts/slideLayout5.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slide" Target="slide21.xml"/><Relationship Id="rId2" Type="http://schemas.openxmlformats.org/officeDocument/2006/relationships/slide" Target="slide23.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slide" Target="slide29.xml"/><Relationship Id="rId4" Type="http://schemas.openxmlformats.org/officeDocument/2006/relationships/slide" Target="slide27.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slide" Target="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1.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120.xml"/><Relationship Id="rId5" Type="http://schemas.openxmlformats.org/officeDocument/2006/relationships/slide" Target="slide79.xml"/><Relationship Id="rId4" Type="http://schemas.openxmlformats.org/officeDocument/2006/relationships/slide" Target="slide37.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3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2.xml"/><Relationship Id="rId1" Type="http://schemas.openxmlformats.org/officeDocument/2006/relationships/slideLayout" Target="../slideLayouts/slideLayout8.xml"/><Relationship Id="rId6" Type="http://schemas.openxmlformats.org/officeDocument/2006/relationships/slide" Target="slide21.xml"/><Relationship Id="rId5" Type="http://schemas.openxmlformats.org/officeDocument/2006/relationships/slide" Target="slide3.xml"/><Relationship Id="rId4" Type="http://schemas.openxmlformats.org/officeDocument/2006/relationships/slide" Target="slide35.xml"/></Relationships>
</file>

<file path=ppt/slides/_rels/slide3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3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38.xml"/><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slide" Target="slide72.xml"/><Relationship Id="rId4" Type="http://schemas.openxmlformats.org/officeDocument/2006/relationships/slide" Target="slide61.xml"/></Relationships>
</file>

<file path=ppt/slides/_rels/slide3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41.xml"/><Relationship Id="rId7" Type="http://schemas.openxmlformats.org/officeDocument/2006/relationships/slide" Target="slide3.xml"/><Relationship Id="rId2" Type="http://schemas.openxmlformats.org/officeDocument/2006/relationships/slide" Target="slide39.xml"/><Relationship Id="rId1" Type="http://schemas.openxmlformats.org/officeDocument/2006/relationships/slideLayout" Target="../slideLayouts/slideLayout6.xml"/><Relationship Id="rId6" Type="http://schemas.openxmlformats.org/officeDocument/2006/relationships/slide" Target="slide48.xml"/><Relationship Id="rId5" Type="http://schemas.openxmlformats.org/officeDocument/2006/relationships/slide" Target="slide46.xml"/><Relationship Id="rId4" Type="http://schemas.openxmlformats.org/officeDocument/2006/relationships/slide" Target="slide43.xml"/></Relationships>
</file>

<file path=ppt/slides/_rels/slide3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5.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4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4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4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4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slide" Target="slide12.xml"/><Relationship Id="rId4" Type="http://schemas.openxmlformats.org/officeDocument/2006/relationships/slide" Target="slide10.xml"/></Relationships>
</file>

<file path=ppt/slides/_rels/slide50.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53.xml"/><Relationship Id="rId7" Type="http://schemas.openxmlformats.org/officeDocument/2006/relationships/slide" Target="slide3.xml"/><Relationship Id="rId2" Type="http://schemas.openxmlformats.org/officeDocument/2006/relationships/slide" Target="slide51.xml"/><Relationship Id="rId1" Type="http://schemas.openxmlformats.org/officeDocument/2006/relationships/slideLayout" Target="../slideLayouts/slideLayout8.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55.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slide" Target="slide37.xml"/><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slide" Target="slide37.xml"/><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slide" Target="slide37.xml"/><Relationship Id="rId4" Type="http://schemas.openxmlformats.org/officeDocument/2006/relationships/slide" Target="slide3.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slide" Target="slide37.xml"/><Relationship Id="rId4" Type="http://schemas.openxmlformats.org/officeDocument/2006/relationships/slide" Target="slide3.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5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slide" Target="slide4.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61.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64.xml"/><Relationship Id="rId7" Type="http://schemas.openxmlformats.org/officeDocument/2006/relationships/slide" Target="slide3.xml"/><Relationship Id="rId2" Type="http://schemas.openxmlformats.org/officeDocument/2006/relationships/slide" Target="slide62.xml"/><Relationship Id="rId1" Type="http://schemas.openxmlformats.org/officeDocument/2006/relationships/slideLayout" Target="../slideLayouts/slideLayout8.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slide" Target="slide37.xml"/><Relationship Id="rId4" Type="http://schemas.openxmlformats.org/officeDocument/2006/relationships/slide" Target="slide3.xml"/></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slide" Target="slide37.xml"/><Relationship Id="rId5" Type="http://schemas.openxmlformats.org/officeDocument/2006/relationships/slide" Target="slide3.xml"/><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slide" Target="slide37.xml"/><Relationship Id="rId4" Type="http://schemas.openxmlformats.org/officeDocument/2006/relationships/slide" Target="slide3.xml"/></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slide" Target="slide37.xml"/><Relationship Id="rId5" Type="http://schemas.openxmlformats.org/officeDocument/2006/relationships/slide" Target="slide3.xml"/><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72.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61.xml"/><Relationship Id="rId1" Type="http://schemas.openxmlformats.org/officeDocument/2006/relationships/slideLayout" Target="../slideLayouts/slideLayout8.xml"/><Relationship Id="rId5" Type="http://schemas.openxmlformats.org/officeDocument/2006/relationships/slide" Target="slide37.xml"/><Relationship Id="rId4" Type="http://schemas.openxmlformats.org/officeDocument/2006/relationships/slide" Target="slide3.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slide" Target="slide37.xml"/><Relationship Id="rId4" Type="http://schemas.openxmlformats.org/officeDocument/2006/relationships/slide" Target="slide3.xml"/></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slide" Target="slide37.xml"/><Relationship Id="rId4" Type="http://schemas.openxmlformats.org/officeDocument/2006/relationships/slide" Target="slide3.xml"/></Relationships>
</file>

<file path=ppt/slides/_rels/slide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79.xml.rels><?xml version="1.0" encoding="UTF-8" standalone="yes"?>
<Relationships xmlns="http://schemas.openxmlformats.org/package/2006/relationships"><Relationship Id="rId3" Type="http://schemas.openxmlformats.org/officeDocument/2006/relationships/slide" Target="slide87.xml"/><Relationship Id="rId7" Type="http://schemas.openxmlformats.org/officeDocument/2006/relationships/slide" Target="slide3.xml"/><Relationship Id="rId2" Type="http://schemas.openxmlformats.org/officeDocument/2006/relationships/slide" Target="slide80.xml"/><Relationship Id="rId1" Type="http://schemas.openxmlformats.org/officeDocument/2006/relationships/slideLayout" Target="../slideLayouts/slideLayout5.xml"/><Relationship Id="rId6" Type="http://schemas.openxmlformats.org/officeDocument/2006/relationships/slide" Target="slide114.xml"/><Relationship Id="rId5" Type="http://schemas.openxmlformats.org/officeDocument/2006/relationships/slide" Target="slide103.xml"/><Relationship Id="rId4" Type="http://schemas.openxmlformats.org/officeDocument/2006/relationships/slide" Target="slide94.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4.xml"/></Relationships>
</file>

<file path=ppt/slides/_rels/slide80.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81.xml"/><Relationship Id="rId1" Type="http://schemas.openxmlformats.org/officeDocument/2006/relationships/slideLayout" Target="../slideLayouts/slideLayout8.xml"/><Relationship Id="rId6" Type="http://schemas.openxmlformats.org/officeDocument/2006/relationships/slide" Target="slide79.xml"/><Relationship Id="rId5" Type="http://schemas.openxmlformats.org/officeDocument/2006/relationships/slide" Target="slide3.xml"/><Relationship Id="rId4" Type="http://schemas.openxmlformats.org/officeDocument/2006/relationships/slide" Target="slide85.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8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85.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slide" Target="slide79.xml"/></Relationships>
</file>

<file path=ppt/slides/_rels/slide87.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 Target="slide88.xml"/><Relationship Id="rId1" Type="http://schemas.openxmlformats.org/officeDocument/2006/relationships/slideLayout" Target="../slideLayouts/slideLayout8.xml"/><Relationship Id="rId6" Type="http://schemas.openxmlformats.org/officeDocument/2006/relationships/slide" Target="slide79.xml"/><Relationship Id="rId5" Type="http://schemas.openxmlformats.org/officeDocument/2006/relationships/slide" Target="slide3.xml"/><Relationship Id="rId4" Type="http://schemas.openxmlformats.org/officeDocument/2006/relationships/slide" Target="slide92.xml"/></Relationships>
</file>

<file path=ppt/slides/_rels/slide8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slide" Target="slide4.xml"/></Relationships>
</file>

<file path=ppt/slides/_rels/slide90.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92.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slide" Target="slide79.xml"/></Relationships>
</file>

<file path=ppt/slides/_rels/slide94.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slide" Target="slide95.xml"/><Relationship Id="rId1" Type="http://schemas.openxmlformats.org/officeDocument/2006/relationships/slideLayout" Target="../slideLayouts/slideLayout8.xml"/><Relationship Id="rId6" Type="http://schemas.openxmlformats.org/officeDocument/2006/relationships/slide" Target="slide79.xml"/><Relationship Id="rId5" Type="http://schemas.openxmlformats.org/officeDocument/2006/relationships/slide" Target="slide3.xml"/><Relationship Id="rId4" Type="http://schemas.openxmlformats.org/officeDocument/2006/relationships/slide" Target="slide101.xml"/></Relationships>
</file>

<file path=ppt/slides/_rels/slide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slide" Target="slide79.xml"/></Relationships>
</file>

<file path=ppt/slides/_rels/slide9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slide" Target="slide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189038" y="-3267075"/>
            <a:ext cx="11377613" cy="5975350"/>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Subtitle 2"/>
          <p:cNvSpPr txBox="1">
            <a:spLocks/>
          </p:cNvSpPr>
          <p:nvPr/>
        </p:nvSpPr>
        <p:spPr bwMode="auto">
          <a:xfrm>
            <a:off x="-4763" y="1451100"/>
            <a:ext cx="9144001" cy="1096962"/>
          </a:xfrm>
          <a:prstGeom prst="rect">
            <a:avLst/>
          </a:prstGeom>
          <a:noFill/>
          <a:ln w="9525">
            <a:noFill/>
            <a:miter lim="800000"/>
            <a:headEnd/>
            <a:tailEnd/>
          </a:ln>
        </p:spPr>
        <p:txBody>
          <a:bodyPr lIns="77925" tIns="38963" rIns="77925" bIns="38963"/>
          <a:lstStyle/>
          <a:p>
            <a:pPr algn="ctr" eaLnBrk="1" hangingPunct="1"/>
            <a:r>
              <a:rPr lang="id-ID" altLang="id-ID" sz="2000" b="1" dirty="0">
                <a:latin typeface="Arial Black" pitchFamily="34" charset="0"/>
              </a:rPr>
              <a:t>SMA/MA Kelas </a:t>
            </a:r>
            <a:r>
              <a:rPr lang="id-ID" altLang="id-ID" sz="2000" b="1" dirty="0" smtClean="0">
                <a:latin typeface="Arial Black" pitchFamily="34" charset="0"/>
              </a:rPr>
              <a:t>XI Semester 1</a:t>
            </a:r>
          </a:p>
          <a:p>
            <a:pPr algn="ctr" eaLnBrk="1" hangingPunct="1"/>
            <a:endParaRPr lang="id-ID" altLang="id-ID" sz="2000" b="1" dirty="0">
              <a:latin typeface="Arial Black" pitchFamily="34" charset="0"/>
            </a:endParaRPr>
          </a:p>
        </p:txBody>
      </p:sp>
      <p:sp>
        <p:nvSpPr>
          <p:cNvPr id="8" name="Title 5"/>
          <p:cNvSpPr txBox="1">
            <a:spLocks/>
          </p:cNvSpPr>
          <p:nvPr/>
        </p:nvSpPr>
        <p:spPr>
          <a:xfrm>
            <a:off x="0" y="315392"/>
            <a:ext cx="9144000" cy="1268413"/>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 typeface="Roboto Slab" charset="0"/>
              <a:buNone/>
              <a:tabLst/>
              <a:defRPr/>
            </a:pPr>
            <a:r>
              <a:rPr kumimoji="0" lang="id-ID" altLang="id-ID" sz="5000" b="1" i="0" u="none" strike="noStrike" kern="1200" cap="none" spc="0" normalizeH="0" baseline="0" noProof="0" dirty="0" smtClean="0">
                <a:ln>
                  <a:noFill/>
                </a:ln>
                <a:solidFill>
                  <a:schemeClr val="bg1"/>
                </a:solidFill>
                <a:effectLst/>
                <a:uLnTx/>
                <a:uFillTx/>
                <a:latin typeface="Arial Black" pitchFamily="34" charset="0"/>
                <a:ea typeface="+mj-ea"/>
                <a:cs typeface="Arial" charset="0"/>
                <a:sym typeface="Roboto Slab" charset="0"/>
              </a:rPr>
              <a:t>Matematika</a:t>
            </a:r>
            <a:endParaRPr kumimoji="0" lang="en-US" altLang="id-ID" sz="5000" b="1" i="0" u="none" strike="noStrike" kern="1200" cap="none" spc="0" normalizeH="0" baseline="0" noProof="0" dirty="0" smtClean="0">
              <a:ln>
                <a:noFill/>
              </a:ln>
              <a:solidFill>
                <a:schemeClr val="bg1"/>
              </a:solidFill>
              <a:effectLst/>
              <a:uLnTx/>
              <a:uFillTx/>
              <a:latin typeface="Arial Black" pitchFamily="34" charset="0"/>
              <a:ea typeface="+mj-ea"/>
              <a:cs typeface="Arial" charset="0"/>
              <a:sym typeface="Roboto Slab" charset="0"/>
            </a:endParaRPr>
          </a:p>
        </p:txBody>
      </p:sp>
      <p:pic>
        <p:nvPicPr>
          <p:cNvPr id="9" name="Picture 2"/>
          <p:cNvPicPr>
            <a:picLocks noChangeAspect="1" noChangeArrowheads="1"/>
          </p:cNvPicPr>
          <p:nvPr/>
        </p:nvPicPr>
        <p:blipFill>
          <a:blip r:embed="rId2" cstate="print"/>
          <a:stretch>
            <a:fillRect/>
          </a:stretch>
        </p:blipFill>
        <p:spPr bwMode="auto">
          <a:xfrm rot="934884">
            <a:off x="5665390" y="2539418"/>
            <a:ext cx="2520416" cy="3568263"/>
          </a:xfrm>
          <a:prstGeom prst="rect">
            <a:avLst/>
          </a:prstGeom>
          <a:noFill/>
          <a:ln w="9525">
            <a:noFill/>
            <a:miter lim="800000"/>
            <a:headEnd/>
            <a:tailEnd/>
          </a:ln>
        </p:spPr>
      </p:pic>
      <p:sp>
        <p:nvSpPr>
          <p:cNvPr id="10" name="Rectangle 9"/>
          <p:cNvSpPr/>
          <p:nvPr/>
        </p:nvSpPr>
        <p:spPr>
          <a:xfrm>
            <a:off x="936626" y="3785870"/>
            <a:ext cx="3888581" cy="95631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Arial" panose="020B0604020202020204" pitchFamily="34" charset="0"/>
              </a:defRPr>
            </a:lvl1pPr>
          </a:lstStyle>
          <a:p>
            <a:pPr lvl="0" algn="l"/>
            <a:r>
              <a:rPr lang="en-US" sz="1800" b="1" dirty="0">
                <a:solidFill>
                  <a:schemeClr val="bg1"/>
                </a:solidFill>
              </a:rPr>
              <a:t/>
            </a:r>
            <a:br>
              <a:rPr lang="en-US" sz="1800" b="1" dirty="0">
                <a:solidFill>
                  <a:schemeClr val="bg1"/>
                </a:solidFill>
              </a:rPr>
            </a:br>
            <a:r>
              <a:rPr lang="en-US" sz="1800" b="1" dirty="0">
                <a:solidFill>
                  <a:schemeClr val="bg1"/>
                </a:solidFill>
              </a:rPr>
              <a:t>Disusun oleh:</a:t>
            </a:r>
            <a:br>
              <a:rPr lang="en-US" sz="1800" b="1" dirty="0">
                <a:solidFill>
                  <a:schemeClr val="bg1"/>
                </a:solidFill>
              </a:rPr>
            </a:br>
            <a:r>
              <a:rPr lang="en-US" sz="1800" b="1" dirty="0" smtClean="0">
                <a:solidFill>
                  <a:schemeClr val="bg1"/>
                </a:solidFill>
              </a:rPr>
              <a:t>S</a:t>
            </a:r>
            <a:r>
              <a:rPr lang="id-ID" sz="1800" b="1" dirty="0" smtClean="0">
                <a:solidFill>
                  <a:schemeClr val="bg1"/>
                </a:solidFill>
              </a:rPr>
              <a:t>uparno</a:t>
            </a:r>
            <a:endParaRPr lang="id-ID" altLang="en-US" sz="1800" b="1" dirty="0">
              <a:solidFill>
                <a:schemeClr val="bg1"/>
              </a:solidFill>
            </a:endParaRPr>
          </a:p>
        </p:txBody>
      </p:sp>
      <p:sp>
        <p:nvSpPr>
          <p:cNvPr id="11" name="Rounded Rectangle 10">
            <a:extLst>
              <a:ext uri="{FF2B5EF4-FFF2-40B4-BE49-F238E27FC236}"/>
            </a:extLst>
          </p:cNvPr>
          <p:cNvSpPr/>
          <p:nvPr/>
        </p:nvSpPr>
        <p:spPr>
          <a:xfrm>
            <a:off x="3491532" y="6305128"/>
            <a:ext cx="1008063" cy="2603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id-ID" sz="1400" dirty="0">
                <a:hlinkClick r:id="rId3" action="ppaction://hlinksldjump"/>
              </a:rPr>
              <a:t>Disklaimer</a:t>
            </a:r>
            <a:endParaRPr lang="en-US" sz="1400" dirty="0"/>
          </a:p>
        </p:txBody>
      </p:sp>
      <p:sp>
        <p:nvSpPr>
          <p:cNvPr id="12" name="Rounded Rectangle 11">
            <a:extLst>
              <a:ext uri="{FF2B5EF4-FFF2-40B4-BE49-F238E27FC236}"/>
            </a:extLst>
          </p:cNvPr>
          <p:cNvSpPr/>
          <p:nvPr/>
        </p:nvSpPr>
        <p:spPr>
          <a:xfrm>
            <a:off x="4644057" y="6305128"/>
            <a:ext cx="1008063" cy="2603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id-ID" sz="1400" dirty="0">
                <a:hlinkClick r:id="rId4" action="ppaction://hlinksldjump"/>
              </a:rPr>
              <a:t>Daftar isi</a:t>
            </a:r>
            <a:endParaRPr lang="en-US" sz="1400" dirty="0"/>
          </a:p>
        </p:txBody>
      </p:sp>
      <p:sp>
        <p:nvSpPr>
          <p:cNvPr id="13" name="Subtitle 2"/>
          <p:cNvSpPr txBox="1">
            <a:spLocks/>
          </p:cNvSpPr>
          <p:nvPr/>
        </p:nvSpPr>
        <p:spPr bwMode="auto">
          <a:xfrm>
            <a:off x="0" y="1827982"/>
            <a:ext cx="9144001" cy="1096962"/>
          </a:xfrm>
          <a:prstGeom prst="rect">
            <a:avLst/>
          </a:prstGeom>
          <a:noFill/>
          <a:ln w="9525">
            <a:noFill/>
            <a:miter lim="800000"/>
            <a:headEnd/>
            <a:tailEnd/>
          </a:ln>
        </p:spPr>
        <p:txBody>
          <a:bodyPr lIns="77925" tIns="38963" rIns="77925" bIns="38963"/>
          <a:lstStyle/>
          <a:p>
            <a:pPr algn="ctr" eaLnBrk="1" hangingPunct="1"/>
            <a:r>
              <a:rPr lang="id-ID" altLang="id-ID" sz="2000" b="1" dirty="0" smtClean="0">
                <a:solidFill>
                  <a:srgbClr val="FFFF00"/>
                </a:solidFill>
                <a:latin typeface="Arial Black" pitchFamily="34" charset="0"/>
              </a:rPr>
              <a:t>Mata Pelajaran Wajib</a:t>
            </a:r>
            <a:endParaRPr lang="id-ID" altLang="id-ID" sz="2000" b="1" dirty="0">
              <a:solidFill>
                <a:srgbClr val="FFFF00"/>
              </a:solidFill>
              <a:latin typeface="Arial Black"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08368"/>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dirty="0" smtClean="0">
                <a:latin typeface="Times New Roman" pitchFamily="18" charset="0"/>
                <a:cs typeface="Times New Roman" pitchFamily="18" charset="0"/>
              </a:rPr>
              <a:t>3.	Nilai Suatu Notasi Sigma</a:t>
            </a:r>
          </a:p>
        </p:txBody>
      </p:sp>
      <p:sp>
        <p:nvSpPr>
          <p:cNvPr id="18" name="Rectangle 17"/>
          <p:cNvSpPr/>
          <p:nvPr/>
        </p:nvSpPr>
        <p:spPr>
          <a:xfrm>
            <a:off x="857224" y="1484784"/>
            <a:ext cx="8046720" cy="174858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Untuk menentukan nilai dari suatu  notasi sigma dapat menggunakan sifat-sifat notasi sigma atau menyatakan notasi sigma dalam bentuk deret terlebih dahulu.</a:t>
            </a:r>
          </a:p>
        </p:txBody>
      </p:sp>
      <p:sp>
        <p:nvSpPr>
          <p:cNvPr id="8"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285728"/>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2" y="1142984"/>
            <a:ext cx="6072229" cy="2190765"/>
            <a:chOff x="285721" y="857238"/>
            <a:chExt cx="6072229" cy="1643074"/>
          </a:xfrm>
        </p:grpSpPr>
        <p:sp>
          <p:nvSpPr>
            <p:cNvPr id="3" name="Rectangle 2"/>
            <p:cNvSpPr>
              <a:spLocks/>
            </p:cNvSpPr>
            <p:nvPr/>
          </p:nvSpPr>
          <p:spPr>
            <a:xfrm>
              <a:off x="285721" y="857238"/>
              <a:ext cx="6072229" cy="164307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62466" name="Picture 2"/>
            <p:cNvPicPr>
              <a:picLocks noChangeAspect="1" noChangeArrowheads="1"/>
            </p:cNvPicPr>
            <p:nvPr/>
          </p:nvPicPr>
          <p:blipFill>
            <a:blip r:embed="rId2" cstate="print"/>
            <a:srcRect/>
            <a:stretch>
              <a:fillRect/>
            </a:stretch>
          </p:blipFill>
          <p:spPr bwMode="auto">
            <a:xfrm>
              <a:off x="376641" y="949458"/>
              <a:ext cx="5857916" cy="1428760"/>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6" name="Right Arrow 1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7822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Rotasi Kurva</a:t>
            </a:r>
          </a:p>
        </p:txBody>
      </p:sp>
      <p:sp>
        <p:nvSpPr>
          <p:cNvPr id="18" name="Rectangle 17"/>
          <p:cNvSpPr/>
          <p:nvPr/>
        </p:nvSpPr>
        <p:spPr>
          <a:xfrm>
            <a:off x="857224" y="1554639"/>
            <a:ext cx="8046720" cy="403460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Langkah-langkah menentukan persamaan kurva oleh rotasi.</a:t>
            </a:r>
          </a:p>
          <a:p>
            <a:pPr marL="457200" indent="-457200" algn="just" defTabSz="960187">
              <a:buAutoNum type="alphaLcPeriod"/>
            </a:pPr>
            <a:r>
              <a:rPr lang="en-ID" sz="2000" b="1" smtClean="0">
                <a:latin typeface="Times New Roman" pitchFamily="18" charset="0"/>
                <a:cs typeface="Times New Roman" pitchFamily="18" charset="0"/>
              </a:rPr>
              <a:t>Persamaan kurva yang akan dirotasikan memuat variabel x dan y. Misalkan titik (x, y) terletak pada kurva.</a:t>
            </a:r>
          </a:p>
          <a:p>
            <a:pPr marL="457200" indent="-457200" algn="just" defTabSz="960187">
              <a:buAutoNum type="alphaLcPeriod" startAt="2"/>
            </a:pPr>
            <a:r>
              <a:rPr lang="en-ID" sz="2000" b="1" smtClean="0">
                <a:latin typeface="Times New Roman" pitchFamily="18" charset="0"/>
                <a:cs typeface="Times New Roman" pitchFamily="18" charset="0"/>
              </a:rPr>
              <a:t>Tentukan hasil rotasi titik (x, y) misalkan titik (x′, y′). Anda akan memperoleh hubungan x, x′, y, dan y′. Nyatakan x dan y sebagai persamaan dalam x′ dan y′.</a:t>
            </a:r>
          </a:p>
          <a:p>
            <a:pPr marL="457200" indent="-457200" algn="just" defTabSz="960187"/>
            <a:r>
              <a:rPr lang="en-ID" sz="2000" b="1" smtClean="0">
                <a:latin typeface="Times New Roman" pitchFamily="18" charset="0"/>
                <a:cs typeface="Times New Roman" pitchFamily="18" charset="0"/>
              </a:rPr>
              <a:t>c.	Substitusikan persamaan x dan persamaan y yang diperoleh pada langkah (b) ke dalam persamaan kurva. Kurva inilah yang disebut hasil rotasi kurva.</a:t>
            </a:r>
          </a:p>
        </p:txBody>
      </p:sp>
      <p:sp>
        <p:nvSpPr>
          <p:cNvPr id="8"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692696"/>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2" y="1549952"/>
            <a:ext cx="6286543" cy="2000264"/>
            <a:chOff x="285721" y="857238"/>
            <a:chExt cx="6286543" cy="1500198"/>
          </a:xfrm>
        </p:grpSpPr>
        <p:sp>
          <p:nvSpPr>
            <p:cNvPr id="3" name="Rectangle 2"/>
            <p:cNvSpPr>
              <a:spLocks/>
            </p:cNvSpPr>
            <p:nvPr/>
          </p:nvSpPr>
          <p:spPr>
            <a:xfrm>
              <a:off x="285721" y="857238"/>
              <a:ext cx="6286543" cy="150019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63490" name="Picture 2"/>
            <p:cNvPicPr>
              <a:picLocks noChangeAspect="1" noChangeArrowheads="1"/>
            </p:cNvPicPr>
            <p:nvPr/>
          </p:nvPicPr>
          <p:blipFill>
            <a:blip r:embed="rId2" cstate="print"/>
            <a:srcRect/>
            <a:stretch>
              <a:fillRect/>
            </a:stretch>
          </p:blipFill>
          <p:spPr bwMode="auto">
            <a:xfrm>
              <a:off x="387031" y="970240"/>
              <a:ext cx="6052135" cy="1254711"/>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995227"/>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Bentuk Dilatasi</a:t>
            </a:r>
          </a:p>
        </p:txBody>
      </p:sp>
      <p:sp>
        <p:nvSpPr>
          <p:cNvPr id="3" name="Rounded Rectangle 2">
            <a:hlinkClick r:id="rId3" action="ppaction://hlinksldjump"/>
          </p:cNvPr>
          <p:cNvSpPr/>
          <p:nvPr/>
        </p:nvSpPr>
        <p:spPr>
          <a:xfrm>
            <a:off x="1071538" y="1681596"/>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Komposisi Dilatasi</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643439" y="2025825"/>
            <a:ext cx="2594277"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266699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6" name="Straight Arrow Connector 5"/>
          <p:cNvCxnSpPr/>
          <p:nvPr/>
        </p:nvCxnSpPr>
        <p:spPr>
          <a:xfrm>
            <a:off x="663692" y="3333750"/>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237245"/>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D.	Dilatasi (Perkalian)</a:t>
            </a:r>
          </a:p>
        </p:txBody>
      </p:sp>
      <p:sp>
        <p:nvSpPr>
          <p:cNvPr id="8" name="Rounded Rectangle 7">
            <a:hlinkClick r:id="rId4" action="ppaction://hlinksldjump"/>
          </p:cNvPr>
          <p:cNvSpPr/>
          <p:nvPr/>
        </p:nvSpPr>
        <p:spPr>
          <a:xfrm>
            <a:off x="1071538" y="2366832"/>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Dilatasi Kurva</a:t>
            </a:r>
          </a:p>
        </p:txBody>
      </p:sp>
      <p:sp>
        <p:nvSpPr>
          <p:cNvPr id="9" name="Rounded Rectangle 8">
            <a:hlinkClick r:id="rId5" action="ppaction://hlinksldjump"/>
          </p:cNvPr>
          <p:cNvSpPr/>
          <p:nvPr/>
        </p:nvSpPr>
        <p:spPr>
          <a:xfrm>
            <a:off x="1071538" y="3053201"/>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4.	Faktor Skala k</a:t>
            </a:r>
            <a:endParaRPr lang="en-ID" sz="2000" b="1" smtClean="0">
              <a:latin typeface="Times New Roman" pitchFamily="18" charset="0"/>
              <a:cs typeface="Times New Roman" pitchFamily="18" charset="0"/>
            </a:endParaRPr>
          </a:p>
        </p:txBody>
      </p:sp>
      <p:cxnSp>
        <p:nvCxnSpPr>
          <p:cNvPr id="14" name="Straight Arrow Connector 13"/>
          <p:cNvCxnSpPr/>
          <p:nvPr/>
        </p:nvCxnSpPr>
        <p:spPr>
          <a:xfrm>
            <a:off x="663692" y="1333486"/>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000240"/>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6"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daftar isi</a:t>
            </a:r>
            <a:endParaRPr lang="en-US" altLang="id-ID" sz="1300" dirty="0">
              <a:solidFill>
                <a:schemeClr val="bg1"/>
              </a:solidFill>
            </a:endParaRPr>
          </a:p>
        </p:txBody>
      </p:sp>
      <p:sp>
        <p:nvSpPr>
          <p:cNvPr id="17" name="TextBox 16">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7" action="ppaction://hlinksldjump"/>
              </a:rPr>
              <a:t>Kembali ke awal bab</a:t>
            </a:r>
            <a:endParaRPr lang="en-US" altLang="id-ID" sz="1300" dirty="0">
              <a:solidFill>
                <a:schemeClr val="bg1"/>
              </a:solidFill>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80376"/>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Bentuk Dilatasi</a:t>
            </a:r>
          </a:p>
        </p:txBody>
      </p:sp>
      <p:sp>
        <p:nvSpPr>
          <p:cNvPr id="18" name="Rectangle 17"/>
          <p:cNvSpPr/>
          <p:nvPr/>
        </p:nvSpPr>
        <p:spPr>
          <a:xfrm>
            <a:off x="857224" y="1556792"/>
            <a:ext cx="8046720" cy="1843836"/>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Dilatasi (perkalian) merupakan perubahan ukuran suatu benda. Dilatasi dapat diartikan sebagai transformasi yang mengubah ukuran (memperbesar atau memperkecil) suatu bangun geometri, tetapi tidak mengubah bentuk bangun geometri tersebut.</a:t>
            </a:r>
          </a:p>
        </p:txBody>
      </p:sp>
      <p:sp>
        <p:nvSpPr>
          <p:cNvPr id="8" name="Rectangle 7"/>
          <p:cNvSpPr/>
          <p:nvPr/>
        </p:nvSpPr>
        <p:spPr>
          <a:xfrm>
            <a:off x="857224" y="3495880"/>
            <a:ext cx="8046720" cy="57150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tabLst>
                <a:tab pos="457200" algn="l"/>
              </a:tabLst>
            </a:pPr>
            <a:r>
              <a:rPr lang="en-ID" sz="2000" b="1" smtClean="0">
                <a:latin typeface="Times New Roman" pitchFamily="18" charset="0"/>
                <a:cs typeface="Times New Roman" pitchFamily="18" charset="0"/>
              </a:rPr>
              <a:t>a.	</a:t>
            </a:r>
            <a:r>
              <a:rPr lang="sv-SE" sz="2000" b="1" smtClean="0">
                <a:latin typeface="Times New Roman" pitchFamily="18" charset="0"/>
                <a:cs typeface="Times New Roman" pitchFamily="18" charset="0"/>
              </a:rPr>
              <a:t>Dilatasi terhadap Titik Pusat (0, 0)</a:t>
            </a:r>
            <a:endParaRPr lang="en-ID" sz="2000" b="1" smtClean="0">
              <a:latin typeface="Times New Roman" pitchFamily="18" charset="0"/>
              <a:cs typeface="Times New Roman" pitchFamily="18" charset="0"/>
            </a:endParaRPr>
          </a:p>
        </p:txBody>
      </p:sp>
      <p:grpSp>
        <p:nvGrpSpPr>
          <p:cNvPr id="11" name="Group 10"/>
          <p:cNvGrpSpPr/>
          <p:nvPr/>
        </p:nvGrpSpPr>
        <p:grpSpPr>
          <a:xfrm>
            <a:off x="1357290" y="4162632"/>
            <a:ext cx="7546654" cy="1524011"/>
            <a:chOff x="1357290" y="2714626"/>
            <a:chExt cx="7546654" cy="1143008"/>
          </a:xfrm>
        </p:grpSpPr>
        <p:sp>
          <p:nvSpPr>
            <p:cNvPr id="9" name="Rectangle 8"/>
            <p:cNvSpPr/>
            <p:nvPr/>
          </p:nvSpPr>
          <p:spPr>
            <a:xfrm>
              <a:off x="1357290" y="2714626"/>
              <a:ext cx="7546654" cy="1143008"/>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tabLst>
                  <a:tab pos="457200" algn="l"/>
                </a:tabLst>
              </a:pPr>
              <a:endParaRPr lang="en-ID" sz="2000" b="1" smtClean="0">
                <a:latin typeface="Times New Roman" pitchFamily="18" charset="0"/>
                <a:cs typeface="Times New Roman" pitchFamily="18" charset="0"/>
              </a:endParaRPr>
            </a:p>
          </p:txBody>
        </p:sp>
        <p:pic>
          <p:nvPicPr>
            <p:cNvPr id="64514" name="Picture 2"/>
            <p:cNvPicPr>
              <a:picLocks noChangeAspect="1" noChangeArrowheads="1"/>
            </p:cNvPicPr>
            <p:nvPr/>
          </p:nvPicPr>
          <p:blipFill>
            <a:blip r:embed="rId2" cstate="print"/>
            <a:srcRect/>
            <a:stretch>
              <a:fillRect/>
            </a:stretch>
          </p:blipFill>
          <p:spPr bwMode="auto">
            <a:xfrm>
              <a:off x="1449510" y="2796455"/>
              <a:ext cx="2143140" cy="963846"/>
            </a:xfrm>
            <a:prstGeom prst="rect">
              <a:avLst/>
            </a:prstGeom>
            <a:noFill/>
            <a:ln w="9525">
              <a:noFill/>
              <a:miter lim="800000"/>
              <a:headEnd/>
              <a:tailEnd/>
            </a:ln>
            <a:effectLst/>
          </p:spPr>
        </p:pic>
      </p:gr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7224" y="1047734"/>
            <a:ext cx="8046720" cy="57150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tabLst>
                <a:tab pos="457200" algn="l"/>
              </a:tabLst>
            </a:pPr>
            <a:r>
              <a:rPr lang="en-ID" sz="2000" b="1" smtClean="0">
                <a:latin typeface="Times New Roman" pitchFamily="18" charset="0"/>
                <a:cs typeface="Times New Roman" pitchFamily="18" charset="0"/>
              </a:rPr>
              <a:t>b.	</a:t>
            </a:r>
            <a:r>
              <a:rPr lang="sv-SE" sz="2000" b="1" smtClean="0">
                <a:latin typeface="Times New Roman" pitchFamily="18" charset="0"/>
                <a:cs typeface="Times New Roman" pitchFamily="18" charset="0"/>
              </a:rPr>
              <a:t>Dilatasi terhadap Titik Pusat (m, n)</a:t>
            </a:r>
            <a:endParaRPr lang="en-ID" sz="2000" b="1" smtClean="0">
              <a:latin typeface="Times New Roman" pitchFamily="18" charset="0"/>
              <a:cs typeface="Times New Roman" pitchFamily="18" charset="0"/>
            </a:endParaRPr>
          </a:p>
        </p:txBody>
      </p:sp>
      <p:grpSp>
        <p:nvGrpSpPr>
          <p:cNvPr id="13" name="Group 12"/>
          <p:cNvGrpSpPr/>
          <p:nvPr/>
        </p:nvGrpSpPr>
        <p:grpSpPr>
          <a:xfrm>
            <a:off x="1357290" y="1714487"/>
            <a:ext cx="7546654" cy="1524011"/>
            <a:chOff x="1357290" y="1285865"/>
            <a:chExt cx="7546654" cy="1143008"/>
          </a:xfrm>
        </p:grpSpPr>
        <p:sp>
          <p:nvSpPr>
            <p:cNvPr id="9" name="Rectangle 8"/>
            <p:cNvSpPr/>
            <p:nvPr/>
          </p:nvSpPr>
          <p:spPr>
            <a:xfrm>
              <a:off x="1357290" y="1285865"/>
              <a:ext cx="7546654" cy="1143008"/>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tabLst>
                  <a:tab pos="457200" algn="l"/>
                </a:tabLst>
              </a:pPr>
              <a:endParaRPr lang="en-ID" sz="2000" b="1" smtClean="0">
                <a:latin typeface="Times New Roman" pitchFamily="18" charset="0"/>
                <a:cs typeface="Times New Roman" pitchFamily="18" charset="0"/>
              </a:endParaRPr>
            </a:p>
          </p:txBody>
        </p:sp>
        <p:pic>
          <p:nvPicPr>
            <p:cNvPr id="65538" name="Picture 2"/>
            <p:cNvPicPr>
              <a:picLocks noChangeAspect="1" noChangeArrowheads="1"/>
            </p:cNvPicPr>
            <p:nvPr/>
          </p:nvPicPr>
          <p:blipFill>
            <a:blip r:embed="rId2" cstate="print"/>
            <a:srcRect/>
            <a:stretch>
              <a:fillRect/>
            </a:stretch>
          </p:blipFill>
          <p:spPr bwMode="auto">
            <a:xfrm>
              <a:off x="1428728" y="1378405"/>
              <a:ext cx="3000396" cy="907593"/>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2" y="1621960"/>
            <a:ext cx="5214973" cy="2381267"/>
            <a:chOff x="285721" y="857238"/>
            <a:chExt cx="5214973" cy="1785950"/>
          </a:xfrm>
        </p:grpSpPr>
        <p:sp>
          <p:nvSpPr>
            <p:cNvPr id="3" name="Rectangle 2"/>
            <p:cNvSpPr>
              <a:spLocks/>
            </p:cNvSpPr>
            <p:nvPr/>
          </p:nvSpPr>
          <p:spPr>
            <a:xfrm>
              <a:off x="285721" y="857238"/>
              <a:ext cx="5214973" cy="178595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66562" name="Picture 2"/>
            <p:cNvPicPr>
              <a:picLocks noChangeAspect="1" noChangeArrowheads="1"/>
            </p:cNvPicPr>
            <p:nvPr/>
          </p:nvPicPr>
          <p:blipFill>
            <a:blip r:embed="rId2" cstate="print"/>
            <a:srcRect/>
            <a:stretch>
              <a:fillRect/>
            </a:stretch>
          </p:blipFill>
          <p:spPr bwMode="auto">
            <a:xfrm>
              <a:off x="367549" y="989723"/>
              <a:ext cx="5000660" cy="1517191"/>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6" name="Right Arrow 1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Komposisi Dilatasi</a:t>
            </a:r>
            <a:endParaRPr lang="en-ID" sz="2000" b="1" smtClean="0">
              <a:latin typeface="Times New Roman" pitchFamily="18" charset="0"/>
              <a:cs typeface="Times New Roman" pitchFamily="18" charset="0"/>
            </a:endParaRPr>
          </a:p>
        </p:txBody>
      </p:sp>
      <p:sp>
        <p:nvSpPr>
          <p:cNvPr id="18" name="Rectangle 17"/>
          <p:cNvSpPr/>
          <p:nvPr/>
        </p:nvSpPr>
        <p:spPr>
          <a:xfrm>
            <a:off x="857224" y="1541120"/>
            <a:ext cx="8046720" cy="117708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sv-SE" sz="2000" b="1" dirty="0" smtClean="0">
                <a:latin typeface="Times New Roman" pitchFamily="18" charset="0"/>
                <a:cs typeface="Times New Roman" pitchFamily="18" charset="0"/>
              </a:rPr>
              <a:t>Komposisi dilatasi yang berpusat sama akan ekuivalen dengan dilatasi dengan pusat sama sebesar perkalian kedua faktor skalanya.</a:t>
            </a:r>
            <a:endParaRPr lang="en-ID" sz="2000" b="1" dirty="0" smtClean="0">
              <a:latin typeface="Times New Roman" pitchFamily="18" charset="0"/>
              <a:cs typeface="Times New Roman" pitchFamily="18" charset="0"/>
            </a:endParaRPr>
          </a:p>
        </p:txBody>
      </p:sp>
      <p:sp>
        <p:nvSpPr>
          <p:cNvPr id="8" name="Rectangle 7"/>
          <p:cNvSpPr/>
          <p:nvPr/>
        </p:nvSpPr>
        <p:spPr>
          <a:xfrm>
            <a:off x="857224" y="2813453"/>
            <a:ext cx="8046720" cy="76200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tabLst>
                <a:tab pos="457200" algn="l"/>
              </a:tabLst>
            </a:pPr>
            <a:r>
              <a:rPr lang="sv-SE" sz="2000" b="1" smtClean="0">
                <a:latin typeface="Times New Roman" pitchFamily="18" charset="0"/>
                <a:cs typeface="Times New Roman" pitchFamily="18" charset="0"/>
              </a:rPr>
              <a:t>a.	</a:t>
            </a:r>
            <a:r>
              <a:rPr lang="fi-FI" sz="2000" b="1" smtClean="0">
                <a:latin typeface="Times New Roman" pitchFamily="18" charset="0"/>
                <a:cs typeface="Times New Roman" pitchFamily="18" charset="0"/>
              </a:rPr>
              <a:t>Komposisi Dilatasi terhadap Titik Pusat (0, 0)</a:t>
            </a:r>
            <a:endParaRPr lang="en-ID" sz="2000" b="1" smtClean="0">
              <a:latin typeface="Times New Roman" pitchFamily="18" charset="0"/>
              <a:cs typeface="Times New Roman" pitchFamily="18" charset="0"/>
            </a:endParaRPr>
          </a:p>
        </p:txBody>
      </p:sp>
      <p:grpSp>
        <p:nvGrpSpPr>
          <p:cNvPr id="11" name="Group 10"/>
          <p:cNvGrpSpPr/>
          <p:nvPr/>
        </p:nvGrpSpPr>
        <p:grpSpPr>
          <a:xfrm>
            <a:off x="1428728" y="3670707"/>
            <a:ext cx="7475216" cy="1619261"/>
            <a:chOff x="1428728" y="2357436"/>
            <a:chExt cx="7475216" cy="1214446"/>
          </a:xfrm>
        </p:grpSpPr>
        <p:sp>
          <p:nvSpPr>
            <p:cNvPr id="9" name="Rectangle 8"/>
            <p:cNvSpPr/>
            <p:nvPr/>
          </p:nvSpPr>
          <p:spPr>
            <a:xfrm>
              <a:off x="1428728" y="2357436"/>
              <a:ext cx="7475216" cy="1214446"/>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tabLst>
                  <a:tab pos="457200" algn="l"/>
                </a:tabLst>
              </a:pPr>
              <a:endParaRPr lang="en-ID" sz="2000" b="1" smtClean="0">
                <a:latin typeface="Times New Roman" pitchFamily="18" charset="0"/>
                <a:cs typeface="Times New Roman" pitchFamily="18" charset="0"/>
              </a:endParaRPr>
            </a:p>
          </p:txBody>
        </p:sp>
        <p:pic>
          <p:nvPicPr>
            <p:cNvPr id="67586" name="Picture 2"/>
            <p:cNvPicPr>
              <a:picLocks noChangeAspect="1" noChangeArrowheads="1"/>
            </p:cNvPicPr>
            <p:nvPr/>
          </p:nvPicPr>
          <p:blipFill>
            <a:blip r:embed="rId2" cstate="print"/>
            <a:srcRect/>
            <a:stretch>
              <a:fillRect/>
            </a:stretch>
          </p:blipFill>
          <p:spPr bwMode="auto">
            <a:xfrm>
              <a:off x="1489775" y="2418483"/>
              <a:ext cx="3201953" cy="1071570"/>
            </a:xfrm>
            <a:prstGeom prst="rect">
              <a:avLst/>
            </a:prstGeom>
            <a:noFill/>
            <a:ln w="9525">
              <a:noFill/>
              <a:miter lim="800000"/>
              <a:headEnd/>
              <a:tailEnd/>
            </a:ln>
            <a:effectLst/>
          </p:spPr>
        </p:pic>
      </p:gr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7224" y="1142984"/>
            <a:ext cx="8046720" cy="76200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tabLst>
                <a:tab pos="457200" algn="l"/>
              </a:tabLst>
            </a:pPr>
            <a:r>
              <a:rPr lang="sv-SE" sz="2000" b="1" smtClean="0">
                <a:latin typeface="Times New Roman" pitchFamily="18" charset="0"/>
                <a:cs typeface="Times New Roman" pitchFamily="18" charset="0"/>
              </a:rPr>
              <a:t>b.	</a:t>
            </a:r>
            <a:r>
              <a:rPr lang="fi-FI" sz="2000" b="1" smtClean="0">
                <a:latin typeface="Times New Roman" pitchFamily="18" charset="0"/>
                <a:cs typeface="Times New Roman" pitchFamily="18" charset="0"/>
              </a:rPr>
              <a:t>Komposisi Dilatasi terhadap Titik Pusat (m, n)</a:t>
            </a:r>
            <a:endParaRPr lang="en-ID" sz="2000" b="1" smtClean="0">
              <a:latin typeface="Times New Roman" pitchFamily="18" charset="0"/>
              <a:cs typeface="Times New Roman" pitchFamily="18" charset="0"/>
            </a:endParaRPr>
          </a:p>
        </p:txBody>
      </p:sp>
      <p:grpSp>
        <p:nvGrpSpPr>
          <p:cNvPr id="13" name="Group 12"/>
          <p:cNvGrpSpPr/>
          <p:nvPr/>
        </p:nvGrpSpPr>
        <p:grpSpPr>
          <a:xfrm>
            <a:off x="1428728" y="2000239"/>
            <a:ext cx="7475216" cy="1619261"/>
            <a:chOff x="1428728" y="1500179"/>
            <a:chExt cx="7475216" cy="1214446"/>
          </a:xfrm>
        </p:grpSpPr>
        <p:sp>
          <p:nvSpPr>
            <p:cNvPr id="9" name="Rectangle 8"/>
            <p:cNvSpPr/>
            <p:nvPr/>
          </p:nvSpPr>
          <p:spPr>
            <a:xfrm>
              <a:off x="1428728" y="1500179"/>
              <a:ext cx="7475216" cy="1214446"/>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tabLst>
                  <a:tab pos="457200" algn="l"/>
                </a:tabLst>
              </a:pPr>
              <a:endParaRPr lang="en-ID" sz="2000" b="1" smtClean="0">
                <a:latin typeface="Times New Roman" pitchFamily="18" charset="0"/>
                <a:cs typeface="Times New Roman" pitchFamily="18" charset="0"/>
              </a:endParaRPr>
            </a:p>
          </p:txBody>
        </p:sp>
        <p:pic>
          <p:nvPicPr>
            <p:cNvPr id="68610" name="Picture 2"/>
            <p:cNvPicPr>
              <a:picLocks noChangeAspect="1" noChangeArrowheads="1"/>
            </p:cNvPicPr>
            <p:nvPr/>
          </p:nvPicPr>
          <p:blipFill>
            <a:blip r:embed="rId2" cstate="print"/>
            <a:srcRect/>
            <a:stretch>
              <a:fillRect/>
            </a:stretch>
          </p:blipFill>
          <p:spPr bwMode="auto">
            <a:xfrm>
              <a:off x="1510557" y="1592400"/>
              <a:ext cx="4012434" cy="1000132"/>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3" name="Group 12"/>
          <p:cNvGrpSpPr/>
          <p:nvPr/>
        </p:nvGrpSpPr>
        <p:grpSpPr>
          <a:xfrm>
            <a:off x="285722" y="1693968"/>
            <a:ext cx="5643601" cy="2571768"/>
            <a:chOff x="285721" y="857238"/>
            <a:chExt cx="5643601" cy="1928826"/>
          </a:xfrm>
        </p:grpSpPr>
        <p:sp>
          <p:nvSpPr>
            <p:cNvPr id="3" name="Rectangle 2"/>
            <p:cNvSpPr>
              <a:spLocks/>
            </p:cNvSpPr>
            <p:nvPr/>
          </p:nvSpPr>
          <p:spPr>
            <a:xfrm>
              <a:off x="285721" y="857238"/>
              <a:ext cx="5643601" cy="192882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69635" name="Picture 3"/>
            <p:cNvPicPr>
              <a:picLocks noChangeAspect="1" noChangeArrowheads="1"/>
            </p:cNvPicPr>
            <p:nvPr/>
          </p:nvPicPr>
          <p:blipFill>
            <a:blip r:embed="rId2" cstate="print"/>
            <a:srcRect/>
            <a:stretch>
              <a:fillRect/>
            </a:stretch>
          </p:blipFill>
          <p:spPr bwMode="auto">
            <a:xfrm>
              <a:off x="367549" y="980631"/>
              <a:ext cx="5419494" cy="1643074"/>
            </a:xfrm>
            <a:prstGeom prst="rect">
              <a:avLst/>
            </a:prstGeom>
            <a:noFill/>
            <a:ln w="9525">
              <a:noFill/>
              <a:miter lim="800000"/>
              <a:headEnd/>
              <a:tailEnd/>
            </a:ln>
            <a:effectLst/>
          </p:spPr>
        </p:pic>
      </p:gr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6" name="Right Arrow 1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692696"/>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549953"/>
            <a:ext cx="7382622" cy="3319208"/>
            <a:chOff x="285721" y="857238"/>
            <a:chExt cx="5715039" cy="2714644"/>
          </a:xfrm>
        </p:grpSpPr>
        <p:sp>
          <p:nvSpPr>
            <p:cNvPr id="3" name="Rectangle 2"/>
            <p:cNvSpPr>
              <a:spLocks/>
            </p:cNvSpPr>
            <p:nvPr/>
          </p:nvSpPr>
          <p:spPr>
            <a:xfrm>
              <a:off x="285721" y="857238"/>
              <a:ext cx="5715039" cy="27146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387031" y="1000114"/>
              <a:ext cx="5452863" cy="2428892"/>
            </a:xfrm>
            <a:prstGeom prst="rect">
              <a:avLst/>
            </a:prstGeom>
            <a:noFill/>
            <a:ln w="9525">
              <a:noFill/>
              <a:miter lim="800000"/>
              <a:headEnd/>
              <a:tailEnd/>
            </a:ln>
            <a:effectLst/>
          </p:spPr>
        </p:pic>
      </p:grpSp>
      <p:sp>
        <p:nvSpPr>
          <p:cNvPr id="10"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3" name="Right Arrow 12">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08370"/>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dirty="0" smtClean="0">
                <a:latin typeface="Times New Roman" pitchFamily="18" charset="0"/>
                <a:cs typeface="Times New Roman" pitchFamily="18" charset="0"/>
              </a:rPr>
              <a:t>3.	Dilatasi Kurva</a:t>
            </a:r>
          </a:p>
        </p:txBody>
      </p:sp>
      <p:sp>
        <p:nvSpPr>
          <p:cNvPr id="18" name="Rectangle 17"/>
          <p:cNvSpPr/>
          <p:nvPr/>
        </p:nvSpPr>
        <p:spPr>
          <a:xfrm>
            <a:off x="857224" y="1484784"/>
            <a:ext cx="8046720" cy="393935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 Langkah-langkah menentukan persamaan kurva oleh dilatasi.</a:t>
            </a:r>
          </a:p>
          <a:p>
            <a:pPr marL="457200" indent="-457200" algn="just" defTabSz="960187"/>
            <a:r>
              <a:rPr lang="en-ID" sz="2000" b="1" smtClean="0">
                <a:latin typeface="Times New Roman" pitchFamily="18" charset="0"/>
                <a:cs typeface="Times New Roman" pitchFamily="18" charset="0"/>
              </a:rPr>
              <a:t>a.	Persamaan kurva yang akan dirotasikan memuat variabel x dan y. Misalkan bahwa titik (x, y) terletak pada kurva.</a:t>
            </a:r>
          </a:p>
          <a:p>
            <a:pPr marL="457200" indent="-457200" algn="just" defTabSz="960187"/>
            <a:r>
              <a:rPr lang="en-ID" sz="2000" b="1" smtClean="0">
                <a:latin typeface="Times New Roman" pitchFamily="18" charset="0"/>
                <a:cs typeface="Times New Roman" pitchFamily="18" charset="0"/>
              </a:rPr>
              <a:t>b.	Tentukan hasil dilatasi titik (x, y) misalkan titik (x′, y′). Anda akan memperoleh hubungan x, x′, y, dan y′. Nyatakan x dan y sebagai persamaan dalam x′ dan y′.</a:t>
            </a:r>
          </a:p>
          <a:p>
            <a:pPr marL="457200" indent="-457200" algn="just" defTabSz="960187"/>
            <a:r>
              <a:rPr lang="en-ID" sz="2000" b="1" smtClean="0">
                <a:latin typeface="Times New Roman" pitchFamily="18" charset="0"/>
                <a:cs typeface="Times New Roman" pitchFamily="18" charset="0"/>
              </a:rPr>
              <a:t>c.	Substitusikan persamaan x dan persamaan y yang diperoleh pada langkah (b) ke dalam persamaan kurva. Kurva inilah yang disebut hasil dilatasi kurva.</a:t>
            </a:r>
          </a:p>
        </p:txBody>
      </p:sp>
      <p:sp>
        <p:nvSpPr>
          <p:cNvPr id="8"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3" name="Group 12"/>
          <p:cNvGrpSpPr/>
          <p:nvPr/>
        </p:nvGrpSpPr>
        <p:grpSpPr>
          <a:xfrm>
            <a:off x="285722" y="1693968"/>
            <a:ext cx="6072229" cy="2000264"/>
            <a:chOff x="285721" y="857238"/>
            <a:chExt cx="6072229" cy="1500198"/>
          </a:xfrm>
        </p:grpSpPr>
        <p:sp>
          <p:nvSpPr>
            <p:cNvPr id="3" name="Rectangle 2"/>
            <p:cNvSpPr>
              <a:spLocks/>
            </p:cNvSpPr>
            <p:nvPr/>
          </p:nvSpPr>
          <p:spPr>
            <a:xfrm>
              <a:off x="285721" y="857238"/>
              <a:ext cx="6072229" cy="150019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cstate="print"/>
            <a:srcRect/>
            <a:stretch>
              <a:fillRect/>
            </a:stretch>
          </p:blipFill>
          <p:spPr bwMode="auto">
            <a:xfrm>
              <a:off x="367549" y="980630"/>
              <a:ext cx="5862601" cy="1204055"/>
            </a:xfrm>
            <a:prstGeom prst="rect">
              <a:avLst/>
            </a:prstGeom>
            <a:noFill/>
            <a:ln w="9525">
              <a:noFill/>
              <a:miter lim="800000"/>
              <a:headEnd/>
              <a:tailEnd/>
            </a:ln>
            <a:effectLst/>
          </p:spPr>
        </p:pic>
      </p:grpSp>
      <p:sp>
        <p:nvSpPr>
          <p:cNvPr id="14"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5" name="TextBox 14">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80377"/>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4.	Faktor Skala k</a:t>
            </a:r>
            <a:endParaRPr lang="en-ID" sz="2000" b="1" smtClean="0">
              <a:latin typeface="Times New Roman" pitchFamily="18" charset="0"/>
              <a:cs typeface="Times New Roman" pitchFamily="18" charset="0"/>
            </a:endParaRPr>
          </a:p>
        </p:txBody>
      </p:sp>
      <p:sp>
        <p:nvSpPr>
          <p:cNvPr id="18" name="Rectangle 17"/>
          <p:cNvSpPr/>
          <p:nvPr/>
        </p:nvSpPr>
        <p:spPr>
          <a:xfrm>
            <a:off x="857224" y="1556792"/>
            <a:ext cx="8046720" cy="403460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Sifat dilatasi dapat dilihat dari nilai faktor skala k.</a:t>
            </a:r>
          </a:p>
          <a:p>
            <a:pPr marL="457200" indent="-457200" algn="just" defTabSz="960187"/>
            <a:r>
              <a:rPr lang="en-ID" sz="2000" b="1" smtClean="0">
                <a:latin typeface="Times New Roman" pitchFamily="18" charset="0"/>
                <a:cs typeface="Times New Roman" pitchFamily="18" charset="0"/>
              </a:rPr>
              <a:t>a.	Untuk nilai k &gt; 1 maka bangun akan diperbesar dan terletak searah terhadap pusat dilatasi dengan bangun semula.</a:t>
            </a:r>
          </a:p>
          <a:p>
            <a:pPr marL="457200" indent="-457200" algn="just" defTabSz="960187"/>
            <a:r>
              <a:rPr lang="en-ID" sz="2000" b="1" smtClean="0">
                <a:latin typeface="Times New Roman" pitchFamily="18" charset="0"/>
                <a:cs typeface="Times New Roman" pitchFamily="18" charset="0"/>
              </a:rPr>
              <a:t>b.	Untuk 0 &lt; k &lt; 1 maka bangun akan diperkecil dan terletak searah terhadap pusat dilatasi dengan bangun semula.</a:t>
            </a:r>
          </a:p>
          <a:p>
            <a:pPr marL="457200" indent="-457200" algn="just" defTabSz="960187"/>
            <a:r>
              <a:rPr lang="en-ID" sz="2000" b="1" smtClean="0">
                <a:latin typeface="Times New Roman" pitchFamily="18" charset="0"/>
                <a:cs typeface="Times New Roman" pitchFamily="18" charset="0"/>
              </a:rPr>
              <a:t>c.	Untuk –1 &lt; k &lt; 0 maka bangun akan diperkecil dan terletak berlawanan arah terhadap pusat dilatasi dengan bangun semula.</a:t>
            </a:r>
          </a:p>
          <a:p>
            <a:pPr marL="457200" indent="-457200" algn="just" defTabSz="960187"/>
            <a:r>
              <a:rPr lang="en-ID" sz="2000" b="1" smtClean="0">
                <a:latin typeface="Times New Roman" pitchFamily="18" charset="0"/>
                <a:cs typeface="Times New Roman" pitchFamily="18" charset="0"/>
              </a:rPr>
              <a:t>d.	Untuk k &lt; –1 maka bangun akan diperbesar dan terletak berlawanan arah terhadap pusat dilatasi dengan bangun semula.</a:t>
            </a:r>
          </a:p>
        </p:txBody>
      </p:sp>
      <p:sp>
        <p:nvSpPr>
          <p:cNvPr id="8"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2" y="1621960"/>
            <a:ext cx="5643601" cy="2571768"/>
            <a:chOff x="285721" y="857238"/>
            <a:chExt cx="5643601" cy="1928826"/>
          </a:xfrm>
        </p:grpSpPr>
        <p:sp>
          <p:nvSpPr>
            <p:cNvPr id="3" name="Rectangle 2"/>
            <p:cNvSpPr>
              <a:spLocks/>
            </p:cNvSpPr>
            <p:nvPr/>
          </p:nvSpPr>
          <p:spPr>
            <a:xfrm>
              <a:off x="285721" y="857238"/>
              <a:ext cx="5643601" cy="192882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70658" name="Picture 2"/>
            <p:cNvPicPr>
              <a:picLocks noChangeAspect="1" noChangeArrowheads="1"/>
            </p:cNvPicPr>
            <p:nvPr/>
          </p:nvPicPr>
          <p:blipFill>
            <a:blip r:embed="rId2" cstate="print"/>
            <a:srcRect/>
            <a:stretch>
              <a:fillRect/>
            </a:stretch>
          </p:blipFill>
          <p:spPr bwMode="auto">
            <a:xfrm>
              <a:off x="367549" y="980631"/>
              <a:ext cx="5419494" cy="1643074"/>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522686"/>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Transformasi Matriks</a:t>
            </a:r>
          </a:p>
        </p:txBody>
      </p:sp>
      <p:sp>
        <p:nvSpPr>
          <p:cNvPr id="3" name="Rounded Rectangle 2">
            <a:hlinkClick r:id="rId3" action="ppaction://hlinksldjump"/>
          </p:cNvPr>
          <p:cNvSpPr/>
          <p:nvPr/>
        </p:nvSpPr>
        <p:spPr>
          <a:xfrm>
            <a:off x="1071538" y="2209055"/>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Komposisi Transformasi Matriks</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23318" y="1886528"/>
            <a:ext cx="1260765" cy="21579"/>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E.	Transformasi Matriks</a:t>
            </a:r>
          </a:p>
        </p:txBody>
      </p:sp>
      <p:cxnSp>
        <p:nvCxnSpPr>
          <p:cNvPr id="14" name="Straight Arrow Connector 13"/>
          <p:cNvCxnSpPr/>
          <p:nvPr/>
        </p:nvCxnSpPr>
        <p:spPr>
          <a:xfrm>
            <a:off x="663692" y="186094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527699"/>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52702"/>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Transformasi Matriks</a:t>
            </a:r>
          </a:p>
        </p:txBody>
      </p:sp>
      <p:grpSp>
        <p:nvGrpSpPr>
          <p:cNvPr id="10" name="Group 9"/>
          <p:cNvGrpSpPr/>
          <p:nvPr/>
        </p:nvGrpSpPr>
        <p:grpSpPr>
          <a:xfrm>
            <a:off x="857224" y="1529116"/>
            <a:ext cx="7786742" cy="3844100"/>
            <a:chOff x="857224" y="760244"/>
            <a:chExt cx="7786742" cy="2883075"/>
          </a:xfrm>
        </p:grpSpPr>
        <p:sp>
          <p:nvSpPr>
            <p:cNvPr id="18" name="Rectangle 17"/>
            <p:cNvSpPr/>
            <p:nvPr/>
          </p:nvSpPr>
          <p:spPr>
            <a:xfrm>
              <a:off x="857224" y="760244"/>
              <a:ext cx="7786742" cy="288307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tabLst>
                  <a:tab pos="457200" algn="l"/>
                </a:tabLst>
              </a:pPr>
              <a:endParaRPr lang="en-ID" sz="2000" b="1" smtClean="0">
                <a:latin typeface="Times New Roman" pitchFamily="18" charset="0"/>
                <a:cs typeface="Times New Roman" pitchFamily="18" charset="0"/>
              </a:endParaRPr>
            </a:p>
          </p:txBody>
        </p:sp>
        <p:pic>
          <p:nvPicPr>
            <p:cNvPr id="71683" name="Picture 3"/>
            <p:cNvPicPr>
              <a:picLocks noChangeAspect="1" noChangeArrowheads="1"/>
            </p:cNvPicPr>
            <p:nvPr/>
          </p:nvPicPr>
          <p:blipFill>
            <a:blip r:embed="rId2" cstate="print"/>
            <a:srcRect/>
            <a:stretch>
              <a:fillRect/>
            </a:stretch>
          </p:blipFill>
          <p:spPr bwMode="auto">
            <a:xfrm>
              <a:off x="959835" y="878020"/>
              <a:ext cx="7535728" cy="2643206"/>
            </a:xfrm>
            <a:prstGeom prst="rect">
              <a:avLst/>
            </a:prstGeom>
            <a:noFill/>
            <a:ln w="9525">
              <a:noFill/>
              <a:miter lim="800000"/>
              <a:headEnd/>
              <a:tailEnd/>
            </a:ln>
            <a:effectLst/>
          </p:spPr>
        </p:pic>
      </p:grpSp>
      <p:sp>
        <p:nvSpPr>
          <p:cNvPr id="11"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2" y="1693968"/>
            <a:ext cx="5572163" cy="2286016"/>
            <a:chOff x="285721" y="857238"/>
            <a:chExt cx="5572163" cy="1714512"/>
          </a:xfrm>
        </p:grpSpPr>
        <p:sp>
          <p:nvSpPr>
            <p:cNvPr id="3" name="Rectangle 2"/>
            <p:cNvSpPr>
              <a:spLocks/>
            </p:cNvSpPr>
            <p:nvPr/>
          </p:nvSpPr>
          <p:spPr>
            <a:xfrm>
              <a:off x="285721" y="857238"/>
              <a:ext cx="5572163" cy="171451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72706" name="Picture 2"/>
            <p:cNvPicPr>
              <a:picLocks noChangeAspect="1" noChangeArrowheads="1"/>
            </p:cNvPicPr>
            <p:nvPr/>
          </p:nvPicPr>
          <p:blipFill>
            <a:blip r:embed="rId2" cstate="print"/>
            <a:srcRect/>
            <a:stretch>
              <a:fillRect/>
            </a:stretch>
          </p:blipFill>
          <p:spPr bwMode="auto">
            <a:xfrm>
              <a:off x="407814" y="1000114"/>
              <a:ext cx="5290274" cy="1428760"/>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6" name="Right Arrow 1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692696"/>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Komposisi Transformasi Matriks</a:t>
            </a:r>
            <a:endParaRPr lang="en-ID" sz="2000" b="1" smtClean="0">
              <a:latin typeface="Times New Roman" pitchFamily="18" charset="0"/>
              <a:cs typeface="Times New Roman" pitchFamily="18" charset="0"/>
            </a:endParaRPr>
          </a:p>
        </p:txBody>
      </p:sp>
      <p:sp>
        <p:nvSpPr>
          <p:cNvPr id="18" name="Rectangle 17"/>
          <p:cNvSpPr/>
          <p:nvPr/>
        </p:nvSpPr>
        <p:spPr>
          <a:xfrm>
            <a:off x="857224" y="2421619"/>
            <a:ext cx="8046720" cy="146283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a.	Komposisi transformasi (T</a:t>
            </a:r>
            <a:r>
              <a:rPr lang="en-ID" sz="2000" b="1" baseline="-25000" smtClean="0">
                <a:latin typeface="Times New Roman" pitchFamily="18" charset="0"/>
                <a:cs typeface="Times New Roman" pitchFamily="18" charset="0"/>
              </a:rPr>
              <a:t>2</a:t>
            </a:r>
            <a:r>
              <a:rPr lang="en-ID" sz="2000" b="1" smtClean="0">
                <a:latin typeface="Times New Roman" pitchFamily="18" charset="0"/>
                <a:cs typeface="Times New Roman" pitchFamily="18" charset="0"/>
              </a:rPr>
              <a:t> o T</a:t>
            </a:r>
            <a:r>
              <a:rPr lang="en-ID" sz="2000" b="1" baseline="-25000" smtClean="0">
                <a:latin typeface="Times New Roman" pitchFamily="18" charset="0"/>
                <a:cs typeface="Times New Roman" pitchFamily="18" charset="0"/>
              </a:rPr>
              <a:t>1</a:t>
            </a:r>
            <a:r>
              <a:rPr lang="en-ID" sz="2000" b="1" smtClean="0">
                <a:latin typeface="Times New Roman" pitchFamily="18" charset="0"/>
                <a:cs typeface="Times New Roman" pitchFamily="18" charset="0"/>
              </a:rPr>
              <a:t>) artinya transformasi terhadap matriks T</a:t>
            </a:r>
            <a:r>
              <a:rPr lang="en-ID" sz="2000" b="1" baseline="-25000" smtClean="0">
                <a:latin typeface="Times New Roman" pitchFamily="18" charset="0"/>
                <a:cs typeface="Times New Roman" pitchFamily="18" charset="0"/>
              </a:rPr>
              <a:t>1</a:t>
            </a:r>
            <a:r>
              <a:rPr lang="en-ID" sz="2000" b="1" smtClean="0">
                <a:latin typeface="Times New Roman" pitchFamily="18" charset="0"/>
                <a:cs typeface="Times New Roman" pitchFamily="18" charset="0"/>
              </a:rPr>
              <a:t> dilanjutkan transformasi terhadap matriks T</a:t>
            </a:r>
            <a:r>
              <a:rPr lang="en-ID" sz="2000" b="1" baseline="-25000" smtClean="0">
                <a:latin typeface="Times New Roman" pitchFamily="18" charset="0"/>
                <a:cs typeface="Times New Roman" pitchFamily="18" charset="0"/>
              </a:rPr>
              <a:t>2</a:t>
            </a:r>
            <a:r>
              <a:rPr lang="en-ID" sz="2000" b="1" smtClean="0">
                <a:latin typeface="Times New Roman" pitchFamily="18" charset="0"/>
                <a:cs typeface="Times New Roman" pitchFamily="18" charset="0"/>
              </a:rPr>
              <a:t>. Bentuk (T</a:t>
            </a:r>
            <a:r>
              <a:rPr lang="en-ID" sz="2000" b="1" baseline="-25000" smtClean="0">
                <a:latin typeface="Times New Roman" pitchFamily="18" charset="0"/>
                <a:cs typeface="Times New Roman" pitchFamily="18" charset="0"/>
              </a:rPr>
              <a:t>2</a:t>
            </a:r>
            <a:r>
              <a:rPr lang="en-ID" sz="2000" b="1" smtClean="0">
                <a:latin typeface="Times New Roman" pitchFamily="18" charset="0"/>
                <a:cs typeface="Times New Roman" pitchFamily="18" charset="0"/>
              </a:rPr>
              <a:t> o T</a:t>
            </a:r>
            <a:r>
              <a:rPr lang="en-ID" sz="2000" b="1" baseline="-25000" smtClean="0">
                <a:latin typeface="Times New Roman" pitchFamily="18" charset="0"/>
                <a:cs typeface="Times New Roman" pitchFamily="18" charset="0"/>
              </a:rPr>
              <a:t>1</a:t>
            </a:r>
            <a:r>
              <a:rPr lang="en-ID" sz="2000" b="1" smtClean="0">
                <a:latin typeface="Times New Roman" pitchFamily="18" charset="0"/>
                <a:cs typeface="Times New Roman" pitchFamily="18" charset="0"/>
              </a:rPr>
              <a:t>) bersesuaian dengan perkalian matriks:</a:t>
            </a:r>
          </a:p>
        </p:txBody>
      </p:sp>
      <p:sp>
        <p:nvSpPr>
          <p:cNvPr id="8" name="Rectangle 7"/>
          <p:cNvSpPr/>
          <p:nvPr/>
        </p:nvSpPr>
        <p:spPr>
          <a:xfrm>
            <a:off x="857224" y="1407935"/>
            <a:ext cx="8046720" cy="95250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Komposisi transformasi merupakan gabungan dua atau lebih transformasi yang dilakukan pada suatu titik atau kurva.</a:t>
            </a:r>
          </a:p>
        </p:txBody>
      </p:sp>
      <p:grpSp>
        <p:nvGrpSpPr>
          <p:cNvPr id="11" name="Group 10"/>
          <p:cNvGrpSpPr/>
          <p:nvPr/>
        </p:nvGrpSpPr>
        <p:grpSpPr>
          <a:xfrm>
            <a:off x="1428728" y="3979702"/>
            <a:ext cx="7475216" cy="2190765"/>
            <a:chOff x="1428728" y="2643188"/>
            <a:chExt cx="7475216" cy="1643074"/>
          </a:xfrm>
        </p:grpSpPr>
        <p:sp>
          <p:nvSpPr>
            <p:cNvPr id="9" name="Rectangle 8"/>
            <p:cNvSpPr/>
            <p:nvPr/>
          </p:nvSpPr>
          <p:spPr>
            <a:xfrm>
              <a:off x="1428728" y="2643188"/>
              <a:ext cx="7475216" cy="1643074"/>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endParaRPr lang="en-ID" sz="2000" b="1" smtClean="0">
                <a:latin typeface="Times New Roman" pitchFamily="18" charset="0"/>
                <a:cs typeface="Times New Roman" pitchFamily="18" charset="0"/>
              </a:endParaRPr>
            </a:p>
          </p:txBody>
        </p:sp>
        <p:graphicFrame>
          <p:nvGraphicFramePr>
            <p:cNvPr id="73730" name="Object 2"/>
            <p:cNvGraphicFramePr>
              <a:graphicFrameLocks noChangeAspect="1"/>
            </p:cNvGraphicFramePr>
            <p:nvPr/>
          </p:nvGraphicFramePr>
          <p:xfrm>
            <a:off x="1535885" y="2735407"/>
            <a:ext cx="2718541" cy="1418369"/>
          </p:xfrm>
          <a:graphic>
            <a:graphicData uri="http://schemas.openxmlformats.org/presentationml/2006/ole">
              <p:oleObj spid="_x0000_s73730" name="Equation" r:id="rId3" imgW="1752480" imgH="914400" progId="">
                <p:embed/>
              </p:oleObj>
            </a:graphicData>
          </a:graphic>
        </p:graphicFrame>
      </p:gr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57224" y="666732"/>
            <a:ext cx="8046720" cy="146283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b.	Komposisi transformasi (T</a:t>
            </a:r>
            <a:r>
              <a:rPr lang="en-ID" sz="2000" b="1" baseline="-25000" smtClean="0">
                <a:latin typeface="Times New Roman" pitchFamily="18" charset="0"/>
                <a:cs typeface="Times New Roman" pitchFamily="18" charset="0"/>
              </a:rPr>
              <a:t>1</a:t>
            </a:r>
            <a:r>
              <a:rPr lang="en-ID" sz="2000" b="1" smtClean="0">
                <a:latin typeface="Times New Roman" pitchFamily="18" charset="0"/>
                <a:cs typeface="Times New Roman" pitchFamily="18" charset="0"/>
              </a:rPr>
              <a:t> o T</a:t>
            </a:r>
            <a:r>
              <a:rPr lang="en-ID" sz="2000" b="1" baseline="-25000" smtClean="0">
                <a:latin typeface="Times New Roman" pitchFamily="18" charset="0"/>
                <a:cs typeface="Times New Roman" pitchFamily="18" charset="0"/>
              </a:rPr>
              <a:t>2</a:t>
            </a:r>
            <a:r>
              <a:rPr lang="en-ID" sz="2000" b="1" smtClean="0">
                <a:latin typeface="Times New Roman" pitchFamily="18" charset="0"/>
                <a:cs typeface="Times New Roman" pitchFamily="18" charset="0"/>
              </a:rPr>
              <a:t>) artinya transformasi terhadap matriks T</a:t>
            </a:r>
            <a:r>
              <a:rPr lang="en-ID" sz="2000" b="1" baseline="-25000" smtClean="0">
                <a:latin typeface="Times New Roman" pitchFamily="18" charset="0"/>
                <a:cs typeface="Times New Roman" pitchFamily="18" charset="0"/>
              </a:rPr>
              <a:t>2</a:t>
            </a:r>
            <a:r>
              <a:rPr lang="en-ID" sz="2000" b="1" smtClean="0">
                <a:latin typeface="Times New Roman" pitchFamily="18" charset="0"/>
                <a:cs typeface="Times New Roman" pitchFamily="18" charset="0"/>
              </a:rPr>
              <a:t> dilanjutkan transformasi terhadap matriks T</a:t>
            </a:r>
            <a:r>
              <a:rPr lang="en-ID" sz="2000" b="1" baseline="-25000" smtClean="0">
                <a:latin typeface="Times New Roman" pitchFamily="18" charset="0"/>
                <a:cs typeface="Times New Roman" pitchFamily="18" charset="0"/>
              </a:rPr>
              <a:t>1</a:t>
            </a:r>
            <a:r>
              <a:rPr lang="en-ID" sz="2000" b="1" smtClean="0">
                <a:latin typeface="Times New Roman" pitchFamily="18" charset="0"/>
                <a:cs typeface="Times New Roman" pitchFamily="18" charset="0"/>
              </a:rPr>
              <a:t>. Bentuk (T</a:t>
            </a:r>
            <a:r>
              <a:rPr lang="en-ID" sz="2000" b="1" baseline="-25000" smtClean="0">
                <a:latin typeface="Times New Roman" pitchFamily="18" charset="0"/>
                <a:cs typeface="Times New Roman" pitchFamily="18" charset="0"/>
              </a:rPr>
              <a:t>1</a:t>
            </a:r>
            <a:r>
              <a:rPr lang="en-ID" sz="2000" b="1" smtClean="0">
                <a:latin typeface="Times New Roman" pitchFamily="18" charset="0"/>
                <a:cs typeface="Times New Roman" pitchFamily="18" charset="0"/>
              </a:rPr>
              <a:t> o T</a:t>
            </a:r>
            <a:r>
              <a:rPr lang="en-ID" sz="2000" b="1" baseline="-25000" smtClean="0">
                <a:latin typeface="Times New Roman" pitchFamily="18" charset="0"/>
                <a:cs typeface="Times New Roman" pitchFamily="18" charset="0"/>
              </a:rPr>
              <a:t>2</a:t>
            </a:r>
            <a:r>
              <a:rPr lang="en-ID" sz="2000" b="1" smtClean="0">
                <a:latin typeface="Times New Roman" pitchFamily="18" charset="0"/>
                <a:cs typeface="Times New Roman" pitchFamily="18" charset="0"/>
              </a:rPr>
              <a:t>) bersesuaian dengan perkalian matriks:</a:t>
            </a:r>
          </a:p>
        </p:txBody>
      </p:sp>
      <p:grpSp>
        <p:nvGrpSpPr>
          <p:cNvPr id="2" name="Group 10"/>
          <p:cNvGrpSpPr/>
          <p:nvPr/>
        </p:nvGrpSpPr>
        <p:grpSpPr>
          <a:xfrm>
            <a:off x="1428728" y="2224815"/>
            <a:ext cx="7475216" cy="2190765"/>
            <a:chOff x="1428728" y="2643188"/>
            <a:chExt cx="7475216" cy="1643074"/>
          </a:xfrm>
        </p:grpSpPr>
        <p:sp>
          <p:nvSpPr>
            <p:cNvPr id="9" name="Rectangle 8"/>
            <p:cNvSpPr/>
            <p:nvPr/>
          </p:nvSpPr>
          <p:spPr>
            <a:xfrm>
              <a:off x="1428728" y="2643188"/>
              <a:ext cx="7475216" cy="1643074"/>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endParaRPr lang="en-ID" sz="2000" b="1" smtClean="0">
                <a:latin typeface="Times New Roman" pitchFamily="18" charset="0"/>
                <a:cs typeface="Times New Roman" pitchFamily="18" charset="0"/>
              </a:endParaRPr>
            </a:p>
          </p:txBody>
        </p:sp>
        <p:graphicFrame>
          <p:nvGraphicFramePr>
            <p:cNvPr id="73730" name="Object 2"/>
            <p:cNvGraphicFramePr>
              <a:graphicFrameLocks noChangeAspect="1"/>
            </p:cNvGraphicFramePr>
            <p:nvPr/>
          </p:nvGraphicFramePr>
          <p:xfrm>
            <a:off x="1535885" y="2735407"/>
            <a:ext cx="2718541" cy="1418369"/>
          </p:xfrm>
          <a:graphic>
            <a:graphicData uri="http://schemas.openxmlformats.org/presentationml/2006/ole">
              <p:oleObj spid="_x0000_s74754" name="Equation" r:id="rId3" imgW="1752480" imgH="914400" progId="">
                <p:embed/>
              </p:oleObj>
            </a:graphicData>
          </a:graphic>
        </p:graphicFrame>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3" name="Right Arrow 12">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2" y="1621960"/>
            <a:ext cx="5572163" cy="3619525"/>
            <a:chOff x="285721" y="857238"/>
            <a:chExt cx="5572163" cy="2714644"/>
          </a:xfrm>
        </p:grpSpPr>
        <p:sp>
          <p:nvSpPr>
            <p:cNvPr id="3" name="Rectangle 2"/>
            <p:cNvSpPr>
              <a:spLocks/>
            </p:cNvSpPr>
            <p:nvPr/>
          </p:nvSpPr>
          <p:spPr>
            <a:xfrm>
              <a:off x="285721" y="857238"/>
              <a:ext cx="5572163" cy="27146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75778" name="Picture 2"/>
            <p:cNvPicPr>
              <a:picLocks noChangeAspect="1" noChangeArrowheads="1"/>
            </p:cNvPicPr>
            <p:nvPr/>
          </p:nvPicPr>
          <p:blipFill>
            <a:blip r:embed="rId2" cstate="print"/>
            <a:srcRect/>
            <a:stretch>
              <a:fillRect/>
            </a:stretch>
          </p:blipFill>
          <p:spPr bwMode="auto">
            <a:xfrm>
              <a:off x="377940" y="939067"/>
              <a:ext cx="5357850" cy="2515973"/>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43581"/>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dirty="0" smtClean="0">
                <a:latin typeface="Times New Roman" pitchFamily="18" charset="0"/>
                <a:cs typeface="Times New Roman" pitchFamily="18" charset="0"/>
              </a:rPr>
              <a:t>4.	Mengubah Batas Bawah atau Batas Atas</a:t>
            </a:r>
            <a:endParaRPr lang="en-ID" sz="2000" b="1" dirty="0" smtClean="0">
              <a:latin typeface="Times New Roman" pitchFamily="18" charset="0"/>
              <a:cs typeface="Times New Roman" pitchFamily="18" charset="0"/>
            </a:endParaRPr>
          </a:p>
        </p:txBody>
      </p:sp>
      <p:sp>
        <p:nvSpPr>
          <p:cNvPr id="18" name="Rectangle 17"/>
          <p:cNvSpPr/>
          <p:nvPr/>
        </p:nvSpPr>
        <p:spPr>
          <a:xfrm>
            <a:off x="857224" y="1519997"/>
            <a:ext cx="8046720" cy="117708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Untuk mengubah batas bawah atau batas atas suatu notasi sigma dapat menggunakan sifat notasi sigma berikut.</a:t>
            </a:r>
          </a:p>
        </p:txBody>
      </p:sp>
      <p:grpSp>
        <p:nvGrpSpPr>
          <p:cNvPr id="10" name="Group 9"/>
          <p:cNvGrpSpPr/>
          <p:nvPr/>
        </p:nvGrpSpPr>
        <p:grpSpPr>
          <a:xfrm>
            <a:off x="857224" y="2887579"/>
            <a:ext cx="7459192" cy="1333509"/>
            <a:chOff x="857224" y="1785932"/>
            <a:chExt cx="7143800" cy="1000132"/>
          </a:xfrm>
        </p:grpSpPr>
        <p:sp>
          <p:nvSpPr>
            <p:cNvPr id="8" name="Rectangle 7"/>
            <p:cNvSpPr/>
            <p:nvPr/>
          </p:nvSpPr>
          <p:spPr>
            <a:xfrm>
              <a:off x="857224" y="1785932"/>
              <a:ext cx="7143800" cy="100013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949444" y="1887244"/>
              <a:ext cx="6941392" cy="785818"/>
            </a:xfrm>
            <a:prstGeom prst="rect">
              <a:avLst/>
            </a:prstGeom>
            <a:noFill/>
            <a:ln w="9525">
              <a:noFill/>
              <a:miter lim="800000"/>
              <a:headEnd/>
              <a:tailEnd/>
            </a:ln>
            <a:effectLst/>
          </p:spPr>
        </p:pic>
      </p:grpSp>
      <p:sp>
        <p:nvSpPr>
          <p:cNvPr id="11"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hlinkClick r:id="rId2" action="ppaction://hlinksldjump"/>
          </p:cNvPr>
          <p:cNvSpPr/>
          <p:nvPr/>
        </p:nvSpPr>
        <p:spPr>
          <a:xfrm>
            <a:off x="1314472" y="3110342"/>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A.	Barisan dan Deret Aritmetika</a:t>
            </a:r>
          </a:p>
        </p:txBody>
      </p:sp>
      <p:sp>
        <p:nvSpPr>
          <p:cNvPr id="18" name="Rounded Rectangle 17">
            <a:hlinkClick r:id="rId3" action="ppaction://hlinksldjump"/>
          </p:cNvPr>
          <p:cNvSpPr/>
          <p:nvPr/>
        </p:nvSpPr>
        <p:spPr>
          <a:xfrm>
            <a:off x="1314472" y="3796711"/>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B.	Barisan dan Deret Geometri</a:t>
            </a:r>
          </a:p>
        </p:txBody>
      </p:sp>
      <p:cxnSp>
        <p:nvCxnSpPr>
          <p:cNvPr id="23" name="Straight Connector 22"/>
          <p:cNvCxnSpPr/>
          <p:nvPr/>
        </p:nvCxnSpPr>
        <p:spPr>
          <a:xfrm rot="16200000" flipH="1">
            <a:off x="-69102" y="3831115"/>
            <a:ext cx="1974289" cy="2124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906626" y="3467659"/>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a:off x="906626" y="4134414"/>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31" name="Rounded Rectangle 30"/>
          <p:cNvSpPr/>
          <p:nvPr/>
        </p:nvSpPr>
        <p:spPr>
          <a:xfrm>
            <a:off x="549436" y="2352360"/>
            <a:ext cx="1879424"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680981" indent="-680981" algn="ctr" defTabSz="960187">
              <a:tabLst>
                <a:tab pos="345776" algn="l"/>
              </a:tabLst>
            </a:pPr>
            <a:r>
              <a:rPr lang="en-ID" sz="2000" b="1" err="1" smtClean="0">
                <a:latin typeface="Times New Roman" pitchFamily="18" charset="0"/>
                <a:cs typeface="Times New Roman" pitchFamily="18" charset="0"/>
              </a:rPr>
              <a:t>BAGIAN</a:t>
            </a:r>
            <a:r>
              <a:rPr lang="en-ID" sz="2000" b="1" smtClean="0">
                <a:latin typeface="Times New Roman" pitchFamily="18" charset="0"/>
                <a:cs typeface="Times New Roman" pitchFamily="18" charset="0"/>
              </a:rPr>
              <a:t> </a:t>
            </a:r>
            <a:r>
              <a:rPr lang="en-ID" sz="2000" b="1" err="1" smtClean="0">
                <a:latin typeface="Times New Roman" pitchFamily="18" charset="0"/>
                <a:cs typeface="Times New Roman" pitchFamily="18" charset="0"/>
              </a:rPr>
              <a:t>BAB</a:t>
            </a:r>
            <a:endParaRPr lang="en-ID" sz="2000" b="1" smtClean="0">
              <a:latin typeface="Times New Roman" pitchFamily="18" charset="0"/>
              <a:cs typeface="Times New Roman" pitchFamily="18" charset="0"/>
            </a:endParaRPr>
          </a:p>
        </p:txBody>
      </p:sp>
      <p:sp>
        <p:nvSpPr>
          <p:cNvPr id="12" name="Rounded Rectangle 11">
            <a:hlinkClick r:id="rId4" action="ppaction://hlinksldjump"/>
          </p:cNvPr>
          <p:cNvSpPr/>
          <p:nvPr/>
        </p:nvSpPr>
        <p:spPr>
          <a:xfrm>
            <a:off x="1314472" y="4475584"/>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C.	Aplikasi Barisan dan Deret Bilangan</a:t>
            </a:r>
          </a:p>
        </p:txBody>
      </p:sp>
      <p:cxnSp>
        <p:nvCxnSpPr>
          <p:cNvPr id="13" name="Straight Arrow Connector 12"/>
          <p:cNvCxnSpPr/>
          <p:nvPr/>
        </p:nvCxnSpPr>
        <p:spPr>
          <a:xfrm>
            <a:off x="906626" y="4828878"/>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4" name="Title 13"/>
          <p:cNvSpPr>
            <a:spLocks noGrp="1"/>
          </p:cNvSpPr>
          <p:nvPr>
            <p:ph type="title"/>
          </p:nvPr>
        </p:nvSpPr>
        <p:spPr/>
        <p:txBody>
          <a:bodyPr>
            <a:normAutofit/>
          </a:bodyPr>
          <a:lstStyle/>
          <a:p>
            <a:r>
              <a:rPr lang="en-ID" dirty="0" smtClean="0">
                <a:latin typeface="Times New Roman" pitchFamily="18" charset="0"/>
                <a:cs typeface="Times New Roman" pitchFamily="18" charset="0"/>
              </a:rPr>
              <a:t>Barisan dan</a:t>
            </a:r>
            <a:r>
              <a:rPr lang="id-ID" dirty="0" smtClean="0">
                <a:latin typeface="Times New Roman" pitchFamily="18" charset="0"/>
                <a:cs typeface="Times New Roman" pitchFamily="18" charset="0"/>
              </a:rPr>
              <a:t> </a:t>
            </a:r>
            <a:r>
              <a:rPr lang="en-ID" dirty="0" smtClean="0">
                <a:latin typeface="Times New Roman" pitchFamily="18" charset="0"/>
                <a:cs typeface="Times New Roman" pitchFamily="18" charset="0"/>
              </a:rPr>
              <a:t>Deret</a:t>
            </a:r>
            <a:endParaRPr lang="en-US" dirty="0">
              <a:latin typeface="Times New Roman" pitchFamily="18" charset="0"/>
              <a:cs typeface="Times New Roman" pitchFamily="18" charset="0"/>
            </a:endParaRPr>
          </a:p>
        </p:txBody>
      </p:sp>
      <p:sp>
        <p:nvSpPr>
          <p:cNvPr id="15" name="Text Placeholder 14"/>
          <p:cNvSpPr>
            <a:spLocks noGrp="1"/>
          </p:cNvSpPr>
          <p:nvPr>
            <p:ph type="body" sz="quarter" idx="10"/>
          </p:nvPr>
        </p:nvSpPr>
        <p:spPr/>
        <p:txBody>
          <a:bodyPr/>
          <a:lstStyle/>
          <a:p>
            <a:r>
              <a:rPr lang="id-ID" dirty="0" smtClean="0"/>
              <a:t>V</a:t>
            </a:r>
            <a:endParaRPr lang="id-ID" dirty="0"/>
          </a:p>
        </p:txBody>
      </p:sp>
      <p:sp>
        <p:nvSpPr>
          <p:cNvPr id="16" name="TextBox 15"/>
          <p:cNvSpPr txBox="1">
            <a:spLocks noChangeArrowheads="1"/>
          </p:cNvSpPr>
          <p:nvPr/>
        </p:nvSpPr>
        <p:spPr bwMode="auto">
          <a:xfrm>
            <a:off x="3707904" y="6289575"/>
            <a:ext cx="1653594" cy="307777"/>
          </a:xfrm>
          <a:prstGeom prst="rect">
            <a:avLst/>
          </a:prstGeom>
          <a:noFill/>
          <a:ln w="9525">
            <a:noFill/>
            <a:miter lim="800000"/>
            <a:headEnd/>
            <a:tailEnd/>
          </a:ln>
        </p:spPr>
        <p:txBody>
          <a:bodyPr wrap="none">
            <a:spAutoFit/>
          </a:bodyPr>
          <a:lstStyle/>
          <a:p>
            <a:pPr eaLnBrk="1" hangingPunct="1"/>
            <a:r>
              <a:rPr lang="id-ID" altLang="id-ID" sz="1400" dirty="0">
                <a:solidFill>
                  <a:srgbClr val="92D050"/>
                </a:solidFill>
                <a:hlinkClick r:id="rId5" action="ppaction://hlinksldjump"/>
              </a:rPr>
              <a:t>Kembali ke daftar isi</a:t>
            </a:r>
            <a:endParaRPr lang="en-US" altLang="id-ID" sz="1400" dirty="0">
              <a:solidFill>
                <a:srgbClr val="92D050"/>
              </a:solidFill>
            </a:endParaRPr>
          </a:p>
        </p:txBody>
      </p:sp>
    </p:spTree>
  </p:cSld>
  <p:clrMapOvr>
    <a:masterClrMapping/>
  </p:clrMapOvr>
  <p:transition spd="slow">
    <p:wipe dir="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522686"/>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Barisan Aritmetika</a:t>
            </a:r>
          </a:p>
        </p:txBody>
      </p:sp>
      <p:sp>
        <p:nvSpPr>
          <p:cNvPr id="3" name="Rounded Rectangle 2">
            <a:hlinkClick r:id="rId3" action="ppaction://hlinksldjump"/>
          </p:cNvPr>
          <p:cNvSpPr/>
          <p:nvPr/>
        </p:nvSpPr>
        <p:spPr>
          <a:xfrm>
            <a:off x="1071538" y="2209055"/>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Deret Aritmetika</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24308" y="1934154"/>
            <a:ext cx="1356016" cy="21579"/>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A.	Barisan dan Deret Aritmetika</a:t>
            </a:r>
          </a:p>
        </p:txBody>
      </p:sp>
      <p:cxnSp>
        <p:nvCxnSpPr>
          <p:cNvPr id="14" name="Straight Arrow Connector 13"/>
          <p:cNvCxnSpPr/>
          <p:nvPr/>
        </p:nvCxnSpPr>
        <p:spPr>
          <a:xfrm>
            <a:off x="663692" y="186094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583118"/>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Barisan Aritmetika</a:t>
            </a:r>
          </a:p>
        </p:txBody>
      </p:sp>
      <p:sp>
        <p:nvSpPr>
          <p:cNvPr id="18" name="Rectangle 17"/>
          <p:cNvSpPr/>
          <p:nvPr/>
        </p:nvSpPr>
        <p:spPr>
          <a:xfrm>
            <a:off x="857224" y="1541120"/>
            <a:ext cx="8046720" cy="146283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sv-SE" sz="2000" b="1" smtClean="0">
                <a:latin typeface="Times New Roman" pitchFamily="18" charset="0"/>
                <a:cs typeface="Times New Roman" pitchFamily="18" charset="0"/>
              </a:rPr>
              <a:t>Barisan aritmetika disebut juga barisan hitung. Pada barisan aritmetika ditandai dengan setiap dua suku yang berurutan memiliki beda yang sama.</a:t>
            </a:r>
            <a:endParaRPr lang="en-ID" sz="2000" b="1" smtClean="0">
              <a:latin typeface="Times New Roman" pitchFamily="18" charset="0"/>
              <a:cs typeface="Times New Roman" pitchFamily="18" charset="0"/>
            </a:endParaRPr>
          </a:p>
        </p:txBody>
      </p:sp>
      <p:sp>
        <p:nvSpPr>
          <p:cNvPr id="8" name="Rectangle 7"/>
          <p:cNvSpPr/>
          <p:nvPr/>
        </p:nvSpPr>
        <p:spPr>
          <a:xfrm>
            <a:off x="857224" y="3065130"/>
            <a:ext cx="8046720" cy="108183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sv-SE" sz="2000" b="1" smtClean="0">
                <a:latin typeface="Times New Roman" pitchFamily="18" charset="0"/>
                <a:cs typeface="Times New Roman" pitchFamily="18" charset="0"/>
              </a:rPr>
              <a:t>Beda:</a:t>
            </a:r>
          </a:p>
          <a:p>
            <a:pPr algn="just" defTabSz="960187"/>
            <a:r>
              <a:rPr lang="en-ID" sz="2000" b="1" smtClean="0">
                <a:latin typeface="Times New Roman" pitchFamily="18" charset="0"/>
                <a:cs typeface="Times New Roman" pitchFamily="18" charset="0"/>
              </a:rPr>
              <a:t>b = U</a:t>
            </a:r>
            <a:r>
              <a:rPr lang="en-ID" sz="2000" b="1" baseline="-25000" smtClean="0">
                <a:latin typeface="Times New Roman" pitchFamily="18" charset="0"/>
                <a:cs typeface="Times New Roman" pitchFamily="18" charset="0"/>
              </a:rPr>
              <a:t>2</a:t>
            </a:r>
            <a:r>
              <a:rPr lang="en-ID" sz="2000" b="1" smtClean="0">
                <a:latin typeface="Times New Roman" pitchFamily="18" charset="0"/>
                <a:cs typeface="Times New Roman" pitchFamily="18" charset="0"/>
              </a:rPr>
              <a:t> – U</a:t>
            </a:r>
            <a:r>
              <a:rPr lang="en-ID" sz="2000" b="1" baseline="-25000" smtClean="0">
                <a:latin typeface="Times New Roman" pitchFamily="18" charset="0"/>
                <a:cs typeface="Times New Roman" pitchFamily="18" charset="0"/>
              </a:rPr>
              <a:t>1</a:t>
            </a:r>
            <a:r>
              <a:rPr lang="en-ID" sz="2000" b="1" smtClean="0">
                <a:latin typeface="Times New Roman" pitchFamily="18" charset="0"/>
                <a:cs typeface="Times New Roman" pitchFamily="18" charset="0"/>
              </a:rPr>
              <a:t> = U</a:t>
            </a:r>
            <a:r>
              <a:rPr lang="en-ID" sz="2000" b="1" baseline="-25000" smtClean="0">
                <a:latin typeface="Times New Roman" pitchFamily="18" charset="0"/>
                <a:cs typeface="Times New Roman" pitchFamily="18" charset="0"/>
              </a:rPr>
              <a:t>3</a:t>
            </a:r>
            <a:r>
              <a:rPr lang="en-ID" sz="2000" b="1" smtClean="0">
                <a:latin typeface="Times New Roman" pitchFamily="18" charset="0"/>
                <a:cs typeface="Times New Roman" pitchFamily="18" charset="0"/>
              </a:rPr>
              <a:t> – U</a:t>
            </a:r>
            <a:r>
              <a:rPr lang="en-ID" sz="2000" b="1" baseline="-25000" smtClean="0">
                <a:latin typeface="Times New Roman" pitchFamily="18" charset="0"/>
                <a:cs typeface="Times New Roman" pitchFamily="18" charset="0"/>
              </a:rPr>
              <a:t>2</a:t>
            </a:r>
            <a:r>
              <a:rPr lang="en-ID" sz="2000" b="1" smtClean="0">
                <a:latin typeface="Times New Roman" pitchFamily="18" charset="0"/>
                <a:cs typeface="Times New Roman" pitchFamily="18" charset="0"/>
              </a:rPr>
              <a:t> = U</a:t>
            </a:r>
            <a:r>
              <a:rPr lang="en-ID" sz="2000" b="1" baseline="-25000" smtClean="0">
                <a:latin typeface="Times New Roman" pitchFamily="18" charset="0"/>
                <a:cs typeface="Times New Roman" pitchFamily="18" charset="0"/>
              </a:rPr>
              <a:t>4</a:t>
            </a:r>
            <a:r>
              <a:rPr lang="en-ID" sz="2000" b="1" smtClean="0">
                <a:latin typeface="Times New Roman" pitchFamily="18" charset="0"/>
                <a:cs typeface="Times New Roman" pitchFamily="18" charset="0"/>
              </a:rPr>
              <a:t> – U</a:t>
            </a:r>
            <a:r>
              <a:rPr lang="en-ID" sz="2000" b="1" baseline="-25000" smtClean="0">
                <a:latin typeface="Times New Roman" pitchFamily="18" charset="0"/>
                <a:cs typeface="Times New Roman" pitchFamily="18" charset="0"/>
              </a:rPr>
              <a:t>3</a:t>
            </a:r>
            <a:r>
              <a:rPr lang="en-ID" sz="2000" b="1" smtClean="0">
                <a:latin typeface="Times New Roman" pitchFamily="18" charset="0"/>
                <a:cs typeface="Times New Roman" pitchFamily="18" charset="0"/>
              </a:rPr>
              <a:t> = . . . = U</a:t>
            </a:r>
            <a:r>
              <a:rPr lang="en-ID" sz="2000" b="1" baseline="-25000" smtClean="0">
                <a:latin typeface="Times New Roman" pitchFamily="18" charset="0"/>
                <a:cs typeface="Times New Roman" pitchFamily="18" charset="0"/>
              </a:rPr>
              <a:t>n</a:t>
            </a:r>
            <a:r>
              <a:rPr lang="en-ID" sz="2000" b="1" smtClean="0">
                <a:latin typeface="Times New Roman" pitchFamily="18" charset="0"/>
                <a:cs typeface="Times New Roman" pitchFamily="18" charset="0"/>
              </a:rPr>
              <a:t> – U</a:t>
            </a:r>
            <a:r>
              <a:rPr lang="en-ID" sz="2000" b="1" baseline="-25000" smtClean="0">
                <a:latin typeface="Times New Roman" pitchFamily="18" charset="0"/>
                <a:cs typeface="Times New Roman" pitchFamily="18" charset="0"/>
              </a:rPr>
              <a:t>n – 1</a:t>
            </a:r>
          </a:p>
        </p:txBody>
      </p:sp>
      <p:sp>
        <p:nvSpPr>
          <p:cNvPr id="9" name="Rectangle 8"/>
          <p:cNvSpPr/>
          <p:nvPr/>
        </p:nvSpPr>
        <p:spPr>
          <a:xfrm>
            <a:off x="857224" y="4242212"/>
            <a:ext cx="8046720" cy="108183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sv-SE" sz="2000" b="1" smtClean="0">
                <a:latin typeface="Times New Roman" pitchFamily="18" charset="0"/>
                <a:cs typeface="Times New Roman" pitchFamily="18" charset="0"/>
              </a:rPr>
              <a:t>Rumus suku ke-n:</a:t>
            </a:r>
          </a:p>
          <a:p>
            <a:pPr algn="just" defTabSz="960187"/>
            <a:r>
              <a:rPr lang="en-ID" sz="2000" b="1" smtClean="0">
                <a:latin typeface="Times New Roman" pitchFamily="18" charset="0"/>
                <a:cs typeface="Times New Roman" pitchFamily="18" charset="0"/>
              </a:rPr>
              <a:t>U</a:t>
            </a:r>
            <a:r>
              <a:rPr lang="en-ID" sz="2000" b="1" baseline="-25000" smtClean="0">
                <a:latin typeface="Times New Roman" pitchFamily="18" charset="0"/>
                <a:cs typeface="Times New Roman" pitchFamily="18" charset="0"/>
              </a:rPr>
              <a:t>n</a:t>
            </a:r>
            <a:r>
              <a:rPr lang="en-ID" sz="2000" b="1" smtClean="0">
                <a:latin typeface="Times New Roman" pitchFamily="18" charset="0"/>
                <a:cs typeface="Times New Roman" pitchFamily="18" charset="0"/>
              </a:rPr>
              <a:t> = a + (n – 1)b</a:t>
            </a:r>
            <a:endParaRPr lang="en-ID" sz="2000" b="1" baseline="-25000" smtClean="0">
              <a:latin typeface="Times New Roman" pitchFamily="18" charset="0"/>
              <a:cs typeface="Times New Roman" pitchFamily="18" charset="0"/>
            </a:endParaRPr>
          </a:p>
        </p:txBody>
      </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3" name="Right Arrow 12">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1" y="1693968"/>
            <a:ext cx="5429287" cy="2667019"/>
            <a:chOff x="285721" y="857238"/>
            <a:chExt cx="5429287" cy="2000264"/>
          </a:xfrm>
        </p:grpSpPr>
        <p:sp>
          <p:nvSpPr>
            <p:cNvPr id="3" name="Rectangle 2"/>
            <p:cNvSpPr>
              <a:spLocks/>
            </p:cNvSpPr>
            <p:nvPr/>
          </p:nvSpPr>
          <p:spPr>
            <a:xfrm>
              <a:off x="285721" y="857238"/>
              <a:ext cx="5429287" cy="20002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76802" name="Picture 2"/>
            <p:cNvPicPr>
              <a:picLocks noChangeAspect="1" noChangeArrowheads="1"/>
            </p:cNvPicPr>
            <p:nvPr/>
          </p:nvPicPr>
          <p:blipFill>
            <a:blip r:embed="rId2" cstate="print"/>
            <a:srcRect/>
            <a:stretch>
              <a:fillRect/>
            </a:stretch>
          </p:blipFill>
          <p:spPr bwMode="auto">
            <a:xfrm>
              <a:off x="367549" y="989723"/>
              <a:ext cx="5219737" cy="1714512"/>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Deret Aritmetika</a:t>
            </a:r>
            <a:endParaRPr lang="en-ID" sz="2000" b="1" smtClean="0">
              <a:latin typeface="Times New Roman" pitchFamily="18" charset="0"/>
              <a:cs typeface="Times New Roman" pitchFamily="18" charset="0"/>
            </a:endParaRPr>
          </a:p>
        </p:txBody>
      </p:sp>
      <p:sp>
        <p:nvSpPr>
          <p:cNvPr id="18" name="Rectangle 17"/>
          <p:cNvSpPr/>
          <p:nvPr/>
        </p:nvSpPr>
        <p:spPr>
          <a:xfrm>
            <a:off x="611560" y="1541120"/>
            <a:ext cx="8046720" cy="986580"/>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Jika suku-suku suatu barisan aritmetika dijumlahkan maka akan diperoleh deret aritmetika.</a:t>
            </a:r>
          </a:p>
        </p:txBody>
      </p:sp>
      <p:grpSp>
        <p:nvGrpSpPr>
          <p:cNvPr id="10" name="Group 9"/>
          <p:cNvGrpSpPr/>
          <p:nvPr/>
        </p:nvGrpSpPr>
        <p:grpSpPr>
          <a:xfrm>
            <a:off x="611560" y="2622950"/>
            <a:ext cx="8046720" cy="1714512"/>
            <a:chOff x="857224" y="1571618"/>
            <a:chExt cx="8046720" cy="1285884"/>
          </a:xfrm>
        </p:grpSpPr>
        <p:sp>
          <p:nvSpPr>
            <p:cNvPr id="8" name="Rectangle 7"/>
            <p:cNvSpPr/>
            <p:nvPr/>
          </p:nvSpPr>
          <p:spPr>
            <a:xfrm>
              <a:off x="857224" y="1571618"/>
              <a:ext cx="8046720" cy="1285884"/>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t"/>
            <a:lstStyle/>
            <a:p>
              <a:pPr algn="just" defTabSz="960187"/>
              <a:r>
                <a:rPr lang="en-ID" sz="2000" b="1" smtClean="0">
                  <a:latin typeface="Times New Roman" pitchFamily="18" charset="0"/>
                  <a:cs typeface="Times New Roman" pitchFamily="18" charset="0"/>
                </a:rPr>
                <a:t>Rumus jumlah n suku pertama:</a:t>
              </a:r>
            </a:p>
            <a:p>
              <a:pPr algn="just" defTabSz="960187"/>
              <a:endParaRPr lang="en-ID" sz="2000" b="1" smtClean="0">
                <a:latin typeface="Times New Roman" pitchFamily="18" charset="0"/>
                <a:cs typeface="Times New Roman" pitchFamily="18" charset="0"/>
              </a:endParaRPr>
            </a:p>
          </p:txBody>
        </p:sp>
        <p:pic>
          <p:nvPicPr>
            <p:cNvPr id="77826" name="Picture 2"/>
            <p:cNvPicPr>
              <a:picLocks noChangeAspect="1" noChangeArrowheads="1"/>
            </p:cNvPicPr>
            <p:nvPr/>
          </p:nvPicPr>
          <p:blipFill>
            <a:blip r:embed="rId2" cstate="print"/>
            <a:srcRect/>
            <a:stretch>
              <a:fillRect/>
            </a:stretch>
          </p:blipFill>
          <p:spPr bwMode="auto">
            <a:xfrm>
              <a:off x="897488" y="1969073"/>
              <a:ext cx="6920713" cy="785818"/>
            </a:xfrm>
            <a:prstGeom prst="rect">
              <a:avLst/>
            </a:prstGeom>
            <a:noFill/>
            <a:ln w="9525">
              <a:noFill/>
              <a:miter lim="800000"/>
              <a:headEnd/>
              <a:tailEnd/>
            </a:ln>
            <a:effectLst/>
          </p:spPr>
        </p:pic>
      </p:grpSp>
      <p:grpSp>
        <p:nvGrpSpPr>
          <p:cNvPr id="15" name="Group 14"/>
          <p:cNvGrpSpPr/>
          <p:nvPr/>
        </p:nvGrpSpPr>
        <p:grpSpPr>
          <a:xfrm>
            <a:off x="611560" y="4418858"/>
            <a:ext cx="8046720" cy="1442615"/>
            <a:chOff x="857224" y="2918549"/>
            <a:chExt cx="8046720" cy="1081961"/>
          </a:xfrm>
        </p:grpSpPr>
        <p:sp>
          <p:nvSpPr>
            <p:cNvPr id="12" name="Rectangle 11"/>
            <p:cNvSpPr/>
            <p:nvPr/>
          </p:nvSpPr>
          <p:spPr>
            <a:xfrm>
              <a:off x="857224" y="2918549"/>
              <a:ext cx="8046720" cy="108196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t"/>
            <a:lstStyle/>
            <a:p>
              <a:pPr algn="just" defTabSz="960187"/>
              <a:r>
                <a:rPr lang="en-ID" sz="2000" b="1" smtClean="0">
                  <a:latin typeface="Times New Roman" pitchFamily="18" charset="0"/>
                  <a:cs typeface="Times New Roman" pitchFamily="18" charset="0"/>
                </a:rPr>
                <a:t>Suku ke-n:</a:t>
              </a:r>
            </a:p>
          </p:txBody>
        </p:sp>
        <p:pic>
          <p:nvPicPr>
            <p:cNvPr id="77827" name="Picture 3"/>
            <p:cNvPicPr>
              <a:picLocks noChangeAspect="1" noChangeArrowheads="1"/>
            </p:cNvPicPr>
            <p:nvPr/>
          </p:nvPicPr>
          <p:blipFill>
            <a:blip r:embed="rId3" cstate="print"/>
            <a:srcRect/>
            <a:stretch>
              <a:fillRect/>
            </a:stretch>
          </p:blipFill>
          <p:spPr bwMode="auto">
            <a:xfrm>
              <a:off x="887098" y="3265348"/>
              <a:ext cx="2102956" cy="642942"/>
            </a:xfrm>
            <a:prstGeom prst="rect">
              <a:avLst/>
            </a:prstGeom>
            <a:noFill/>
            <a:ln w="9525">
              <a:noFill/>
              <a:miter lim="800000"/>
              <a:headEnd/>
              <a:tailEnd/>
            </a:ln>
            <a:effectLst/>
          </p:spPr>
        </p:pic>
      </p:grpSp>
      <p:sp>
        <p:nvSpPr>
          <p:cNvPr id="14"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6" name="TextBox 15">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7" name="Right Arrow 16">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21960"/>
            <a:ext cx="6858047" cy="2000264"/>
            <a:chOff x="285721" y="857238"/>
            <a:chExt cx="6858047" cy="1500198"/>
          </a:xfrm>
        </p:grpSpPr>
        <p:sp>
          <p:nvSpPr>
            <p:cNvPr id="3" name="Rectangle 2"/>
            <p:cNvSpPr>
              <a:spLocks/>
            </p:cNvSpPr>
            <p:nvPr/>
          </p:nvSpPr>
          <p:spPr>
            <a:xfrm>
              <a:off x="285721" y="857238"/>
              <a:ext cx="6858047" cy="150019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78850" name="Picture 2"/>
            <p:cNvPicPr>
              <a:picLocks noChangeAspect="1" noChangeArrowheads="1"/>
            </p:cNvPicPr>
            <p:nvPr/>
          </p:nvPicPr>
          <p:blipFill>
            <a:blip r:embed="rId2" cstate="print"/>
            <a:srcRect/>
            <a:stretch>
              <a:fillRect/>
            </a:stretch>
          </p:blipFill>
          <p:spPr bwMode="auto">
            <a:xfrm>
              <a:off x="377939" y="959849"/>
              <a:ext cx="6641021" cy="1285884"/>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666702"/>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Barisan Geometri</a:t>
            </a:r>
          </a:p>
        </p:txBody>
      </p:sp>
      <p:sp>
        <p:nvSpPr>
          <p:cNvPr id="3" name="Rounded Rectangle 2">
            <a:hlinkClick r:id="rId3" action="ppaction://hlinksldjump"/>
          </p:cNvPr>
          <p:cNvSpPr/>
          <p:nvPr/>
        </p:nvSpPr>
        <p:spPr>
          <a:xfrm>
            <a:off x="1071538" y="2353071"/>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Deret Geometri</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310062" y="2363923"/>
            <a:ext cx="1927523"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3338470"/>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908720"/>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B.	Barisan dan Deret Geometri</a:t>
            </a:r>
          </a:p>
        </p:txBody>
      </p:sp>
      <p:sp>
        <p:nvSpPr>
          <p:cNvPr id="8" name="Rounded Rectangle 7">
            <a:hlinkClick r:id="rId4" action="ppaction://hlinksldjump"/>
          </p:cNvPr>
          <p:cNvSpPr/>
          <p:nvPr/>
        </p:nvSpPr>
        <p:spPr>
          <a:xfrm>
            <a:off x="1071538" y="3038307"/>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Deret Geometri Tak Hingga</a:t>
            </a:r>
          </a:p>
        </p:txBody>
      </p:sp>
      <p:cxnSp>
        <p:nvCxnSpPr>
          <p:cNvPr id="14" name="Straight Arrow Connector 13"/>
          <p:cNvCxnSpPr/>
          <p:nvPr/>
        </p:nvCxnSpPr>
        <p:spPr>
          <a:xfrm>
            <a:off x="663692" y="2004961"/>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67171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6"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daftar isi</a:t>
            </a:r>
            <a:endParaRPr lang="en-US" altLang="id-ID" sz="1300" dirty="0">
              <a:solidFill>
                <a:schemeClr val="bg1"/>
              </a:solidFill>
            </a:endParaRPr>
          </a:p>
        </p:txBody>
      </p:sp>
      <p:sp>
        <p:nvSpPr>
          <p:cNvPr id="17" name="TextBox 16">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awal bab</a:t>
            </a:r>
            <a:endParaRPr lang="en-US" altLang="id-ID" sz="1300" dirty="0">
              <a:solidFill>
                <a:schemeClr val="bg1"/>
              </a:solidFill>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36712"/>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Barisan Geometri</a:t>
            </a:r>
          </a:p>
        </p:txBody>
      </p:sp>
      <p:sp>
        <p:nvSpPr>
          <p:cNvPr id="8" name="Rectangle 7"/>
          <p:cNvSpPr/>
          <p:nvPr/>
        </p:nvSpPr>
        <p:spPr>
          <a:xfrm>
            <a:off x="857224" y="1647201"/>
            <a:ext cx="8046720" cy="146283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sv-SE" sz="2000" b="1" smtClean="0">
                <a:latin typeface="Times New Roman" pitchFamily="18" charset="0"/>
                <a:cs typeface="Times New Roman" pitchFamily="18" charset="0"/>
              </a:rPr>
              <a:t>Barisan geometri disebut juga barisan ukur. Pada barisan geometri ditandai dengan setiap dua suku yang berurutan memiliki rasio yang sama.</a:t>
            </a:r>
            <a:endParaRPr lang="en-ID" sz="2000" b="1" smtClean="0">
              <a:latin typeface="Times New Roman" pitchFamily="18" charset="0"/>
              <a:cs typeface="Times New Roman" pitchFamily="18" charset="0"/>
            </a:endParaRPr>
          </a:p>
        </p:txBody>
      </p:sp>
      <p:sp>
        <p:nvSpPr>
          <p:cNvPr id="10" name="Rectangle 9"/>
          <p:cNvSpPr/>
          <p:nvPr/>
        </p:nvSpPr>
        <p:spPr>
          <a:xfrm>
            <a:off x="857224" y="4695222"/>
            <a:ext cx="8046720" cy="108183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sv-SE" sz="2000" b="1" smtClean="0">
                <a:latin typeface="Times New Roman" pitchFamily="18" charset="0"/>
                <a:cs typeface="Times New Roman" pitchFamily="18" charset="0"/>
              </a:rPr>
              <a:t>Rumus suku ke-n:</a:t>
            </a:r>
          </a:p>
          <a:p>
            <a:pPr algn="just" defTabSz="960187"/>
            <a:r>
              <a:rPr lang="en-ID" sz="2000" b="1" smtClean="0">
                <a:latin typeface="Times New Roman" pitchFamily="18" charset="0"/>
                <a:cs typeface="Times New Roman" pitchFamily="18" charset="0"/>
              </a:rPr>
              <a:t>U</a:t>
            </a:r>
            <a:r>
              <a:rPr lang="en-ID" sz="2000" b="1" baseline="-25000" smtClean="0">
                <a:latin typeface="Times New Roman" pitchFamily="18" charset="0"/>
                <a:cs typeface="Times New Roman" pitchFamily="18" charset="0"/>
              </a:rPr>
              <a:t>n</a:t>
            </a:r>
            <a:r>
              <a:rPr lang="en-ID" sz="2000" b="1" smtClean="0">
                <a:latin typeface="Times New Roman" pitchFamily="18" charset="0"/>
                <a:cs typeface="Times New Roman" pitchFamily="18" charset="0"/>
              </a:rPr>
              <a:t> = ar</a:t>
            </a:r>
            <a:r>
              <a:rPr lang="en-ID" sz="2000" b="1" baseline="30000" smtClean="0">
                <a:latin typeface="Times New Roman" pitchFamily="18" charset="0"/>
                <a:cs typeface="Times New Roman" pitchFamily="18" charset="0"/>
              </a:rPr>
              <a:t>n – 1</a:t>
            </a:r>
            <a:endParaRPr lang="en-ID" sz="2000" b="1" baseline="-25000" smtClean="0">
              <a:latin typeface="Times New Roman" pitchFamily="18" charset="0"/>
              <a:cs typeface="Times New Roman" pitchFamily="18" charset="0"/>
            </a:endParaRPr>
          </a:p>
        </p:txBody>
      </p:sp>
      <p:grpSp>
        <p:nvGrpSpPr>
          <p:cNvPr id="12" name="Group 11"/>
          <p:cNvGrpSpPr/>
          <p:nvPr/>
        </p:nvGrpSpPr>
        <p:grpSpPr>
          <a:xfrm>
            <a:off x="857224" y="3171211"/>
            <a:ext cx="8046720" cy="1428760"/>
            <a:chOff x="857224" y="1928808"/>
            <a:chExt cx="8046720" cy="1071570"/>
          </a:xfrm>
        </p:grpSpPr>
        <p:sp>
          <p:nvSpPr>
            <p:cNvPr id="9" name="Rectangle 8"/>
            <p:cNvSpPr/>
            <p:nvPr/>
          </p:nvSpPr>
          <p:spPr>
            <a:xfrm>
              <a:off x="857224" y="1928808"/>
              <a:ext cx="8046720" cy="1071570"/>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t"/>
            <a:lstStyle/>
            <a:p>
              <a:pPr algn="just" defTabSz="960187"/>
              <a:r>
                <a:rPr lang="sv-SE" sz="2000" b="1" smtClean="0">
                  <a:latin typeface="Times New Roman" pitchFamily="18" charset="0"/>
                  <a:cs typeface="Times New Roman" pitchFamily="18" charset="0"/>
                </a:rPr>
                <a:t>Rasio:</a:t>
              </a:r>
            </a:p>
          </p:txBody>
        </p:sp>
        <p:pic>
          <p:nvPicPr>
            <p:cNvPr id="79874" name="Picture 2"/>
            <p:cNvPicPr>
              <a:picLocks noChangeAspect="1" noChangeArrowheads="1"/>
            </p:cNvPicPr>
            <p:nvPr/>
          </p:nvPicPr>
          <p:blipFill>
            <a:blip r:embed="rId2" cstate="print"/>
            <a:srcRect/>
            <a:stretch>
              <a:fillRect/>
            </a:stretch>
          </p:blipFill>
          <p:spPr bwMode="auto">
            <a:xfrm>
              <a:off x="907880" y="2296389"/>
              <a:ext cx="3071834" cy="580892"/>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6" name="Right Arrow 1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21960"/>
            <a:ext cx="6143667" cy="2286016"/>
            <a:chOff x="285721" y="857238"/>
            <a:chExt cx="6143667" cy="1714512"/>
          </a:xfrm>
        </p:grpSpPr>
        <p:sp>
          <p:nvSpPr>
            <p:cNvPr id="3" name="Rectangle 2"/>
            <p:cNvSpPr>
              <a:spLocks/>
            </p:cNvSpPr>
            <p:nvPr/>
          </p:nvSpPr>
          <p:spPr>
            <a:xfrm>
              <a:off x="285721" y="857238"/>
              <a:ext cx="6143667" cy="171451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80898" name="Picture 2"/>
            <p:cNvPicPr>
              <a:picLocks noChangeAspect="1" noChangeArrowheads="1"/>
            </p:cNvPicPr>
            <p:nvPr/>
          </p:nvPicPr>
          <p:blipFill>
            <a:blip r:embed="rId2" cstate="print"/>
            <a:srcRect/>
            <a:stretch>
              <a:fillRect/>
            </a:stretch>
          </p:blipFill>
          <p:spPr bwMode="auto">
            <a:xfrm>
              <a:off x="377940" y="949458"/>
              <a:ext cx="5879154" cy="1500198"/>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08495"/>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Deret Geometri</a:t>
            </a:r>
            <a:endParaRPr lang="en-ID" sz="2000" b="1" smtClean="0">
              <a:latin typeface="Times New Roman" pitchFamily="18" charset="0"/>
              <a:cs typeface="Times New Roman" pitchFamily="18" charset="0"/>
            </a:endParaRPr>
          </a:p>
        </p:txBody>
      </p:sp>
      <p:sp>
        <p:nvSpPr>
          <p:cNvPr id="8" name="Rectangle 7"/>
          <p:cNvSpPr/>
          <p:nvPr/>
        </p:nvSpPr>
        <p:spPr>
          <a:xfrm>
            <a:off x="857224" y="1484911"/>
            <a:ext cx="8046720" cy="986580"/>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Jika suku-suku suatu barisan geometri dijumlahkan maka akan diperoleh deret geometri.</a:t>
            </a:r>
          </a:p>
        </p:txBody>
      </p:sp>
      <p:grpSp>
        <p:nvGrpSpPr>
          <p:cNvPr id="12" name="Group 11"/>
          <p:cNvGrpSpPr/>
          <p:nvPr/>
        </p:nvGrpSpPr>
        <p:grpSpPr>
          <a:xfrm>
            <a:off x="857224" y="4362649"/>
            <a:ext cx="8046720" cy="1442615"/>
            <a:chOff x="857224" y="2918549"/>
            <a:chExt cx="8046720" cy="1081961"/>
          </a:xfrm>
        </p:grpSpPr>
        <p:sp>
          <p:nvSpPr>
            <p:cNvPr id="13" name="Rectangle 12"/>
            <p:cNvSpPr/>
            <p:nvPr/>
          </p:nvSpPr>
          <p:spPr>
            <a:xfrm>
              <a:off x="857224" y="2918549"/>
              <a:ext cx="8046720" cy="108196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t"/>
            <a:lstStyle/>
            <a:p>
              <a:pPr algn="just" defTabSz="960187"/>
              <a:r>
                <a:rPr lang="en-ID" sz="2000" b="1" smtClean="0">
                  <a:latin typeface="Times New Roman" pitchFamily="18" charset="0"/>
                  <a:cs typeface="Times New Roman" pitchFamily="18" charset="0"/>
                </a:rPr>
                <a:t>Suku ke-n:</a:t>
              </a:r>
            </a:p>
          </p:txBody>
        </p:sp>
        <p:pic>
          <p:nvPicPr>
            <p:cNvPr id="14" name="Picture 3"/>
            <p:cNvPicPr>
              <a:picLocks noChangeAspect="1" noChangeArrowheads="1"/>
            </p:cNvPicPr>
            <p:nvPr/>
          </p:nvPicPr>
          <p:blipFill>
            <a:blip r:embed="rId2" cstate="print"/>
            <a:srcRect/>
            <a:stretch>
              <a:fillRect/>
            </a:stretch>
          </p:blipFill>
          <p:spPr bwMode="auto">
            <a:xfrm>
              <a:off x="887098" y="3265348"/>
              <a:ext cx="2102956" cy="642942"/>
            </a:xfrm>
            <a:prstGeom prst="rect">
              <a:avLst/>
            </a:prstGeom>
            <a:noFill/>
            <a:ln w="9525">
              <a:noFill/>
              <a:miter lim="800000"/>
              <a:headEnd/>
              <a:tailEnd/>
            </a:ln>
            <a:effectLst/>
          </p:spPr>
        </p:pic>
      </p:grpSp>
      <p:grpSp>
        <p:nvGrpSpPr>
          <p:cNvPr id="16" name="Group 15"/>
          <p:cNvGrpSpPr/>
          <p:nvPr/>
        </p:nvGrpSpPr>
        <p:grpSpPr>
          <a:xfrm>
            <a:off x="857224" y="2566741"/>
            <a:ext cx="8046720" cy="1714512"/>
            <a:chOff x="857224" y="1571618"/>
            <a:chExt cx="8046720" cy="1285884"/>
          </a:xfrm>
        </p:grpSpPr>
        <p:sp>
          <p:nvSpPr>
            <p:cNvPr id="10" name="Rectangle 9"/>
            <p:cNvSpPr/>
            <p:nvPr/>
          </p:nvSpPr>
          <p:spPr>
            <a:xfrm>
              <a:off x="857224" y="1571618"/>
              <a:ext cx="8046720" cy="1285884"/>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t"/>
            <a:lstStyle/>
            <a:p>
              <a:pPr algn="just" defTabSz="960187"/>
              <a:r>
                <a:rPr lang="en-ID" sz="2000" b="1" smtClean="0">
                  <a:latin typeface="Times New Roman" pitchFamily="18" charset="0"/>
                  <a:cs typeface="Times New Roman" pitchFamily="18" charset="0"/>
                </a:rPr>
                <a:t>Rumus jumlah n suku pertama:</a:t>
              </a:r>
            </a:p>
            <a:p>
              <a:pPr algn="just" defTabSz="960187"/>
              <a:endParaRPr lang="en-ID" sz="2000" b="1" smtClean="0">
                <a:latin typeface="Times New Roman" pitchFamily="18" charset="0"/>
                <a:cs typeface="Times New Roman" pitchFamily="18" charset="0"/>
              </a:endParaRPr>
            </a:p>
          </p:txBody>
        </p:sp>
        <p:pic>
          <p:nvPicPr>
            <p:cNvPr id="81922" name="Picture 2"/>
            <p:cNvPicPr>
              <a:picLocks noChangeAspect="1" noChangeArrowheads="1"/>
            </p:cNvPicPr>
            <p:nvPr/>
          </p:nvPicPr>
          <p:blipFill>
            <a:blip r:embed="rId3" cstate="print"/>
            <a:srcRect/>
            <a:stretch>
              <a:fillRect/>
            </a:stretch>
          </p:blipFill>
          <p:spPr bwMode="auto">
            <a:xfrm>
              <a:off x="928661" y="1928808"/>
              <a:ext cx="2043127" cy="785818"/>
            </a:xfrm>
            <a:prstGeom prst="rect">
              <a:avLst/>
            </a:prstGeom>
            <a:noFill/>
            <a:ln w="9525">
              <a:noFill/>
              <a:miter lim="800000"/>
              <a:headEnd/>
              <a:tailEnd/>
            </a:ln>
            <a:effectLst/>
          </p:spPr>
        </p:pic>
      </p:grpSp>
      <p:sp>
        <p:nvSpPr>
          <p:cNvPr id="15"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7" name="TextBox 16">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8" name="Right Arrow 17">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692696"/>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827584" y="1484784"/>
            <a:ext cx="6408712" cy="3960440"/>
            <a:chOff x="285721" y="857238"/>
            <a:chExt cx="5214973" cy="3143272"/>
          </a:xfrm>
        </p:grpSpPr>
        <p:sp>
          <p:nvSpPr>
            <p:cNvPr id="3" name="Rectangle 2"/>
            <p:cNvSpPr>
              <a:spLocks/>
            </p:cNvSpPr>
            <p:nvPr/>
          </p:nvSpPr>
          <p:spPr>
            <a:xfrm>
              <a:off x="285721" y="857238"/>
              <a:ext cx="5214973" cy="31432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388331" y="948159"/>
              <a:ext cx="4979878" cy="2944148"/>
            </a:xfrm>
            <a:prstGeom prst="rect">
              <a:avLst/>
            </a:prstGeom>
            <a:noFill/>
            <a:ln w="9525">
              <a:noFill/>
              <a:miter lim="800000"/>
              <a:headEnd/>
              <a:tailEnd/>
            </a:ln>
            <a:effectLst/>
          </p:spPr>
        </p:pic>
      </p:grpSp>
      <p:sp>
        <p:nvSpPr>
          <p:cNvPr id="10"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93968"/>
            <a:ext cx="5500725" cy="2571768"/>
            <a:chOff x="285721" y="857238"/>
            <a:chExt cx="5500725" cy="1928826"/>
          </a:xfrm>
        </p:grpSpPr>
        <p:sp>
          <p:nvSpPr>
            <p:cNvPr id="3" name="Rectangle 2"/>
            <p:cNvSpPr>
              <a:spLocks/>
            </p:cNvSpPr>
            <p:nvPr/>
          </p:nvSpPr>
          <p:spPr>
            <a:xfrm>
              <a:off x="285721" y="857238"/>
              <a:ext cx="5500725" cy="192882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82946" name="Picture 2"/>
            <p:cNvPicPr>
              <a:picLocks noChangeAspect="1" noChangeArrowheads="1"/>
            </p:cNvPicPr>
            <p:nvPr/>
          </p:nvPicPr>
          <p:blipFill>
            <a:blip r:embed="rId2" cstate="print"/>
            <a:srcRect/>
            <a:stretch>
              <a:fillRect/>
            </a:stretch>
          </p:blipFill>
          <p:spPr bwMode="auto">
            <a:xfrm>
              <a:off x="357158" y="980631"/>
              <a:ext cx="5309336" cy="1643074"/>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78666"/>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Deret Geometri Tak Hingga</a:t>
            </a:r>
          </a:p>
        </p:txBody>
      </p:sp>
      <p:sp>
        <p:nvSpPr>
          <p:cNvPr id="18" name="Rectangle 17"/>
          <p:cNvSpPr/>
          <p:nvPr/>
        </p:nvSpPr>
        <p:spPr>
          <a:xfrm>
            <a:off x="857224" y="1555082"/>
            <a:ext cx="8046720" cy="986580"/>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Barisan geometri yang mempunyai banyak suku tak hingga disebut barisan geometri tak hingga.</a:t>
            </a:r>
          </a:p>
        </p:txBody>
      </p:sp>
      <p:sp>
        <p:nvSpPr>
          <p:cNvPr id="8" name="Rectangle 7"/>
          <p:cNvSpPr/>
          <p:nvPr/>
        </p:nvSpPr>
        <p:spPr>
          <a:xfrm>
            <a:off x="857224" y="2636912"/>
            <a:ext cx="8046720" cy="161926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t"/>
          <a:lstStyle/>
          <a:p>
            <a:pPr algn="just" defTabSz="960187"/>
            <a:r>
              <a:rPr lang="en-ID" sz="2000" b="1" smtClean="0">
                <a:latin typeface="Times New Roman" pitchFamily="18" charset="0"/>
                <a:cs typeface="Times New Roman" pitchFamily="18" charset="0"/>
              </a:rPr>
              <a:t>Rumus jumlah deret geometri tak hingga:</a:t>
            </a:r>
          </a:p>
          <a:p>
            <a:pPr algn="just" defTabSz="960187"/>
            <a:endParaRPr lang="en-ID" sz="2000" b="1" smtClean="0">
              <a:latin typeface="Times New Roman" pitchFamily="18" charset="0"/>
              <a:cs typeface="Times New Roman" pitchFamily="18" charset="0"/>
            </a:endParaRPr>
          </a:p>
        </p:txBody>
      </p:sp>
      <p:graphicFrame>
        <p:nvGraphicFramePr>
          <p:cNvPr id="83970" name="Object 2"/>
          <p:cNvGraphicFramePr>
            <a:graphicFrameLocks noChangeAspect="1"/>
          </p:cNvGraphicFramePr>
          <p:nvPr/>
        </p:nvGraphicFramePr>
        <p:xfrm>
          <a:off x="928662" y="3113165"/>
          <a:ext cx="1143008" cy="914405"/>
        </p:xfrm>
        <a:graphic>
          <a:graphicData uri="http://schemas.openxmlformats.org/presentationml/2006/ole">
            <p:oleObj spid="_x0000_s83970" name="Equation" r:id="rId3" imgW="634680" imgH="380880" progId="">
              <p:embed/>
            </p:oleObj>
          </a:graphicData>
        </a:graphic>
      </p:graphicFrame>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3" name="Right Arrow 12">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21960"/>
            <a:ext cx="5214973" cy="3238523"/>
            <a:chOff x="285721" y="857238"/>
            <a:chExt cx="5214973" cy="2428892"/>
          </a:xfrm>
        </p:grpSpPr>
        <p:sp>
          <p:nvSpPr>
            <p:cNvPr id="3" name="Rectangle 2"/>
            <p:cNvSpPr>
              <a:spLocks/>
            </p:cNvSpPr>
            <p:nvPr/>
          </p:nvSpPr>
          <p:spPr>
            <a:xfrm>
              <a:off x="285721" y="857238"/>
              <a:ext cx="5214973" cy="242889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84994" name="Picture 2"/>
            <p:cNvPicPr>
              <a:picLocks noChangeAspect="1" noChangeArrowheads="1"/>
            </p:cNvPicPr>
            <p:nvPr/>
          </p:nvPicPr>
          <p:blipFill>
            <a:blip r:embed="rId2" cstate="print"/>
            <a:srcRect/>
            <a:stretch>
              <a:fillRect/>
            </a:stretch>
          </p:blipFill>
          <p:spPr bwMode="auto">
            <a:xfrm>
              <a:off x="367549" y="991022"/>
              <a:ext cx="5000660" cy="2143140"/>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522686"/>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Pertumbuhan</a:t>
            </a:r>
          </a:p>
        </p:txBody>
      </p:sp>
      <p:sp>
        <p:nvSpPr>
          <p:cNvPr id="3" name="Rounded Rectangle 2">
            <a:hlinkClick r:id="rId3" action="ppaction://hlinksldjump"/>
          </p:cNvPr>
          <p:cNvSpPr/>
          <p:nvPr/>
        </p:nvSpPr>
        <p:spPr>
          <a:xfrm>
            <a:off x="1071538" y="2209055"/>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Peluruhan</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691064" y="2600910"/>
            <a:ext cx="2689528"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3194454"/>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6" name="Straight Arrow Connector 5"/>
          <p:cNvCxnSpPr/>
          <p:nvPr/>
        </p:nvCxnSpPr>
        <p:spPr>
          <a:xfrm>
            <a:off x="663692" y="3930482"/>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C.	Aplikasi Barisan dan Deret Bilangan</a:t>
            </a:r>
          </a:p>
        </p:txBody>
      </p:sp>
      <p:sp>
        <p:nvSpPr>
          <p:cNvPr id="8" name="Rounded Rectangle 7">
            <a:hlinkClick r:id="rId4" action="ppaction://hlinksldjump"/>
          </p:cNvPr>
          <p:cNvSpPr/>
          <p:nvPr/>
        </p:nvSpPr>
        <p:spPr>
          <a:xfrm>
            <a:off x="1071538" y="2894291"/>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Bunga Majemuk</a:t>
            </a:r>
          </a:p>
        </p:txBody>
      </p:sp>
      <p:sp>
        <p:nvSpPr>
          <p:cNvPr id="9" name="Rounded Rectangle 8">
            <a:hlinkClick r:id="rId5" action="ppaction://hlinksldjump"/>
          </p:cNvPr>
          <p:cNvSpPr/>
          <p:nvPr/>
        </p:nvSpPr>
        <p:spPr>
          <a:xfrm>
            <a:off x="1071538" y="3580660"/>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4.	Anuitas</a:t>
            </a:r>
            <a:endParaRPr lang="en-ID" sz="2000" b="1" smtClean="0">
              <a:latin typeface="Times New Roman" pitchFamily="18" charset="0"/>
              <a:cs typeface="Times New Roman" pitchFamily="18" charset="0"/>
            </a:endParaRPr>
          </a:p>
        </p:txBody>
      </p:sp>
      <p:cxnSp>
        <p:nvCxnSpPr>
          <p:cNvPr id="14" name="Straight Arrow Connector 13"/>
          <p:cNvCxnSpPr/>
          <p:nvPr/>
        </p:nvCxnSpPr>
        <p:spPr>
          <a:xfrm>
            <a:off x="663692" y="186094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527699"/>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6"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daftar isi</a:t>
            </a:r>
            <a:endParaRPr lang="en-US" altLang="id-ID" sz="1300" dirty="0">
              <a:solidFill>
                <a:schemeClr val="bg1"/>
              </a:solidFill>
            </a:endParaRPr>
          </a:p>
        </p:txBody>
      </p:sp>
      <p:sp>
        <p:nvSpPr>
          <p:cNvPr id="17" name="TextBox 16">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7" action="ppaction://hlinksldjump"/>
              </a:rPr>
              <a:t>Kembali ke awal bab</a:t>
            </a:r>
            <a:endParaRPr lang="en-US" altLang="id-ID" sz="1300" dirty="0">
              <a:solidFill>
                <a:schemeClr val="bg1"/>
              </a:solidFill>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Pertumbuhan</a:t>
            </a:r>
          </a:p>
        </p:txBody>
      </p:sp>
      <p:sp>
        <p:nvSpPr>
          <p:cNvPr id="18" name="Rectangle 17"/>
          <p:cNvSpPr/>
          <p:nvPr/>
        </p:nvSpPr>
        <p:spPr>
          <a:xfrm>
            <a:off x="857224" y="1541119"/>
            <a:ext cx="8046720" cy="2682240"/>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Kaidah barisan dan deret dapat digunakan untuk memudahkan penyelesaian perhitungan pertumbuhan. Pada bahasan ini, pertumbuhan yang dimaksud adalah pertumbuhan eksponensial, yaitu pertumbuhan menurut deret ukur (geometri). Pertumbuhan selalu bertambah dengan suatu persentase yang tetap dalam jangka waktu tertentu.</a:t>
            </a:r>
          </a:p>
        </p:txBody>
      </p:sp>
      <p:grpSp>
        <p:nvGrpSpPr>
          <p:cNvPr id="10" name="Group 9"/>
          <p:cNvGrpSpPr/>
          <p:nvPr/>
        </p:nvGrpSpPr>
        <p:grpSpPr>
          <a:xfrm>
            <a:off x="857224" y="4337462"/>
            <a:ext cx="8046720" cy="1428760"/>
            <a:chOff x="857224" y="2857502"/>
            <a:chExt cx="8046720" cy="1071570"/>
          </a:xfrm>
        </p:grpSpPr>
        <p:sp>
          <p:nvSpPr>
            <p:cNvPr id="8" name="Rectangle 7"/>
            <p:cNvSpPr/>
            <p:nvPr/>
          </p:nvSpPr>
          <p:spPr>
            <a:xfrm>
              <a:off x="857224" y="2857502"/>
              <a:ext cx="8046720" cy="1071570"/>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t"/>
            <a:lstStyle/>
            <a:p>
              <a:pPr algn="just" defTabSz="960187"/>
              <a:r>
                <a:rPr lang="pt-BR" sz="2000" b="1" smtClean="0">
                  <a:latin typeface="Times New Roman" pitchFamily="18" charset="0"/>
                  <a:cs typeface="Times New Roman" pitchFamily="18" charset="0"/>
                </a:rPr>
                <a:t>Secara umum, pertumbuhan setelah t tahun:</a:t>
              </a:r>
              <a:endParaRPr lang="en-ID" sz="2000" b="1" smtClean="0">
                <a:latin typeface="Times New Roman" pitchFamily="18" charset="0"/>
                <a:cs typeface="Times New Roman" pitchFamily="18" charset="0"/>
              </a:endParaRPr>
            </a:p>
          </p:txBody>
        </p:sp>
        <p:pic>
          <p:nvPicPr>
            <p:cNvPr id="86018" name="Picture 2"/>
            <p:cNvPicPr>
              <a:picLocks noChangeAspect="1" noChangeArrowheads="1"/>
            </p:cNvPicPr>
            <p:nvPr/>
          </p:nvPicPr>
          <p:blipFill>
            <a:blip r:embed="rId2" cstate="print"/>
            <a:srcRect/>
            <a:stretch>
              <a:fillRect/>
            </a:stretch>
          </p:blipFill>
          <p:spPr bwMode="auto">
            <a:xfrm>
              <a:off x="928662" y="3214692"/>
              <a:ext cx="2247916" cy="571504"/>
            </a:xfrm>
            <a:prstGeom prst="rect">
              <a:avLst/>
            </a:prstGeom>
            <a:noFill/>
            <a:ln w="9525">
              <a:noFill/>
              <a:miter lim="800000"/>
              <a:headEnd/>
              <a:tailEnd/>
            </a:ln>
            <a:effectLst/>
          </p:spPr>
        </p:pic>
      </p:grpSp>
      <p:sp>
        <p:nvSpPr>
          <p:cNvPr id="11"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21960"/>
            <a:ext cx="6000791" cy="2190765"/>
            <a:chOff x="285721" y="857238"/>
            <a:chExt cx="6000791" cy="1643074"/>
          </a:xfrm>
        </p:grpSpPr>
        <p:sp>
          <p:nvSpPr>
            <p:cNvPr id="3" name="Rectangle 2"/>
            <p:cNvSpPr>
              <a:spLocks/>
            </p:cNvSpPr>
            <p:nvPr/>
          </p:nvSpPr>
          <p:spPr>
            <a:xfrm>
              <a:off x="285721" y="857238"/>
              <a:ext cx="6000791" cy="164307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87042" name="Picture 2"/>
            <p:cNvPicPr>
              <a:picLocks noChangeAspect="1" noChangeArrowheads="1"/>
            </p:cNvPicPr>
            <p:nvPr/>
          </p:nvPicPr>
          <p:blipFill>
            <a:blip r:embed="rId2" cstate="print"/>
            <a:srcRect/>
            <a:stretch>
              <a:fillRect/>
            </a:stretch>
          </p:blipFill>
          <p:spPr bwMode="auto">
            <a:xfrm>
              <a:off x="383165" y="959849"/>
              <a:ext cx="5738539" cy="1418369"/>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Peluruhan</a:t>
            </a:r>
            <a:endParaRPr lang="en-ID" sz="2000" b="1" smtClean="0">
              <a:latin typeface="Times New Roman" pitchFamily="18" charset="0"/>
              <a:cs typeface="Times New Roman" pitchFamily="18" charset="0"/>
            </a:endParaRPr>
          </a:p>
        </p:txBody>
      </p:sp>
      <p:sp>
        <p:nvSpPr>
          <p:cNvPr id="18" name="Rectangle 17"/>
          <p:cNvSpPr/>
          <p:nvPr/>
        </p:nvSpPr>
        <p:spPr>
          <a:xfrm>
            <a:off x="857224" y="1541120"/>
            <a:ext cx="8046720" cy="2224839"/>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Kaidah barisan dan deret juga dapat digunakan untuk memudahkan penyelesaian perhitungan peluruhan. Peluruhan yang dimaksud adalah peluruhan eksponensial, yaitu peluruhan menurut deret ukur (geometri). Peluruhan selalu berkurang dengan suatu persentase yang tetap dalam jangka waktu tertentu.</a:t>
            </a:r>
          </a:p>
        </p:txBody>
      </p:sp>
      <p:grpSp>
        <p:nvGrpSpPr>
          <p:cNvPr id="11" name="Group 10"/>
          <p:cNvGrpSpPr/>
          <p:nvPr/>
        </p:nvGrpSpPr>
        <p:grpSpPr>
          <a:xfrm>
            <a:off x="857224" y="3861210"/>
            <a:ext cx="8046720" cy="1524011"/>
            <a:chOff x="857224" y="2500313"/>
            <a:chExt cx="8046720" cy="1143008"/>
          </a:xfrm>
        </p:grpSpPr>
        <p:sp>
          <p:nvSpPr>
            <p:cNvPr id="8" name="Rectangle 7"/>
            <p:cNvSpPr/>
            <p:nvPr/>
          </p:nvSpPr>
          <p:spPr>
            <a:xfrm>
              <a:off x="857224" y="2500313"/>
              <a:ext cx="8046720" cy="1143008"/>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t"/>
            <a:lstStyle/>
            <a:p>
              <a:pPr algn="just" defTabSz="960187"/>
              <a:r>
                <a:rPr lang="pt-BR" sz="2000" b="1" smtClean="0">
                  <a:latin typeface="Times New Roman" pitchFamily="18" charset="0"/>
                  <a:cs typeface="Times New Roman" pitchFamily="18" charset="0"/>
                </a:rPr>
                <a:t>Secara umum, peluruhan setelah t tahun:</a:t>
              </a:r>
              <a:endParaRPr lang="en-ID" sz="2000" b="1" smtClean="0">
                <a:latin typeface="Times New Roman" pitchFamily="18" charset="0"/>
                <a:cs typeface="Times New Roman" pitchFamily="18" charset="0"/>
              </a:endParaRPr>
            </a:p>
          </p:txBody>
        </p:sp>
        <p:pic>
          <p:nvPicPr>
            <p:cNvPr id="88067" name="Picture 3"/>
            <p:cNvPicPr>
              <a:picLocks noChangeAspect="1" noChangeArrowheads="1"/>
            </p:cNvPicPr>
            <p:nvPr/>
          </p:nvPicPr>
          <p:blipFill>
            <a:blip r:embed="rId2" cstate="print"/>
            <a:srcRect/>
            <a:stretch>
              <a:fillRect/>
            </a:stretch>
          </p:blipFill>
          <p:spPr bwMode="auto">
            <a:xfrm>
              <a:off x="928662" y="2857502"/>
              <a:ext cx="2816698" cy="642942"/>
            </a:xfrm>
            <a:prstGeom prst="rect">
              <a:avLst/>
            </a:prstGeom>
            <a:noFill/>
            <a:ln w="9525">
              <a:noFill/>
              <a:miter lim="800000"/>
              <a:headEnd/>
              <a:tailEnd/>
            </a:ln>
            <a:effectLst/>
          </p:spPr>
        </p:pic>
      </p:gr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1" y="1693968"/>
            <a:ext cx="5929353" cy="2190765"/>
            <a:chOff x="285721" y="857238"/>
            <a:chExt cx="5929353" cy="1643074"/>
          </a:xfrm>
        </p:grpSpPr>
        <p:sp>
          <p:nvSpPr>
            <p:cNvPr id="3" name="Rectangle 2"/>
            <p:cNvSpPr>
              <a:spLocks/>
            </p:cNvSpPr>
            <p:nvPr/>
          </p:nvSpPr>
          <p:spPr>
            <a:xfrm>
              <a:off x="285721" y="857238"/>
              <a:ext cx="5929353" cy="164307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89090" name="Picture 2"/>
            <p:cNvPicPr>
              <a:picLocks noChangeAspect="1" noChangeArrowheads="1"/>
            </p:cNvPicPr>
            <p:nvPr/>
          </p:nvPicPr>
          <p:blipFill>
            <a:blip r:embed="rId2" cstate="print"/>
            <a:srcRect/>
            <a:stretch>
              <a:fillRect/>
            </a:stretch>
          </p:blipFill>
          <p:spPr bwMode="auto">
            <a:xfrm>
              <a:off x="397423" y="989723"/>
              <a:ext cx="5646972" cy="1357322"/>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Bunga Majemuk</a:t>
            </a:r>
          </a:p>
        </p:txBody>
      </p:sp>
      <p:sp>
        <p:nvSpPr>
          <p:cNvPr id="18" name="Rectangle 17"/>
          <p:cNvSpPr/>
          <p:nvPr/>
        </p:nvSpPr>
        <p:spPr>
          <a:xfrm>
            <a:off x="857224" y="1541120"/>
            <a:ext cx="8046720" cy="1843836"/>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Bunga majemuk adalah bunga yang dihitung atas jumlah pinjaman pokok ditambah bunga yang diperoleh sebelumnya. Uang yang dibungakan dengan bunga majemuk akan bertambah sebagaimana pertumbuhan.</a:t>
            </a:r>
          </a:p>
        </p:txBody>
      </p:sp>
      <p:grpSp>
        <p:nvGrpSpPr>
          <p:cNvPr id="10" name="Group 9"/>
          <p:cNvGrpSpPr/>
          <p:nvPr/>
        </p:nvGrpSpPr>
        <p:grpSpPr>
          <a:xfrm>
            <a:off x="857224" y="3480206"/>
            <a:ext cx="8046720" cy="1333509"/>
            <a:chOff x="857224" y="2214560"/>
            <a:chExt cx="8046720" cy="1000132"/>
          </a:xfrm>
        </p:grpSpPr>
        <p:sp>
          <p:nvSpPr>
            <p:cNvPr id="8" name="Rectangle 7"/>
            <p:cNvSpPr/>
            <p:nvPr/>
          </p:nvSpPr>
          <p:spPr>
            <a:xfrm>
              <a:off x="857224" y="2214560"/>
              <a:ext cx="8046720" cy="100013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t"/>
            <a:lstStyle/>
            <a:p>
              <a:pPr algn="just" defTabSz="960187"/>
              <a:r>
                <a:rPr lang="en-ID" sz="2000" b="1" smtClean="0">
                  <a:latin typeface="Times New Roman" pitchFamily="18" charset="0"/>
                  <a:cs typeface="Times New Roman" pitchFamily="18" charset="0"/>
                </a:rPr>
                <a:t>Nilai uang setelah t periode dirumuskan:</a:t>
              </a:r>
            </a:p>
          </p:txBody>
        </p:sp>
        <p:pic>
          <p:nvPicPr>
            <p:cNvPr id="90114" name="Picture 2"/>
            <p:cNvPicPr>
              <a:picLocks noChangeAspect="1" noChangeArrowheads="1"/>
            </p:cNvPicPr>
            <p:nvPr/>
          </p:nvPicPr>
          <p:blipFill>
            <a:blip r:embed="rId2" cstate="print"/>
            <a:srcRect/>
            <a:stretch>
              <a:fillRect/>
            </a:stretch>
          </p:blipFill>
          <p:spPr bwMode="auto">
            <a:xfrm>
              <a:off x="918270" y="2591233"/>
              <a:ext cx="2157841" cy="510457"/>
            </a:xfrm>
            <a:prstGeom prst="rect">
              <a:avLst/>
            </a:prstGeom>
            <a:noFill/>
            <a:ln w="9525">
              <a:noFill/>
              <a:miter lim="800000"/>
              <a:headEnd/>
              <a:tailEnd/>
            </a:ln>
            <a:effectLst/>
          </p:spPr>
        </p:pic>
      </p:grpSp>
      <p:sp>
        <p:nvSpPr>
          <p:cNvPr id="11"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21960"/>
            <a:ext cx="6643733" cy="2000264"/>
            <a:chOff x="285721" y="857238"/>
            <a:chExt cx="6643733" cy="1500198"/>
          </a:xfrm>
        </p:grpSpPr>
        <p:sp>
          <p:nvSpPr>
            <p:cNvPr id="3" name="Rectangle 2"/>
            <p:cNvSpPr>
              <a:spLocks/>
            </p:cNvSpPr>
            <p:nvPr/>
          </p:nvSpPr>
          <p:spPr>
            <a:xfrm>
              <a:off x="285721" y="857238"/>
              <a:ext cx="6643733" cy="150019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91138" name="Picture 2"/>
            <p:cNvPicPr>
              <a:picLocks noChangeAspect="1" noChangeArrowheads="1"/>
            </p:cNvPicPr>
            <p:nvPr/>
          </p:nvPicPr>
          <p:blipFill>
            <a:blip r:embed="rId2" cstate="print"/>
            <a:srcRect/>
            <a:stretch>
              <a:fillRect/>
            </a:stretch>
          </p:blipFill>
          <p:spPr bwMode="auto">
            <a:xfrm>
              <a:off x="357158" y="1000114"/>
              <a:ext cx="6423395" cy="1214446"/>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2458790"/>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Induksi Matematika Sederhana</a:t>
            </a:r>
          </a:p>
        </p:txBody>
      </p:sp>
      <p:sp>
        <p:nvSpPr>
          <p:cNvPr id="3" name="Rounded Rectangle 2">
            <a:hlinkClick r:id="rId3" action="ppaction://hlinksldjump"/>
          </p:cNvPr>
          <p:cNvSpPr/>
          <p:nvPr/>
        </p:nvSpPr>
        <p:spPr>
          <a:xfrm>
            <a:off x="1071538" y="3145159"/>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Induksi Matematika yang Diperluas</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310062" y="3156011"/>
            <a:ext cx="1927523"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4130558"/>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1700808"/>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B.	Induksi Matematika</a:t>
            </a:r>
          </a:p>
        </p:txBody>
      </p:sp>
      <p:sp>
        <p:nvSpPr>
          <p:cNvPr id="8" name="Rounded Rectangle 7">
            <a:hlinkClick r:id="rId4" action="ppaction://hlinksldjump"/>
          </p:cNvPr>
          <p:cNvSpPr/>
          <p:nvPr/>
        </p:nvSpPr>
        <p:spPr>
          <a:xfrm>
            <a:off x="1071538" y="3830395"/>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Induksi Matematika Kuat</a:t>
            </a:r>
          </a:p>
        </p:txBody>
      </p:sp>
      <p:cxnSp>
        <p:nvCxnSpPr>
          <p:cNvPr id="14" name="Straight Arrow Connector 13"/>
          <p:cNvCxnSpPr/>
          <p:nvPr/>
        </p:nvCxnSpPr>
        <p:spPr>
          <a:xfrm>
            <a:off x="663692" y="2797049"/>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3463803"/>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20"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daftar isi</a:t>
            </a:r>
            <a:endParaRPr lang="en-US" altLang="id-ID" sz="1300" dirty="0">
              <a:solidFill>
                <a:schemeClr val="bg1"/>
              </a:solidFill>
            </a:endParaRPr>
          </a:p>
        </p:txBody>
      </p:sp>
      <p:sp>
        <p:nvSpPr>
          <p:cNvPr id="21" name="TextBox 20">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awal bab</a:t>
            </a:r>
            <a:endParaRPr lang="en-US" altLang="id-ID" sz="1300" dirty="0">
              <a:solidFill>
                <a:schemeClr val="bg1"/>
              </a:solidFill>
            </a:endParaRPr>
          </a:p>
        </p:txBody>
      </p:sp>
      <p:sp>
        <p:nvSpPr>
          <p:cNvPr id="27" name="Right Arrow 2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692696"/>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4.	Anuitas</a:t>
            </a:r>
            <a:endParaRPr lang="en-ID" sz="2000" b="1" smtClean="0">
              <a:latin typeface="Times New Roman" pitchFamily="18" charset="0"/>
              <a:cs typeface="Times New Roman" pitchFamily="18" charset="0"/>
            </a:endParaRPr>
          </a:p>
        </p:txBody>
      </p:sp>
      <p:sp>
        <p:nvSpPr>
          <p:cNvPr id="18" name="Rectangle 17"/>
          <p:cNvSpPr/>
          <p:nvPr/>
        </p:nvSpPr>
        <p:spPr>
          <a:xfrm>
            <a:off x="857224" y="1469112"/>
            <a:ext cx="8046720" cy="174858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Anuitas adalah suatu pembayaran atau penerimaan uang setiap jangka waktu tertentu dalam jumlah sama atau tetap. Jangka waktu tertentu tersebut dinamakan periode. Pembayaran secara anuitas dilakukan setiap akhir periode.</a:t>
            </a:r>
          </a:p>
        </p:txBody>
      </p:sp>
      <p:grpSp>
        <p:nvGrpSpPr>
          <p:cNvPr id="10" name="Group 9"/>
          <p:cNvGrpSpPr/>
          <p:nvPr/>
        </p:nvGrpSpPr>
        <p:grpSpPr>
          <a:xfrm>
            <a:off x="857224" y="3312947"/>
            <a:ext cx="8046720" cy="2286016"/>
            <a:chOff x="857224" y="2143122"/>
            <a:chExt cx="8046720" cy="1714512"/>
          </a:xfrm>
        </p:grpSpPr>
        <p:sp>
          <p:nvSpPr>
            <p:cNvPr id="8" name="Rectangle 7"/>
            <p:cNvSpPr/>
            <p:nvPr/>
          </p:nvSpPr>
          <p:spPr>
            <a:xfrm>
              <a:off x="857224" y="2143122"/>
              <a:ext cx="8046720" cy="171451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t"/>
            <a:lstStyle/>
            <a:p>
              <a:pPr algn="just" defTabSz="960187"/>
              <a:r>
                <a:rPr lang="en-ID" sz="2000" b="1" smtClean="0">
                  <a:latin typeface="Times New Roman" pitchFamily="18" charset="0"/>
                  <a:cs typeface="Times New Roman" pitchFamily="18" charset="0"/>
                </a:rPr>
                <a:t>Nilai anuitas A dari suatu pinjaman M dengan suku bunga i% dirumuskan dengan:</a:t>
              </a:r>
            </a:p>
            <a:p>
              <a:pPr algn="just" defTabSz="960187"/>
              <a:endParaRPr lang="en-ID" sz="2000" b="1" smtClean="0">
                <a:latin typeface="Times New Roman" pitchFamily="18" charset="0"/>
                <a:cs typeface="Times New Roman" pitchFamily="18" charset="0"/>
              </a:endParaRPr>
            </a:p>
          </p:txBody>
        </p:sp>
        <p:pic>
          <p:nvPicPr>
            <p:cNvPr id="92162" name="Picture 2"/>
            <p:cNvPicPr>
              <a:picLocks noChangeAspect="1" noChangeArrowheads="1"/>
            </p:cNvPicPr>
            <p:nvPr/>
          </p:nvPicPr>
          <p:blipFill>
            <a:blip r:embed="rId2" cstate="print"/>
            <a:srcRect/>
            <a:stretch>
              <a:fillRect/>
            </a:stretch>
          </p:blipFill>
          <p:spPr bwMode="auto">
            <a:xfrm>
              <a:off x="928662" y="2817237"/>
              <a:ext cx="2000264" cy="942060"/>
            </a:xfrm>
            <a:prstGeom prst="rect">
              <a:avLst/>
            </a:prstGeom>
            <a:noFill/>
            <a:ln w="9525">
              <a:noFill/>
              <a:miter lim="800000"/>
              <a:headEnd/>
              <a:tailEnd/>
            </a:ln>
            <a:effectLst/>
          </p:spPr>
        </p:pic>
      </p:grpSp>
      <p:sp>
        <p:nvSpPr>
          <p:cNvPr id="11"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21960"/>
            <a:ext cx="6000791" cy="2190765"/>
            <a:chOff x="285721" y="857238"/>
            <a:chExt cx="6000791" cy="1643074"/>
          </a:xfrm>
        </p:grpSpPr>
        <p:sp>
          <p:nvSpPr>
            <p:cNvPr id="3" name="Rectangle 2"/>
            <p:cNvSpPr>
              <a:spLocks/>
            </p:cNvSpPr>
            <p:nvPr/>
          </p:nvSpPr>
          <p:spPr>
            <a:xfrm>
              <a:off x="285721" y="857238"/>
              <a:ext cx="6000791" cy="164307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93186" name="Picture 2"/>
            <p:cNvPicPr>
              <a:picLocks noChangeAspect="1" noChangeArrowheads="1"/>
            </p:cNvPicPr>
            <p:nvPr/>
          </p:nvPicPr>
          <p:blipFill>
            <a:blip r:embed="rId2" cstate="print"/>
            <a:srcRect/>
            <a:stretch>
              <a:fillRect/>
            </a:stretch>
          </p:blipFill>
          <p:spPr bwMode="auto">
            <a:xfrm>
              <a:off x="407814" y="980205"/>
              <a:ext cx="5686570" cy="1366840"/>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63689" y="1772816"/>
            <a:ext cx="5472608" cy="3050428"/>
          </a:xfrm>
          <a:prstGeom prst="roundRect">
            <a:avLst/>
          </a:prstGeom>
          <a:ln/>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ctr"/>
            <a:r>
              <a:rPr lang="en-ID" sz="3600" b="1" smtClean="0">
                <a:latin typeface="Times New Roman" pitchFamily="18" charset="0"/>
                <a:cs typeface="Times New Roman" pitchFamily="18" charset="0"/>
              </a:rPr>
              <a:t>Terima Kasih</a:t>
            </a:r>
            <a:endParaRPr lang="en-US" sz="3600" b="1">
              <a:latin typeface="Times New Roman" pitchFamily="18" charset="0"/>
              <a:cs typeface="Times New Roman" pitchFamily="18" charset="0"/>
            </a:endParaRPr>
          </a:p>
        </p:txBody>
      </p:sp>
      <p:sp>
        <p:nvSpPr>
          <p:cNvPr id="5"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8" name="TextBox 7">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Induksi Matematika Sederhana</a:t>
            </a:r>
          </a:p>
        </p:txBody>
      </p:sp>
      <p:sp>
        <p:nvSpPr>
          <p:cNvPr id="18" name="Rectangle 17"/>
          <p:cNvSpPr/>
          <p:nvPr/>
        </p:nvSpPr>
        <p:spPr>
          <a:xfrm>
            <a:off x="857224" y="1628800"/>
            <a:ext cx="8046720" cy="2224839"/>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520700" lvl="1" indent="-514350"/>
            <a:r>
              <a:rPr lang="en-ID" sz="2000" b="1" smtClean="0">
                <a:latin typeface="Times New Roman" pitchFamily="18" charset="0"/>
                <a:cs typeface="Times New Roman" pitchFamily="18" charset="0"/>
              </a:rPr>
              <a:t>Langkah-Langkah Induksi:</a:t>
            </a:r>
          </a:p>
          <a:p>
            <a:pPr marL="457200" lvl="1" indent="-450850">
              <a:buAutoNum type="alphaLcPeriod"/>
            </a:pPr>
            <a:r>
              <a:rPr lang="en-ID" sz="2000" b="1" smtClean="0">
                <a:latin typeface="Times New Roman" pitchFamily="18" charset="0"/>
                <a:cs typeface="Times New Roman" pitchFamily="18" charset="0"/>
              </a:rPr>
              <a:t>Buktikan P(n) benar untuk n = 1</a:t>
            </a:r>
          </a:p>
          <a:p>
            <a:pPr marL="457200" lvl="1" indent="-450850"/>
            <a:r>
              <a:rPr lang="en-ID" sz="2000" b="1" smtClean="0">
                <a:latin typeface="Times New Roman" pitchFamily="18" charset="0"/>
                <a:cs typeface="Times New Roman" pitchFamily="18" charset="0"/>
              </a:rPr>
              <a:t>b.	Asumsikan P(n) benar untuk n = k, lalu buktikan P(n) benar untuk n = k + 1</a:t>
            </a:r>
          </a:p>
        </p:txBody>
      </p:sp>
      <p:sp>
        <p:nvSpPr>
          <p:cNvPr id="8"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4355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sp>
        <p:nvSpPr>
          <p:cNvPr id="3" name="Rectangle 2"/>
          <p:cNvSpPr>
            <a:spLocks/>
          </p:cNvSpPr>
          <p:nvPr/>
        </p:nvSpPr>
        <p:spPr>
          <a:xfrm>
            <a:off x="285721" y="1700808"/>
            <a:ext cx="8595360" cy="133350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000" b="1" smtClean="0">
                <a:latin typeface="Times New Roman" pitchFamily="18" charset="0"/>
                <a:cs typeface="Times New Roman" pitchFamily="18" charset="0"/>
              </a:rPr>
              <a:t>Misalkan P(n) adalah sifat n</a:t>
            </a:r>
            <a:r>
              <a:rPr lang="en-US" sz="2000" b="1" baseline="30000" smtClean="0">
                <a:latin typeface="Times New Roman" pitchFamily="18" charset="0"/>
                <a:cs typeface="Times New Roman" pitchFamily="18" charset="0"/>
              </a:rPr>
              <a:t>3</a:t>
            </a:r>
            <a:r>
              <a:rPr lang="en-US" sz="2000" b="1" smtClean="0">
                <a:latin typeface="Times New Roman" pitchFamily="18" charset="0"/>
                <a:cs typeface="Times New Roman" pitchFamily="18" charset="0"/>
              </a:rPr>
              <a:t> + 2n habis dibagi 3</a:t>
            </a:r>
          </a:p>
          <a:p>
            <a:pPr algn="just"/>
            <a:r>
              <a:rPr lang="en-US" sz="2000" b="1" smtClean="0">
                <a:latin typeface="Times New Roman" pitchFamily="18" charset="0"/>
                <a:cs typeface="Times New Roman" pitchFamily="18" charset="0"/>
              </a:rPr>
              <a:t>untuk setiap n bilangan asli.</a:t>
            </a:r>
          </a:p>
        </p:txBody>
      </p:sp>
      <p:sp>
        <p:nvSpPr>
          <p:cNvPr id="8"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08368"/>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Induksi Matematika yang Diperluas</a:t>
            </a:r>
            <a:endParaRPr lang="en-ID" sz="2000" b="1" smtClean="0">
              <a:latin typeface="Times New Roman" pitchFamily="18" charset="0"/>
              <a:cs typeface="Times New Roman" pitchFamily="18" charset="0"/>
            </a:endParaRPr>
          </a:p>
        </p:txBody>
      </p:sp>
      <p:sp>
        <p:nvSpPr>
          <p:cNvPr id="18" name="Rectangle 17"/>
          <p:cNvSpPr/>
          <p:nvPr/>
        </p:nvSpPr>
        <p:spPr>
          <a:xfrm>
            <a:off x="857224" y="1484784"/>
            <a:ext cx="8046720" cy="2129588"/>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520700" lvl="1" indent="-514350"/>
            <a:r>
              <a:rPr lang="en-ID" sz="2000" b="1" smtClean="0">
                <a:latin typeface="Times New Roman" pitchFamily="18" charset="0"/>
                <a:cs typeface="Times New Roman" pitchFamily="18" charset="0"/>
              </a:rPr>
              <a:t>Langkah-Langkah Induksi:</a:t>
            </a:r>
          </a:p>
          <a:p>
            <a:pPr marL="457200" lvl="1" indent="-450850"/>
            <a:r>
              <a:rPr lang="en-ID" sz="2000" b="1" smtClean="0">
                <a:latin typeface="Times New Roman" pitchFamily="18" charset="0"/>
                <a:cs typeface="Times New Roman" pitchFamily="18" charset="0"/>
              </a:rPr>
              <a:t>a.	Buktikan P(n) benar untuk n = m</a:t>
            </a:r>
          </a:p>
          <a:p>
            <a:pPr marL="457200" lvl="1" indent="-450850"/>
            <a:r>
              <a:rPr lang="en-ID" sz="2000" b="1" smtClean="0">
                <a:latin typeface="Times New Roman" pitchFamily="18" charset="0"/>
                <a:cs typeface="Times New Roman" pitchFamily="18" charset="0"/>
              </a:rPr>
              <a:t>b.	Asumsikan P(n) benar untuk n = k dengan k ≥ m, lalu buktikan P(n) benar untuk n = k + 1</a:t>
            </a:r>
          </a:p>
        </p:txBody>
      </p:sp>
      <p:sp>
        <p:nvSpPr>
          <p:cNvPr id="8"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699536"/>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sp>
        <p:nvSpPr>
          <p:cNvPr id="3" name="Rectangle 2"/>
          <p:cNvSpPr>
            <a:spLocks/>
          </p:cNvSpPr>
          <p:nvPr/>
        </p:nvSpPr>
        <p:spPr>
          <a:xfrm>
            <a:off x="285721" y="1556792"/>
            <a:ext cx="8595360" cy="114300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lvl="1" algn="just"/>
            <a:r>
              <a:rPr lang="en-ID" sz="2000" b="1" smtClean="0">
                <a:latin typeface="Times New Roman" pitchFamily="18" charset="0"/>
                <a:cs typeface="Times New Roman" pitchFamily="18" charset="0"/>
              </a:rPr>
              <a:t>Buktikan bahwa 2</a:t>
            </a:r>
            <a:r>
              <a:rPr lang="en-ID" sz="2000" b="1" baseline="30000" smtClean="0">
                <a:latin typeface="Times New Roman" pitchFamily="18" charset="0"/>
                <a:cs typeface="Times New Roman" pitchFamily="18" charset="0"/>
              </a:rPr>
              <a:t>n</a:t>
            </a:r>
            <a:r>
              <a:rPr lang="en-ID" sz="2000" b="1" smtClean="0">
                <a:latin typeface="Times New Roman" pitchFamily="18" charset="0"/>
                <a:cs typeface="Times New Roman" pitchFamily="18" charset="0"/>
              </a:rPr>
              <a:t> &lt; n! untuk setiap n ≥ 4.</a:t>
            </a:r>
            <a:endParaRPr lang="en-US" sz="2000" b="1" smtClean="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Induksi Matematika Kuat</a:t>
            </a:r>
          </a:p>
        </p:txBody>
      </p:sp>
      <p:sp>
        <p:nvSpPr>
          <p:cNvPr id="18" name="Rectangle 17"/>
          <p:cNvSpPr/>
          <p:nvPr/>
        </p:nvSpPr>
        <p:spPr>
          <a:xfrm>
            <a:off x="857224" y="1628800"/>
            <a:ext cx="8046720" cy="2224839"/>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520700" lvl="1" indent="-514350"/>
            <a:r>
              <a:rPr lang="en-ID" sz="2000" b="1" smtClean="0">
                <a:latin typeface="Times New Roman" pitchFamily="18" charset="0"/>
                <a:cs typeface="Times New Roman" pitchFamily="18" charset="0"/>
              </a:rPr>
              <a:t>Langkah-Langkah Induksi:</a:t>
            </a:r>
          </a:p>
          <a:p>
            <a:pPr marL="463550" lvl="1" indent="-457200">
              <a:buAutoNum type="alphaLcPeriod"/>
            </a:pPr>
            <a:r>
              <a:rPr lang="en-ID" sz="2000" b="1" smtClean="0">
                <a:latin typeface="Times New Roman" pitchFamily="18" charset="0"/>
                <a:cs typeface="Times New Roman" pitchFamily="18" charset="0"/>
              </a:rPr>
              <a:t>Buktikan P(n) benar untuk n = 1</a:t>
            </a:r>
          </a:p>
          <a:p>
            <a:pPr marL="463550" lvl="1" indent="-457200"/>
            <a:r>
              <a:rPr lang="en-ID" sz="2000" b="1" smtClean="0">
                <a:latin typeface="Times New Roman" pitchFamily="18" charset="0"/>
                <a:cs typeface="Times New Roman" pitchFamily="18" charset="0"/>
              </a:rPr>
              <a:t>b.	Asumsikan P(n) benar untuk n = 1, 2, 3, · · ·, k – 1, k lalu buktikan P(n) benar untuk n = k + 1.</a:t>
            </a:r>
          </a:p>
        </p:txBody>
      </p:sp>
      <p:sp>
        <p:nvSpPr>
          <p:cNvPr id="8"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ded Corner 7"/>
          <p:cNvSpPr/>
          <p:nvPr/>
        </p:nvSpPr>
        <p:spPr>
          <a:xfrm>
            <a:off x="1187450" y="1773238"/>
            <a:ext cx="6697663" cy="4392066"/>
          </a:xfrm>
          <a:prstGeom prst="foldedCorner">
            <a:avLst/>
          </a:prstGeom>
          <a:solidFill>
            <a:schemeClr val="bg1">
              <a:lumMod val="85000"/>
            </a:schemeClr>
          </a:solidFill>
          <a:ln>
            <a:solidFill>
              <a:schemeClr val="bg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9" name="Subtitle 2"/>
          <p:cNvSpPr txBox="1">
            <a:spLocks/>
          </p:cNvSpPr>
          <p:nvPr/>
        </p:nvSpPr>
        <p:spPr>
          <a:xfrm>
            <a:off x="1581150" y="1908175"/>
            <a:ext cx="6237288" cy="3849688"/>
          </a:xfrm>
          <a:prstGeom prst="rect">
            <a:avLst/>
          </a:prstGeom>
        </p:spPr>
        <p:txBody>
          <a:bodyPr>
            <a:normAutofit fontScale="85000" lnSpcReduction="20000"/>
          </a:bodyPr>
          <a:lstStyle/>
          <a:p>
            <a:pPr marL="342900" indent="-342900" fontAlgn="auto">
              <a:spcBef>
                <a:spcPct val="20000"/>
              </a:spcBef>
              <a:spcAft>
                <a:spcPts val="0"/>
              </a:spcAft>
              <a:buClr>
                <a:srgbClr val="8EC641"/>
              </a:buClr>
              <a:buFont typeface="Roboto Slab"/>
              <a:buChar char="•"/>
              <a:defRPr/>
            </a:pPr>
            <a:r>
              <a:rPr lang="en-US" sz="2000" i="1" dirty="0">
                <a:effectLst>
                  <a:outerShdw blurRad="38100" dist="19050" dir="2700000" algn="tl" rotWithShape="0">
                    <a:schemeClr val="dk1">
                      <a:alpha val="40000"/>
                    </a:schemeClr>
                  </a:outerShdw>
                </a:effectLst>
                <a:latin typeface="Roboto Slab"/>
                <a:ea typeface="Roboto Slab"/>
                <a:cs typeface="Roboto Slab"/>
              </a:rPr>
              <a:t>Powerpoint </a:t>
            </a:r>
            <a:r>
              <a:rPr lang="en-US" sz="2000" dirty="0">
                <a:effectLst>
                  <a:outerShdw blurRad="38100" dist="19050" dir="2700000" algn="tl" rotWithShape="0">
                    <a:schemeClr val="dk1">
                      <a:alpha val="40000"/>
                    </a:schemeClr>
                  </a:outerShdw>
                </a:effectLst>
                <a:latin typeface="Roboto Slab"/>
                <a:ea typeface="Roboto Slab"/>
                <a:cs typeface="Roboto Slab"/>
              </a:rPr>
              <a:t>pembelajaran ini dibuat sebagai alternatif guna membantu </a:t>
            </a:r>
            <a:r>
              <a:rPr lang="en-US" sz="2000" dirty="0">
                <a:effectLst>
                  <a:outerShdw blurRad="38100" dist="19050" dir="2700000" algn="tl" rotWithShape="0">
                    <a:schemeClr val="dk1">
                      <a:alpha val="40000"/>
                    </a:schemeClr>
                  </a:outerShdw>
                </a:effectLst>
                <a:latin typeface="Roboto Slab"/>
                <a:ea typeface="Roboto Slab"/>
                <a:cs typeface="Roboto Slab"/>
                <a:sym typeface="+mn-ea"/>
              </a:rPr>
              <a:t>Bapak/Ibu Guru </a:t>
            </a:r>
            <a:r>
              <a:rPr lang="en-US" sz="2000" dirty="0">
                <a:effectLst>
                  <a:outerShdw blurRad="38100" dist="19050" dir="2700000" algn="tl" rotWithShape="0">
                    <a:schemeClr val="dk1">
                      <a:alpha val="40000"/>
                    </a:schemeClr>
                  </a:outerShdw>
                </a:effectLst>
                <a:latin typeface="Roboto Slab"/>
                <a:ea typeface="Roboto Slab"/>
                <a:cs typeface="Roboto Slab"/>
              </a:rPr>
              <a:t>melaksanakan pembelajaran. </a:t>
            </a:r>
          </a:p>
          <a:p>
            <a:pPr marL="342900" indent="-342900" fontAlgn="auto">
              <a:spcBef>
                <a:spcPct val="20000"/>
              </a:spcBef>
              <a:spcAft>
                <a:spcPts val="0"/>
              </a:spcAft>
              <a:buClr>
                <a:srgbClr val="8EC641"/>
              </a:buClr>
              <a:buFont typeface="Roboto Slab"/>
              <a:buChar char="•"/>
              <a:defRPr/>
            </a:pPr>
            <a:endParaRPr lang="en-US" sz="2000" dirty="0">
              <a:effectLst>
                <a:outerShdw blurRad="38100" dist="19050" dir="2700000" algn="tl" rotWithShape="0">
                  <a:schemeClr val="dk1">
                    <a:alpha val="40000"/>
                  </a:schemeClr>
                </a:outerShdw>
              </a:effectLst>
              <a:latin typeface="Roboto Slab"/>
              <a:ea typeface="Roboto Slab"/>
              <a:cs typeface="Roboto Slab"/>
            </a:endParaRPr>
          </a:p>
          <a:p>
            <a:pPr marL="342900" indent="-342900" fontAlgn="auto">
              <a:spcBef>
                <a:spcPct val="20000"/>
              </a:spcBef>
              <a:spcAft>
                <a:spcPts val="0"/>
              </a:spcAft>
              <a:buClr>
                <a:srgbClr val="8EC641"/>
              </a:buClr>
              <a:buFont typeface="Roboto Slab"/>
              <a:buChar char="•"/>
              <a:defRPr/>
            </a:pPr>
            <a:r>
              <a:rPr lang="en-US" sz="2000" dirty="0">
                <a:effectLst>
                  <a:outerShdw blurRad="38100" dist="19050" dir="2700000" algn="tl" rotWithShape="0">
                    <a:schemeClr val="dk1">
                      <a:alpha val="40000"/>
                    </a:schemeClr>
                  </a:outerShdw>
                </a:effectLst>
                <a:latin typeface="Roboto Slab"/>
                <a:ea typeface="Roboto Slab"/>
                <a:cs typeface="Roboto Slab"/>
              </a:rPr>
              <a:t>Materi </a:t>
            </a:r>
            <a:r>
              <a:rPr lang="en-US" sz="2000" i="1" dirty="0">
                <a:effectLst>
                  <a:outerShdw blurRad="38100" dist="19050" dir="2700000" algn="tl" rotWithShape="0">
                    <a:schemeClr val="dk1">
                      <a:alpha val="40000"/>
                    </a:schemeClr>
                  </a:outerShdw>
                </a:effectLst>
                <a:latin typeface="Roboto Slab"/>
                <a:ea typeface="Roboto Slab"/>
                <a:cs typeface="Roboto Slab"/>
              </a:rPr>
              <a:t>powerpoint </a:t>
            </a:r>
            <a:r>
              <a:rPr lang="en-US" sz="2000" dirty="0">
                <a:effectLst>
                  <a:outerShdw blurRad="38100" dist="19050" dir="2700000" algn="tl" rotWithShape="0">
                    <a:schemeClr val="dk1">
                      <a:alpha val="40000"/>
                    </a:schemeClr>
                  </a:outerShdw>
                </a:effectLst>
                <a:latin typeface="Roboto Slab"/>
                <a:ea typeface="Roboto Slab"/>
                <a:cs typeface="Roboto Slab"/>
              </a:rPr>
              <a:t>ini mengacu pada Kompetensi Inti (KI) dan Kompetensi Dasar (KD) Kurikulum 2013.</a:t>
            </a:r>
          </a:p>
          <a:p>
            <a:pPr marL="342900" indent="-342900" fontAlgn="auto">
              <a:spcBef>
                <a:spcPct val="20000"/>
              </a:spcBef>
              <a:spcAft>
                <a:spcPts val="0"/>
              </a:spcAft>
              <a:buClr>
                <a:srgbClr val="8EC641"/>
              </a:buClr>
              <a:buFont typeface="Roboto Slab"/>
              <a:buChar char="•"/>
              <a:defRPr/>
            </a:pPr>
            <a:endParaRPr lang="en-US" sz="2000" dirty="0">
              <a:effectLst>
                <a:outerShdw blurRad="38100" dist="19050" dir="2700000" algn="tl" rotWithShape="0">
                  <a:schemeClr val="dk1">
                    <a:alpha val="40000"/>
                  </a:schemeClr>
                </a:outerShdw>
              </a:effectLst>
              <a:latin typeface="Roboto Slab"/>
              <a:ea typeface="Roboto Slab"/>
              <a:cs typeface="Roboto Slab"/>
            </a:endParaRPr>
          </a:p>
          <a:p>
            <a:pPr marL="342900" indent="-342900" fontAlgn="auto">
              <a:spcBef>
                <a:spcPct val="20000"/>
              </a:spcBef>
              <a:spcAft>
                <a:spcPts val="0"/>
              </a:spcAft>
              <a:buClr>
                <a:srgbClr val="8EC641"/>
              </a:buClr>
              <a:buFont typeface="Roboto Slab"/>
              <a:buChar char="•"/>
              <a:defRPr/>
            </a:pPr>
            <a:r>
              <a:rPr lang="en-US" sz="2000" dirty="0">
                <a:effectLst>
                  <a:outerShdw blurRad="38100" dist="19050" dir="2700000" algn="tl" rotWithShape="0">
                    <a:schemeClr val="dk1">
                      <a:alpha val="40000"/>
                    </a:schemeClr>
                  </a:outerShdw>
                </a:effectLst>
                <a:latin typeface="Roboto Slab"/>
                <a:ea typeface="Roboto Slab"/>
                <a:cs typeface="Roboto Slab"/>
              </a:rPr>
              <a:t>Dengan berbagai alasan, materi dalam </a:t>
            </a:r>
            <a:r>
              <a:rPr lang="en-US" sz="2000" i="1" dirty="0">
                <a:effectLst>
                  <a:outerShdw blurRad="38100" dist="19050" dir="2700000" algn="tl" rotWithShape="0">
                    <a:schemeClr val="dk1">
                      <a:alpha val="40000"/>
                    </a:schemeClr>
                  </a:outerShdw>
                </a:effectLst>
                <a:latin typeface="Roboto Slab"/>
                <a:ea typeface="Roboto Slab"/>
                <a:cs typeface="Roboto Slab"/>
              </a:rPr>
              <a:t>powerpoint </a:t>
            </a:r>
            <a:r>
              <a:rPr lang="en-US" sz="2000" dirty="0">
                <a:effectLst>
                  <a:outerShdw blurRad="38100" dist="19050" dir="2700000" algn="tl" rotWithShape="0">
                    <a:schemeClr val="dk1">
                      <a:alpha val="40000"/>
                    </a:schemeClr>
                  </a:outerShdw>
                </a:effectLst>
                <a:latin typeface="Roboto Slab"/>
                <a:ea typeface="Roboto Slab"/>
                <a:cs typeface="Roboto Slab"/>
              </a:rPr>
              <a:t>ini disajikan secara ringkas, hanya memuat poin-poin besar saja. </a:t>
            </a:r>
          </a:p>
          <a:p>
            <a:pPr marL="342900" indent="-342900" fontAlgn="auto">
              <a:spcBef>
                <a:spcPct val="20000"/>
              </a:spcBef>
              <a:spcAft>
                <a:spcPts val="0"/>
              </a:spcAft>
              <a:buClr>
                <a:srgbClr val="8EC641"/>
              </a:buClr>
              <a:buFont typeface="Roboto Slab"/>
              <a:buChar char="•"/>
              <a:defRPr/>
            </a:pPr>
            <a:endParaRPr lang="en-US" sz="2000" dirty="0">
              <a:effectLst>
                <a:outerShdw blurRad="38100" dist="19050" dir="2700000" algn="tl" rotWithShape="0">
                  <a:schemeClr val="dk1">
                    <a:alpha val="40000"/>
                  </a:schemeClr>
                </a:outerShdw>
              </a:effectLst>
              <a:latin typeface="Roboto Slab"/>
              <a:ea typeface="Roboto Slab"/>
              <a:cs typeface="Roboto Slab"/>
            </a:endParaRPr>
          </a:p>
          <a:p>
            <a:pPr marL="342900" indent="-342900" fontAlgn="auto">
              <a:spcBef>
                <a:spcPct val="20000"/>
              </a:spcBef>
              <a:spcAft>
                <a:spcPts val="0"/>
              </a:spcAft>
              <a:buClr>
                <a:srgbClr val="8EC641"/>
              </a:buClr>
              <a:buFont typeface="Roboto Slab"/>
              <a:buChar char="•"/>
              <a:defRPr/>
            </a:pPr>
            <a:r>
              <a:rPr lang="en-US" sz="2000" dirty="0">
                <a:effectLst>
                  <a:outerShdw blurRad="38100" dist="19050" dir="2700000" algn="tl" rotWithShape="0">
                    <a:schemeClr val="dk1">
                      <a:alpha val="40000"/>
                    </a:schemeClr>
                  </a:outerShdw>
                </a:effectLst>
                <a:latin typeface="Roboto Slab"/>
                <a:ea typeface="Roboto Slab"/>
                <a:cs typeface="Roboto Slab"/>
              </a:rPr>
              <a:t>Dalam penggunaannya nanti, </a:t>
            </a:r>
            <a:r>
              <a:rPr lang="en-US" sz="2000" dirty="0">
                <a:effectLst>
                  <a:outerShdw blurRad="38100" dist="19050" dir="2700000" algn="tl" rotWithShape="0">
                    <a:schemeClr val="dk1">
                      <a:alpha val="40000"/>
                    </a:schemeClr>
                  </a:outerShdw>
                </a:effectLst>
                <a:latin typeface="Roboto Slab"/>
                <a:ea typeface="Roboto Slab"/>
                <a:cs typeface="Roboto Slab"/>
                <a:sym typeface="+mn-ea"/>
              </a:rPr>
              <a:t>Bapak/Ibu Guru </a:t>
            </a:r>
            <a:r>
              <a:rPr lang="en-US" sz="2000" dirty="0">
                <a:effectLst>
                  <a:outerShdw blurRad="38100" dist="19050" dir="2700000" algn="tl" rotWithShape="0">
                    <a:schemeClr val="dk1">
                      <a:alpha val="40000"/>
                    </a:schemeClr>
                  </a:outerShdw>
                </a:effectLst>
                <a:latin typeface="Roboto Slab"/>
                <a:ea typeface="Roboto Slab"/>
                <a:cs typeface="Roboto Slab"/>
              </a:rPr>
              <a:t>dapat mengembangkannya sesuai kebutuhan.  </a:t>
            </a:r>
          </a:p>
          <a:p>
            <a:pPr marL="342900" indent="-342900" fontAlgn="auto">
              <a:spcBef>
                <a:spcPct val="20000"/>
              </a:spcBef>
              <a:spcAft>
                <a:spcPts val="0"/>
              </a:spcAft>
              <a:buClr>
                <a:srgbClr val="8EC641"/>
              </a:buClr>
              <a:buFont typeface="Roboto Slab"/>
              <a:buChar char="•"/>
              <a:defRPr/>
            </a:pPr>
            <a:endParaRPr lang="en-US" sz="2000" dirty="0">
              <a:effectLst>
                <a:outerShdw blurRad="38100" dist="19050" dir="2700000" algn="tl" rotWithShape="0">
                  <a:schemeClr val="dk1">
                    <a:alpha val="40000"/>
                  </a:schemeClr>
                </a:outerShdw>
              </a:effectLst>
              <a:latin typeface="Roboto Slab"/>
              <a:ea typeface="Roboto Slab"/>
              <a:cs typeface="Roboto Slab"/>
            </a:endParaRPr>
          </a:p>
          <a:p>
            <a:pPr marL="342900" indent="-342900" fontAlgn="auto">
              <a:spcBef>
                <a:spcPct val="20000"/>
              </a:spcBef>
              <a:spcAft>
                <a:spcPts val="0"/>
              </a:spcAft>
              <a:buClr>
                <a:srgbClr val="8EC641"/>
              </a:buClr>
              <a:buFont typeface="Roboto Slab"/>
              <a:buChar char="•"/>
              <a:defRPr/>
            </a:pPr>
            <a:r>
              <a:rPr lang="en-US" sz="2000" dirty="0">
                <a:effectLst>
                  <a:outerShdw blurRad="38100" dist="19050" dir="2700000" algn="tl" rotWithShape="0">
                    <a:schemeClr val="dk1">
                      <a:alpha val="40000"/>
                    </a:schemeClr>
                  </a:outerShdw>
                </a:effectLst>
                <a:latin typeface="Roboto Slab"/>
                <a:ea typeface="Roboto Slab"/>
                <a:cs typeface="Roboto Slab"/>
              </a:rPr>
              <a:t>Harapan kami, dengan </a:t>
            </a:r>
            <a:r>
              <a:rPr lang="en-US" sz="2000" i="1" dirty="0">
                <a:effectLst>
                  <a:outerShdw blurRad="38100" dist="19050" dir="2700000" algn="tl" rotWithShape="0">
                    <a:schemeClr val="dk1">
                      <a:alpha val="40000"/>
                    </a:schemeClr>
                  </a:outerShdw>
                </a:effectLst>
                <a:latin typeface="Roboto Slab"/>
                <a:ea typeface="Roboto Slab"/>
                <a:cs typeface="Roboto Slab"/>
              </a:rPr>
              <a:t>powerpoint </a:t>
            </a:r>
            <a:r>
              <a:rPr lang="en-US" sz="2000" dirty="0">
                <a:effectLst>
                  <a:outerShdw blurRad="38100" dist="19050" dir="2700000" algn="tl" rotWithShape="0">
                    <a:schemeClr val="dk1">
                      <a:alpha val="40000"/>
                    </a:schemeClr>
                  </a:outerShdw>
                </a:effectLst>
                <a:latin typeface="Roboto Slab"/>
                <a:ea typeface="Roboto Slab"/>
                <a:cs typeface="Roboto Slab"/>
              </a:rPr>
              <a:t>ini Bapak/Ibu Guru dapat mengembangkan pembelajaran secara kreatif dan interaktif.</a:t>
            </a:r>
          </a:p>
        </p:txBody>
      </p:sp>
      <p:sp>
        <p:nvSpPr>
          <p:cNvPr id="10" name="Title 1"/>
          <p:cNvSpPr txBox="1">
            <a:spLocks/>
          </p:cNvSpPr>
          <p:nvPr/>
        </p:nvSpPr>
        <p:spPr>
          <a:xfrm>
            <a:off x="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4400" b="1" i="0" u="none" strike="noStrike" kern="1200" cap="none" spc="0" normalizeH="0" baseline="0" noProof="0" dirty="0" smtClean="0">
                <a:ln>
                  <a:noFill/>
                </a:ln>
                <a:solidFill>
                  <a:schemeClr val="bg1"/>
                </a:solidFill>
                <a:effectLst/>
                <a:uLnTx/>
                <a:uFillTx/>
                <a:latin typeface="+mn-lt"/>
                <a:ea typeface="+mj-ea"/>
                <a:cs typeface="+mj-cs"/>
              </a:rPr>
              <a:t>Disklaimer</a:t>
            </a:r>
          </a:p>
        </p:txBody>
      </p:sp>
      <p:sp>
        <p:nvSpPr>
          <p:cNvPr id="11" name="Right Arrow 10">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2" name="Right Arrow 11">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93969"/>
            <a:ext cx="6590534" cy="1663023"/>
            <a:chOff x="285721" y="857238"/>
            <a:chExt cx="6929485" cy="1643074"/>
          </a:xfrm>
        </p:grpSpPr>
        <p:sp>
          <p:nvSpPr>
            <p:cNvPr id="3" name="Rectangle 2"/>
            <p:cNvSpPr>
              <a:spLocks/>
            </p:cNvSpPr>
            <p:nvPr/>
          </p:nvSpPr>
          <p:spPr>
            <a:xfrm>
              <a:off x="285721" y="857238"/>
              <a:ext cx="6929485" cy="164307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377940" y="958550"/>
              <a:ext cx="6701915" cy="1428760"/>
            </a:xfrm>
            <a:prstGeom prst="rect">
              <a:avLst/>
            </a:prstGeom>
            <a:noFill/>
            <a:ln w="9525">
              <a:noFill/>
              <a:miter lim="800000"/>
              <a:headEnd/>
              <a:tailEnd/>
            </a:ln>
            <a:effectLst/>
          </p:spPr>
        </p:pic>
      </p:grpSp>
      <p:sp>
        <p:nvSpPr>
          <p:cNvPr id="10"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hlinkClick r:id="rId2" action="ppaction://hlinksldjump"/>
          </p:cNvPr>
          <p:cNvSpPr/>
          <p:nvPr/>
        </p:nvSpPr>
        <p:spPr>
          <a:xfrm>
            <a:off x="1314472" y="3573016"/>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A.	Sistem Pertidaksamaan Linear Dua Variabel</a:t>
            </a:r>
          </a:p>
        </p:txBody>
      </p:sp>
      <p:sp>
        <p:nvSpPr>
          <p:cNvPr id="18" name="Rounded Rectangle 17">
            <a:hlinkClick r:id="rId3" action="ppaction://hlinksldjump"/>
          </p:cNvPr>
          <p:cNvSpPr/>
          <p:nvPr/>
        </p:nvSpPr>
        <p:spPr>
          <a:xfrm>
            <a:off x="1314472" y="4259385"/>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B.	Program Linear</a:t>
            </a:r>
          </a:p>
        </p:txBody>
      </p:sp>
      <p:cxnSp>
        <p:nvCxnSpPr>
          <p:cNvPr id="23" name="Straight Connector 22"/>
          <p:cNvCxnSpPr/>
          <p:nvPr/>
        </p:nvCxnSpPr>
        <p:spPr>
          <a:xfrm rot="5400000">
            <a:off x="253256" y="3970636"/>
            <a:ext cx="1307536" cy="795"/>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906626" y="3930333"/>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a:off x="906626" y="4597088"/>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31" name="Rounded Rectangle 30"/>
          <p:cNvSpPr/>
          <p:nvPr/>
        </p:nvSpPr>
        <p:spPr>
          <a:xfrm>
            <a:off x="549436" y="2815034"/>
            <a:ext cx="1879424"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680981" indent="-680981" algn="ctr" defTabSz="960187">
              <a:tabLst>
                <a:tab pos="345776" algn="l"/>
              </a:tabLst>
            </a:pPr>
            <a:r>
              <a:rPr lang="en-ID" sz="2000" b="1" err="1" smtClean="0">
                <a:latin typeface="Times New Roman" pitchFamily="18" charset="0"/>
                <a:cs typeface="Times New Roman" pitchFamily="18" charset="0"/>
              </a:rPr>
              <a:t>BAGIAN</a:t>
            </a:r>
            <a:r>
              <a:rPr lang="en-ID" sz="2000" b="1" smtClean="0">
                <a:latin typeface="Times New Roman" pitchFamily="18" charset="0"/>
                <a:cs typeface="Times New Roman" pitchFamily="18" charset="0"/>
              </a:rPr>
              <a:t> </a:t>
            </a:r>
            <a:r>
              <a:rPr lang="en-ID" sz="2000" b="1" err="1" smtClean="0">
                <a:latin typeface="Times New Roman" pitchFamily="18" charset="0"/>
                <a:cs typeface="Times New Roman" pitchFamily="18" charset="0"/>
              </a:rPr>
              <a:t>BAB</a:t>
            </a:r>
            <a:endParaRPr lang="en-ID" sz="2000" b="1" smtClean="0">
              <a:latin typeface="Times New Roman" pitchFamily="18" charset="0"/>
              <a:cs typeface="Times New Roman" pitchFamily="18" charset="0"/>
            </a:endParaRPr>
          </a:p>
        </p:txBody>
      </p:sp>
      <p:sp>
        <p:nvSpPr>
          <p:cNvPr id="12" name="Title 11"/>
          <p:cNvSpPr>
            <a:spLocks noGrp="1"/>
          </p:cNvSpPr>
          <p:nvPr>
            <p:ph type="title"/>
          </p:nvPr>
        </p:nvSpPr>
        <p:spPr>
          <a:xfrm>
            <a:off x="2051720" y="692696"/>
            <a:ext cx="8229600" cy="1143000"/>
          </a:xfrm>
        </p:spPr>
        <p:txBody>
          <a:bodyPr>
            <a:normAutofit/>
          </a:bodyPr>
          <a:lstStyle/>
          <a:p>
            <a:r>
              <a:rPr lang="en-ID" dirty="0" smtClean="0">
                <a:latin typeface="Times New Roman" pitchFamily="18" charset="0"/>
                <a:cs typeface="Times New Roman" pitchFamily="18" charset="0"/>
              </a:rPr>
              <a:t>Program</a:t>
            </a:r>
            <a:r>
              <a:rPr lang="id-ID" dirty="0" smtClean="0">
                <a:latin typeface="Times New Roman" pitchFamily="18" charset="0"/>
                <a:cs typeface="Times New Roman" pitchFamily="18" charset="0"/>
              </a:rPr>
              <a:t> </a:t>
            </a:r>
            <a:r>
              <a:rPr lang="en-ID" dirty="0" smtClean="0">
                <a:latin typeface="Times New Roman" pitchFamily="18" charset="0"/>
                <a:cs typeface="Times New Roman" pitchFamily="18" charset="0"/>
              </a:rPr>
              <a:t>Linear</a:t>
            </a:r>
            <a:endParaRPr lang="en-US" dirty="0">
              <a:latin typeface="Times New Roman" pitchFamily="18" charset="0"/>
              <a:cs typeface="Times New Roman" pitchFamily="18" charset="0"/>
            </a:endParaRPr>
          </a:p>
        </p:txBody>
      </p:sp>
      <p:sp>
        <p:nvSpPr>
          <p:cNvPr id="13" name="Text Placeholder 12"/>
          <p:cNvSpPr>
            <a:spLocks noGrp="1"/>
          </p:cNvSpPr>
          <p:nvPr>
            <p:ph type="body" sz="quarter" idx="10"/>
          </p:nvPr>
        </p:nvSpPr>
        <p:spPr/>
        <p:txBody>
          <a:bodyPr/>
          <a:lstStyle/>
          <a:p>
            <a:r>
              <a:rPr lang="id-ID" dirty="0" smtClean="0"/>
              <a:t>II</a:t>
            </a:r>
            <a:endParaRPr lang="id-ID" dirty="0"/>
          </a:p>
        </p:txBody>
      </p:sp>
      <p:sp>
        <p:nvSpPr>
          <p:cNvPr id="15" name="TextBox 14"/>
          <p:cNvSpPr txBox="1">
            <a:spLocks noChangeArrowheads="1"/>
          </p:cNvSpPr>
          <p:nvPr/>
        </p:nvSpPr>
        <p:spPr bwMode="auto">
          <a:xfrm>
            <a:off x="3707904" y="6289575"/>
            <a:ext cx="1653594" cy="307777"/>
          </a:xfrm>
          <a:prstGeom prst="rect">
            <a:avLst/>
          </a:prstGeom>
          <a:noFill/>
          <a:ln w="9525">
            <a:noFill/>
            <a:miter lim="800000"/>
            <a:headEnd/>
            <a:tailEnd/>
          </a:ln>
        </p:spPr>
        <p:txBody>
          <a:bodyPr wrap="none">
            <a:spAutoFit/>
          </a:bodyPr>
          <a:lstStyle/>
          <a:p>
            <a:pPr eaLnBrk="1" hangingPunct="1"/>
            <a:r>
              <a:rPr lang="id-ID" altLang="id-ID" sz="1400" dirty="0">
                <a:solidFill>
                  <a:srgbClr val="92D050"/>
                </a:solidFill>
                <a:hlinkClick r:id="rId4" action="ppaction://hlinksldjump"/>
              </a:rPr>
              <a:t>Kembali ke daftar isi</a:t>
            </a:r>
            <a:endParaRPr lang="en-US" altLang="id-ID" sz="1400" dirty="0">
              <a:solidFill>
                <a:srgbClr val="92D050"/>
              </a:solidFill>
            </a:endParaRPr>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594694"/>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Pertidaksamaan Linear Dua Variabel (PtLDV)</a:t>
            </a:r>
          </a:p>
        </p:txBody>
      </p:sp>
      <p:sp>
        <p:nvSpPr>
          <p:cNvPr id="3" name="Rounded Rectangle 2">
            <a:hlinkClick r:id="rId3" action="ppaction://hlinksldjump"/>
          </p:cNvPr>
          <p:cNvSpPr/>
          <p:nvPr/>
        </p:nvSpPr>
        <p:spPr>
          <a:xfrm>
            <a:off x="1071538" y="2281063"/>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Menentukan Penyelesaian PtLDV</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691064" y="2672918"/>
            <a:ext cx="2689528"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3266462"/>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6" name="Straight Arrow Connector 5"/>
          <p:cNvCxnSpPr/>
          <p:nvPr/>
        </p:nvCxnSpPr>
        <p:spPr>
          <a:xfrm>
            <a:off x="663692" y="401249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836712"/>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A.	Sistem Pertidaksamaan Linear Dua Variabel</a:t>
            </a:r>
          </a:p>
        </p:txBody>
      </p:sp>
      <p:sp>
        <p:nvSpPr>
          <p:cNvPr id="8" name="Rounded Rectangle 7">
            <a:hlinkClick r:id="rId4" action="ppaction://hlinksldjump"/>
          </p:cNvPr>
          <p:cNvSpPr/>
          <p:nvPr/>
        </p:nvSpPr>
        <p:spPr>
          <a:xfrm>
            <a:off x="1071538" y="2966299"/>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Menyusun PtLDV Suatu Daerah Penyelesaian</a:t>
            </a:r>
          </a:p>
        </p:txBody>
      </p:sp>
      <p:sp>
        <p:nvSpPr>
          <p:cNvPr id="9" name="Rounded Rectangle 8">
            <a:hlinkClick r:id="rId5" action="ppaction://hlinksldjump"/>
          </p:cNvPr>
          <p:cNvSpPr/>
          <p:nvPr/>
        </p:nvSpPr>
        <p:spPr>
          <a:xfrm>
            <a:off x="1071538" y="3652668"/>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4.	Sistem Pertidaksamaan Linear Dua Variabel (SPtLDV)</a:t>
            </a:r>
            <a:endParaRPr lang="en-ID" sz="2000" b="1" smtClean="0">
              <a:latin typeface="Times New Roman" pitchFamily="18" charset="0"/>
              <a:cs typeface="Times New Roman" pitchFamily="18" charset="0"/>
            </a:endParaRPr>
          </a:p>
        </p:txBody>
      </p:sp>
      <p:cxnSp>
        <p:nvCxnSpPr>
          <p:cNvPr id="14" name="Straight Arrow Connector 13"/>
          <p:cNvCxnSpPr/>
          <p:nvPr/>
        </p:nvCxnSpPr>
        <p:spPr>
          <a:xfrm>
            <a:off x="663692" y="1932953"/>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599707"/>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6"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daftar isi</a:t>
            </a:r>
            <a:endParaRPr lang="en-US" altLang="id-ID" sz="1300" dirty="0">
              <a:solidFill>
                <a:schemeClr val="bg1"/>
              </a:solidFill>
            </a:endParaRPr>
          </a:p>
        </p:txBody>
      </p:sp>
      <p:sp>
        <p:nvSpPr>
          <p:cNvPr id="17" name="TextBox 16">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7" action="ppaction://hlinksldjump"/>
              </a:rPr>
              <a:t>Kembali ke awal bab</a:t>
            </a:r>
            <a:endParaRPr lang="en-US" altLang="id-ID" sz="1300" dirty="0">
              <a:solidFill>
                <a:schemeClr val="bg1"/>
              </a:solidFill>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Pertidaksamaan Linear Dua Variabel (PtLDV)</a:t>
            </a:r>
          </a:p>
        </p:txBody>
      </p:sp>
      <p:sp>
        <p:nvSpPr>
          <p:cNvPr id="18" name="Rectangle 17"/>
          <p:cNvSpPr/>
          <p:nvPr/>
        </p:nvSpPr>
        <p:spPr>
          <a:xfrm>
            <a:off x="857224" y="1541118"/>
            <a:ext cx="8046720" cy="3272597"/>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Bentuk umum pertidaksamaan linear dengan dua variabel x dan y dapat dituliskan sebagai berikut.</a:t>
            </a:r>
          </a:p>
          <a:p>
            <a:pPr algn="just" defTabSz="960187"/>
            <a:r>
              <a:rPr lang="en-ID" sz="2000" b="1" smtClean="0">
                <a:latin typeface="Times New Roman" pitchFamily="18" charset="0"/>
                <a:cs typeface="Times New Roman" pitchFamily="18" charset="0"/>
              </a:rPr>
              <a:t>ax + by ≤ c</a:t>
            </a:r>
          </a:p>
          <a:p>
            <a:pPr algn="just" defTabSz="960187"/>
            <a:r>
              <a:rPr lang="en-ID" sz="2000" b="1" smtClean="0">
                <a:latin typeface="Times New Roman" pitchFamily="18" charset="0"/>
                <a:cs typeface="Times New Roman" pitchFamily="18" charset="0"/>
              </a:rPr>
              <a:t>ax + by ≥ c</a:t>
            </a:r>
          </a:p>
          <a:p>
            <a:pPr algn="just" defTabSz="960187"/>
            <a:r>
              <a:rPr lang="en-ID" sz="2000" b="1" smtClean="0">
                <a:latin typeface="Times New Roman" pitchFamily="18" charset="0"/>
                <a:cs typeface="Times New Roman" pitchFamily="18" charset="0"/>
              </a:rPr>
              <a:t>ax + by &lt; c</a:t>
            </a:r>
          </a:p>
          <a:p>
            <a:pPr algn="just" defTabSz="960187"/>
            <a:r>
              <a:rPr lang="en-ID" sz="2000" b="1" smtClean="0">
                <a:latin typeface="Times New Roman" pitchFamily="18" charset="0"/>
                <a:cs typeface="Times New Roman" pitchFamily="18" charset="0"/>
              </a:rPr>
              <a:t>ax + by &gt; c</a:t>
            </a:r>
          </a:p>
          <a:p>
            <a:pPr algn="just" defTabSz="960187"/>
            <a:r>
              <a:rPr lang="en-ID" sz="2000" b="1" smtClean="0">
                <a:latin typeface="Times New Roman" pitchFamily="18" charset="0"/>
                <a:cs typeface="Times New Roman" pitchFamily="18" charset="0"/>
              </a:rPr>
              <a:t>dengan a, b, c </a:t>
            </a:r>
            <a:r>
              <a:rPr lang="en-ID" sz="2000" b="1" smtClean="0">
                <a:latin typeface="Times New Roman" pitchFamily="18" charset="0"/>
                <a:cs typeface="Times New Roman" pitchFamily="18" charset="0"/>
                <a:sym typeface="Symbol"/>
              </a:rPr>
              <a:t></a:t>
            </a:r>
            <a:r>
              <a:rPr lang="en-ID" sz="2000" b="1" smtClean="0">
                <a:latin typeface="Times New Roman" pitchFamily="18" charset="0"/>
                <a:cs typeface="Times New Roman" pitchFamily="18" charset="0"/>
              </a:rPr>
              <a:t> bilangan real</a:t>
            </a:r>
          </a:p>
        </p:txBody>
      </p:sp>
      <p:sp>
        <p:nvSpPr>
          <p:cNvPr id="12"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7154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sp>
        <p:nvSpPr>
          <p:cNvPr id="3" name="Rectangle 2"/>
          <p:cNvSpPr>
            <a:spLocks/>
          </p:cNvSpPr>
          <p:nvPr/>
        </p:nvSpPr>
        <p:spPr>
          <a:xfrm>
            <a:off x="285721" y="1628800"/>
            <a:ext cx="8595360" cy="2438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nl-NL" sz="2000" b="1" smtClean="0">
                <a:latin typeface="Times New Roman" pitchFamily="18" charset="0"/>
                <a:cs typeface="Times New Roman" pitchFamily="18" charset="0"/>
              </a:rPr>
              <a:t>Perhatikan contoh-contoh PtLDV dengan variabel x dan y berikut.</a:t>
            </a:r>
          </a:p>
          <a:p>
            <a:pPr marL="457200" indent="-457200" algn="just">
              <a:tabLst>
                <a:tab pos="3657600" algn="l"/>
              </a:tabLst>
            </a:pPr>
            <a:r>
              <a:rPr lang="es-ES" sz="2000" b="1" smtClean="0">
                <a:latin typeface="Times New Roman" pitchFamily="18" charset="0"/>
                <a:cs typeface="Times New Roman" pitchFamily="18" charset="0"/>
              </a:rPr>
              <a:t>a.	x – 2y &gt; 2	e.	3y – x &gt; 3</a:t>
            </a:r>
          </a:p>
          <a:p>
            <a:pPr marL="457200" indent="-457200" algn="just">
              <a:tabLst>
                <a:tab pos="3657600" algn="l"/>
              </a:tabLst>
            </a:pPr>
            <a:r>
              <a:rPr lang="es-ES" sz="2000" b="1" smtClean="0">
                <a:latin typeface="Times New Roman" pitchFamily="18" charset="0"/>
                <a:cs typeface="Times New Roman" pitchFamily="18" charset="0"/>
              </a:rPr>
              <a:t>b.	2x – y &lt; 4	f.	5x – y &lt; 15</a:t>
            </a:r>
          </a:p>
          <a:p>
            <a:pPr marL="457200" indent="-457200" algn="just">
              <a:tabLst>
                <a:tab pos="3657600" algn="l"/>
              </a:tabLst>
            </a:pPr>
            <a:r>
              <a:rPr lang="es-ES" sz="2000" b="1" smtClean="0">
                <a:latin typeface="Times New Roman" pitchFamily="18" charset="0"/>
                <a:cs typeface="Times New Roman" pitchFamily="18" charset="0"/>
              </a:rPr>
              <a:t>c.	3x + y ≤ 6	g.	–x + 2y ≥ –4</a:t>
            </a:r>
          </a:p>
          <a:p>
            <a:pPr marL="457200" indent="-457200" algn="just">
              <a:tabLst>
                <a:tab pos="3657600" algn="l"/>
              </a:tabLst>
            </a:pPr>
            <a:r>
              <a:rPr lang="es-ES" sz="2000" b="1" smtClean="0">
                <a:latin typeface="Times New Roman" pitchFamily="18" charset="0"/>
                <a:cs typeface="Times New Roman" pitchFamily="18" charset="0"/>
              </a:rPr>
              <a:t>d.	x – 4y ≥ 8	h.	x – y ≤ 1</a:t>
            </a:r>
            <a:endParaRPr lang="en-US" sz="2000" b="1" smtClean="0">
              <a:latin typeface="Times New Roman" pitchFamily="18" charset="0"/>
              <a:cs typeface="Times New Roman" pitchFamily="18" charset="0"/>
            </a:endParaRPr>
          </a:p>
        </p:txBody>
      </p:sp>
      <p:sp>
        <p:nvSpPr>
          <p:cNvPr id="16"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17" name="TextBox 16">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8" name="Right Arrow 17">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5"/>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Menentukan Penyelesaian PtLDV</a:t>
            </a:r>
            <a:endParaRPr lang="en-ID" sz="2000" b="1" smtClean="0">
              <a:latin typeface="Times New Roman" pitchFamily="18" charset="0"/>
              <a:cs typeface="Times New Roman" pitchFamily="18" charset="0"/>
            </a:endParaRPr>
          </a:p>
        </p:txBody>
      </p:sp>
      <p:sp>
        <p:nvSpPr>
          <p:cNvPr id="18" name="Rectangle 17"/>
          <p:cNvSpPr/>
          <p:nvPr/>
        </p:nvSpPr>
        <p:spPr>
          <a:xfrm>
            <a:off x="857224" y="1628800"/>
            <a:ext cx="8046720" cy="2682240"/>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Penyelesaian pertidaksamaan dua variabel merupakan himpunan pasangan bilangan (x, y) yang memenuhi pertidaksamaan linear tersebut. Jika digambarkan pada bidang koordinat kartesius, himpunan</a:t>
            </a:r>
          </a:p>
          <a:p>
            <a:pPr algn="just" defTabSz="960187"/>
            <a:r>
              <a:rPr lang="en-ID" sz="2000" b="1" smtClean="0">
                <a:latin typeface="Times New Roman" pitchFamily="18" charset="0"/>
                <a:cs typeface="Times New Roman" pitchFamily="18" charset="0"/>
              </a:rPr>
              <a:t>pasangan bilangan (x, y) tersebut berada dalam suatu daerah yang disebut daerah penyelesaian (DP).</a:t>
            </a:r>
          </a:p>
        </p:txBody>
      </p:sp>
      <p:sp>
        <p:nvSpPr>
          <p:cNvPr id="8"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4355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sp>
        <p:nvSpPr>
          <p:cNvPr id="3" name="Rectangle 2"/>
          <p:cNvSpPr>
            <a:spLocks/>
          </p:cNvSpPr>
          <p:nvPr/>
        </p:nvSpPr>
        <p:spPr>
          <a:xfrm>
            <a:off x="285721" y="1700808"/>
            <a:ext cx="8595360" cy="161926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000" b="1" smtClean="0">
                <a:latin typeface="Times New Roman" pitchFamily="18" charset="0"/>
                <a:cs typeface="Times New Roman" pitchFamily="18" charset="0"/>
              </a:rPr>
              <a:t>Tentukan daerah penyelesaian dari:</a:t>
            </a:r>
          </a:p>
          <a:p>
            <a:pPr marL="457200" indent="-457200" algn="just">
              <a:buAutoNum type="alphaLcPeriod"/>
            </a:pPr>
            <a:r>
              <a:rPr lang="en-US" sz="2000" b="1" smtClean="0">
                <a:latin typeface="Times New Roman" pitchFamily="18" charset="0"/>
                <a:cs typeface="Times New Roman" pitchFamily="18" charset="0"/>
              </a:rPr>
              <a:t>2x – 3y ≤ 6</a:t>
            </a:r>
          </a:p>
          <a:p>
            <a:pPr marL="457200" indent="-457200" algn="just"/>
            <a:r>
              <a:rPr lang="en-US" sz="2000" b="1" smtClean="0">
                <a:latin typeface="Times New Roman" pitchFamily="18" charset="0"/>
                <a:cs typeface="Times New Roman" pitchFamily="18" charset="0"/>
              </a:rPr>
              <a:t>b.	3x + 4y ≥ 12</a:t>
            </a:r>
          </a:p>
        </p:txBody>
      </p:sp>
      <p:sp>
        <p:nvSpPr>
          <p:cNvPr id="12"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Menyusun PtLDV Suatu Daerah Penyelesaian</a:t>
            </a:r>
          </a:p>
        </p:txBody>
      </p:sp>
      <p:sp>
        <p:nvSpPr>
          <p:cNvPr id="18" name="Rectangle 17"/>
          <p:cNvSpPr/>
          <p:nvPr/>
        </p:nvSpPr>
        <p:spPr>
          <a:xfrm>
            <a:off x="857224" y="1628800"/>
            <a:ext cx="8046720" cy="1843836"/>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Langkah-langkah menyusun PtLDV:</a:t>
            </a:r>
          </a:p>
          <a:p>
            <a:pPr marL="457200" indent="-457200" algn="just" defTabSz="960187">
              <a:buAutoNum type="alphaLcPeriod"/>
              <a:tabLst>
                <a:tab pos="457200" algn="l"/>
              </a:tabLst>
            </a:pPr>
            <a:r>
              <a:rPr lang="en-ID" sz="2000" b="1" smtClean="0">
                <a:latin typeface="Times New Roman" pitchFamily="18" charset="0"/>
                <a:cs typeface="Times New Roman" pitchFamily="18" charset="0"/>
              </a:rPr>
              <a:t>Menentukan persamaan garis pembatas DP.</a:t>
            </a:r>
          </a:p>
          <a:p>
            <a:pPr marL="457200" indent="-457200" algn="just" defTabSz="960187">
              <a:tabLst>
                <a:tab pos="457200" algn="l"/>
              </a:tabLst>
            </a:pPr>
            <a:r>
              <a:rPr lang="en-ID" sz="2000" b="1" smtClean="0">
                <a:latin typeface="Times New Roman" pitchFamily="18" charset="0"/>
                <a:cs typeface="Times New Roman" pitchFamily="18" charset="0"/>
              </a:rPr>
              <a:t>b.</a:t>
            </a:r>
            <a:r>
              <a:rPr lang="en-US" sz="2000" b="1" smtClean="0">
                <a:latin typeface="Times New Roman" pitchFamily="18" charset="0"/>
                <a:cs typeface="Times New Roman" pitchFamily="18" charset="0"/>
              </a:rPr>
              <a:t>	</a:t>
            </a:r>
            <a:r>
              <a:rPr lang="fi-FI" sz="2000" b="1" smtClean="0">
                <a:latin typeface="Times New Roman" pitchFamily="18" charset="0"/>
                <a:cs typeface="Times New Roman" pitchFamily="18" charset="0"/>
              </a:rPr>
              <a:t>Melakukan uji titik untuk menentukan tanda ketidaksamaan.</a:t>
            </a:r>
            <a:endParaRPr lang="en-ID" sz="2000" b="1" smtClean="0">
              <a:latin typeface="Times New Roman" pitchFamily="18" charset="0"/>
              <a:cs typeface="Times New Roman" pitchFamily="18" charset="0"/>
            </a:endParaRPr>
          </a:p>
        </p:txBody>
      </p:sp>
      <p:sp>
        <p:nvSpPr>
          <p:cNvPr id="8"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2" y="1693968"/>
            <a:ext cx="6662542" cy="3810027"/>
            <a:chOff x="285721" y="857238"/>
            <a:chExt cx="5572163" cy="2857520"/>
          </a:xfrm>
        </p:grpSpPr>
        <p:sp>
          <p:nvSpPr>
            <p:cNvPr id="3" name="Rectangle 2"/>
            <p:cNvSpPr>
              <a:spLocks/>
            </p:cNvSpPr>
            <p:nvPr/>
          </p:nvSpPr>
          <p:spPr>
            <a:xfrm>
              <a:off x="285721" y="857238"/>
              <a:ext cx="5572163" cy="28575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376641" y="959849"/>
              <a:ext cx="5345150" cy="2643206"/>
            </a:xfrm>
            <a:prstGeom prst="rect">
              <a:avLst/>
            </a:prstGeom>
            <a:noFill/>
            <a:ln w="9525">
              <a:noFill/>
              <a:miter lim="800000"/>
              <a:headEnd/>
              <a:tailEnd/>
            </a:ln>
            <a:effectLst/>
          </p:spPr>
        </p:pic>
      </p:grpSp>
      <p:sp>
        <p:nvSpPr>
          <p:cNvPr id="13"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6" name="Right Arrow 1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924392"/>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dirty="0" smtClean="0">
                <a:latin typeface="Times New Roman" pitchFamily="18" charset="0"/>
                <a:cs typeface="Times New Roman" pitchFamily="18" charset="0"/>
              </a:rPr>
              <a:t>4.	Sistem Pertidaksamaan Linear Dua Variabel (SPtLDV)</a:t>
            </a:r>
            <a:endParaRPr lang="en-ID" sz="2000" b="1" dirty="0" smtClean="0">
              <a:latin typeface="Times New Roman" pitchFamily="18" charset="0"/>
              <a:cs typeface="Times New Roman" pitchFamily="18" charset="0"/>
            </a:endParaRPr>
          </a:p>
        </p:txBody>
      </p:sp>
      <p:sp>
        <p:nvSpPr>
          <p:cNvPr id="18" name="Rectangle 17"/>
          <p:cNvSpPr/>
          <p:nvPr/>
        </p:nvSpPr>
        <p:spPr>
          <a:xfrm>
            <a:off x="857224" y="1700808"/>
            <a:ext cx="8046720" cy="1843836"/>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Setiap SPtLDV terdiri atas dua atau lebih pertidaksamaan linear dua variabel. Daerah penyelesaian SPtLDV merupakan irisan daerah penyelesaian PtLDV penyusun SPtLDV tersebut.</a:t>
            </a: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0101" y="285728"/>
            <a:ext cx="7215810" cy="1008112"/>
          </a:xfrm>
          <a:prstGeom prst="roundRect">
            <a:avLst/>
          </a:prstGeom>
          <a:ln/>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ctr"/>
            <a:r>
              <a:rPr lang="en-ID" sz="3600" b="1" dirty="0" smtClean="0">
                <a:latin typeface="Times New Roman" pitchFamily="18" charset="0"/>
                <a:cs typeface="Times New Roman" pitchFamily="18" charset="0"/>
              </a:rPr>
              <a:t>DAFTAR ISI</a:t>
            </a:r>
            <a:endParaRPr lang="en-US" sz="3600" b="1" dirty="0">
              <a:latin typeface="Times New Roman" pitchFamily="18" charset="0"/>
              <a:cs typeface="Times New Roman" pitchFamily="18" charset="0"/>
            </a:endParaRPr>
          </a:p>
        </p:txBody>
      </p:sp>
      <p:sp>
        <p:nvSpPr>
          <p:cNvPr id="4" name="Rounded Rectangle 3">
            <a:hlinkClick r:id="rId2" action="ppaction://hlinksldjump"/>
          </p:cNvPr>
          <p:cNvSpPr/>
          <p:nvPr/>
        </p:nvSpPr>
        <p:spPr>
          <a:xfrm>
            <a:off x="1693698" y="2193289"/>
            <a:ext cx="6400800" cy="609600"/>
          </a:xfrm>
          <a:prstGeom prst="roundRect">
            <a:avLst/>
          </a:prstGeom>
          <a:ln/>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680981" indent="-680981" algn="just" defTabSz="960187">
              <a:tabLst>
                <a:tab pos="345776" algn="l"/>
              </a:tabLst>
            </a:pPr>
            <a:r>
              <a:rPr lang="en-ID" sz="2000" b="1" err="1" smtClean="0">
                <a:latin typeface="Times New Roman" pitchFamily="18" charset="0"/>
                <a:cs typeface="Times New Roman" pitchFamily="18" charset="0"/>
              </a:rPr>
              <a:t>BAB</a:t>
            </a:r>
            <a:r>
              <a:rPr lang="en-ID" sz="2000" b="1" smtClean="0">
                <a:latin typeface="Times New Roman" pitchFamily="18" charset="0"/>
                <a:cs typeface="Times New Roman" pitchFamily="18" charset="0"/>
              </a:rPr>
              <a:t> I	Induksi Matematika	</a:t>
            </a:r>
          </a:p>
        </p:txBody>
      </p:sp>
      <p:sp>
        <p:nvSpPr>
          <p:cNvPr id="6" name="Rounded Rectangle 5">
            <a:hlinkClick r:id="rId3" action="ppaction://hlinksldjump"/>
          </p:cNvPr>
          <p:cNvSpPr/>
          <p:nvPr/>
        </p:nvSpPr>
        <p:spPr>
          <a:xfrm>
            <a:off x="1693698" y="2879658"/>
            <a:ext cx="6400800" cy="609600"/>
          </a:xfrm>
          <a:prstGeom prst="roundRect">
            <a:avLst/>
          </a:prstGeom>
          <a:ln/>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680981" indent="-680981" algn="just" defTabSz="960187">
              <a:tabLst>
                <a:tab pos="345776" algn="l"/>
              </a:tabLst>
            </a:pPr>
            <a:r>
              <a:rPr lang="en-ID" sz="2000" b="1" err="1" smtClean="0">
                <a:latin typeface="Times New Roman" pitchFamily="18" charset="0"/>
                <a:cs typeface="Times New Roman" pitchFamily="18" charset="0"/>
              </a:rPr>
              <a:t>BAB</a:t>
            </a:r>
            <a:r>
              <a:rPr lang="en-ID" sz="2000" b="1" smtClean="0">
                <a:latin typeface="Times New Roman" pitchFamily="18" charset="0"/>
                <a:cs typeface="Times New Roman" pitchFamily="18" charset="0"/>
              </a:rPr>
              <a:t> II	Program Linear</a:t>
            </a:r>
          </a:p>
        </p:txBody>
      </p:sp>
      <p:sp>
        <p:nvSpPr>
          <p:cNvPr id="7" name="Rounded Rectangle 6">
            <a:hlinkClick r:id="rId4" action="ppaction://hlinksldjump"/>
          </p:cNvPr>
          <p:cNvSpPr/>
          <p:nvPr/>
        </p:nvSpPr>
        <p:spPr>
          <a:xfrm>
            <a:off x="1693698" y="3560268"/>
            <a:ext cx="6400800" cy="609600"/>
          </a:xfrm>
          <a:prstGeom prst="roundRect">
            <a:avLst/>
          </a:prstGeom>
          <a:ln/>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680981" indent="-680981" algn="just" defTabSz="960187">
              <a:tabLst>
                <a:tab pos="345776" algn="l"/>
              </a:tabLst>
            </a:pPr>
            <a:r>
              <a:rPr lang="en-ID" sz="2000" b="1" err="1" smtClean="0">
                <a:latin typeface="Times New Roman" pitchFamily="18" charset="0"/>
                <a:cs typeface="Times New Roman" pitchFamily="18" charset="0"/>
              </a:rPr>
              <a:t>BAB</a:t>
            </a:r>
            <a:r>
              <a:rPr lang="en-ID" sz="2000" b="1" smtClean="0">
                <a:latin typeface="Times New Roman" pitchFamily="18" charset="0"/>
                <a:cs typeface="Times New Roman" pitchFamily="18" charset="0"/>
              </a:rPr>
              <a:t> III	Matriks</a:t>
            </a:r>
          </a:p>
        </p:txBody>
      </p:sp>
      <p:sp>
        <p:nvSpPr>
          <p:cNvPr id="8" name="Rounded Rectangle 7">
            <a:hlinkClick r:id="rId5" action="ppaction://hlinksldjump"/>
          </p:cNvPr>
          <p:cNvSpPr/>
          <p:nvPr/>
        </p:nvSpPr>
        <p:spPr>
          <a:xfrm>
            <a:off x="1693698" y="4227022"/>
            <a:ext cx="6400800" cy="609600"/>
          </a:xfrm>
          <a:prstGeom prst="roundRect">
            <a:avLst/>
          </a:prstGeom>
          <a:ln/>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680981" indent="-680981" algn="just" defTabSz="960187">
              <a:tabLst>
                <a:tab pos="345776" algn="l"/>
              </a:tabLst>
            </a:pPr>
            <a:r>
              <a:rPr lang="en-ID" sz="2000" b="1" err="1" smtClean="0">
                <a:latin typeface="Times New Roman" pitchFamily="18" charset="0"/>
                <a:cs typeface="Times New Roman" pitchFamily="18" charset="0"/>
              </a:rPr>
              <a:t>BAB</a:t>
            </a:r>
            <a:r>
              <a:rPr lang="en-ID" sz="2000" b="1" smtClean="0">
                <a:latin typeface="Times New Roman" pitchFamily="18" charset="0"/>
                <a:cs typeface="Times New Roman" pitchFamily="18" charset="0"/>
              </a:rPr>
              <a:t> IV	Transformasi </a:t>
            </a:r>
            <a:r>
              <a:rPr lang="en-ID" sz="2000" b="1" err="1" smtClean="0">
                <a:latin typeface="Times New Roman" pitchFamily="18" charset="0"/>
                <a:cs typeface="Times New Roman" pitchFamily="18" charset="0"/>
              </a:rPr>
              <a:t>Geometri</a:t>
            </a:r>
            <a:endParaRPr lang="en-ID" sz="2000" b="1" smtClean="0">
              <a:latin typeface="Times New Roman" pitchFamily="18" charset="0"/>
              <a:cs typeface="Times New Roman" pitchFamily="18" charset="0"/>
            </a:endParaRPr>
          </a:p>
        </p:txBody>
      </p:sp>
      <p:sp>
        <p:nvSpPr>
          <p:cNvPr id="9" name="Rounded Rectangle 8">
            <a:hlinkClick r:id="rId6" action="ppaction://hlinksldjump"/>
          </p:cNvPr>
          <p:cNvSpPr/>
          <p:nvPr/>
        </p:nvSpPr>
        <p:spPr>
          <a:xfrm>
            <a:off x="1693698" y="4907632"/>
            <a:ext cx="6400800" cy="609600"/>
          </a:xfrm>
          <a:prstGeom prst="roundRect">
            <a:avLst/>
          </a:prstGeom>
          <a:ln/>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680981" indent="-680981" algn="just" defTabSz="960187">
              <a:tabLst>
                <a:tab pos="345776" algn="l"/>
              </a:tabLst>
            </a:pPr>
            <a:r>
              <a:rPr lang="en-ID" sz="2000" b="1" err="1" smtClean="0">
                <a:latin typeface="Times New Roman" pitchFamily="18" charset="0"/>
                <a:cs typeface="Times New Roman" pitchFamily="18" charset="0"/>
              </a:rPr>
              <a:t>BAB</a:t>
            </a:r>
            <a:r>
              <a:rPr lang="en-ID" sz="2000" b="1" smtClean="0">
                <a:latin typeface="Times New Roman" pitchFamily="18" charset="0"/>
                <a:cs typeface="Times New Roman" pitchFamily="18" charset="0"/>
              </a:rPr>
              <a:t> V	Barisan dan Deret</a:t>
            </a:r>
          </a:p>
        </p:txBody>
      </p:sp>
      <p:cxnSp>
        <p:nvCxnSpPr>
          <p:cNvPr id="12" name="Straight Connector 11"/>
          <p:cNvCxnSpPr/>
          <p:nvPr/>
        </p:nvCxnSpPr>
        <p:spPr>
          <a:xfrm flipH="1">
            <a:off x="1286647" y="1291921"/>
            <a:ext cx="1" cy="3937279"/>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1285852" y="2550607"/>
            <a:ext cx="357190" cy="211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a:off x="1285852" y="3217361"/>
            <a:ext cx="357190" cy="211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a:off x="1285852" y="3884116"/>
            <a:ext cx="357190" cy="211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a:off x="1285852" y="4550871"/>
            <a:ext cx="357190" cy="211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p:nvPr/>
        </p:nvCxnSpPr>
        <p:spPr>
          <a:xfrm>
            <a:off x="1285852" y="5217625"/>
            <a:ext cx="357190" cy="211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2" name="U-Turn Arrow 21">
            <a:hlinkClick r:id="rId7" action="ppaction://hlinksldjump"/>
          </p:cNvPr>
          <p:cNvSpPr/>
          <p:nvPr/>
        </p:nvSpPr>
        <p:spPr>
          <a:xfrm flipV="1">
            <a:off x="8316913" y="6237288"/>
            <a:ext cx="358775" cy="360362"/>
          </a:xfrm>
          <a:prstGeom prst="uturn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schemeClr val="tx1"/>
              </a:solidFill>
              <a:sym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2" y="1693969"/>
            <a:ext cx="6143667" cy="2167080"/>
            <a:chOff x="285721" y="857238"/>
            <a:chExt cx="6143667" cy="1857388"/>
          </a:xfrm>
        </p:grpSpPr>
        <p:sp>
          <p:nvSpPr>
            <p:cNvPr id="3" name="Rectangle 2"/>
            <p:cNvSpPr>
              <a:spLocks/>
            </p:cNvSpPr>
            <p:nvPr/>
          </p:nvSpPr>
          <p:spPr>
            <a:xfrm>
              <a:off x="285721" y="857238"/>
              <a:ext cx="6143667" cy="185738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367548" y="959849"/>
              <a:ext cx="5938127" cy="1643074"/>
            </a:xfrm>
            <a:prstGeom prst="rect">
              <a:avLst/>
            </a:prstGeom>
            <a:noFill/>
            <a:ln w="9525">
              <a:noFill/>
              <a:miter lim="800000"/>
              <a:headEnd/>
              <a:tailEnd/>
            </a:ln>
            <a:effectLst/>
          </p:spPr>
        </p:pic>
      </p:grpSp>
      <p:sp>
        <p:nvSpPr>
          <p:cNvPr id="13"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594694"/>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Model Matematika</a:t>
            </a:r>
          </a:p>
        </p:txBody>
      </p:sp>
      <p:sp>
        <p:nvSpPr>
          <p:cNvPr id="3" name="Rounded Rectangle 2">
            <a:hlinkClick r:id="rId3" action="ppaction://hlinksldjump"/>
          </p:cNvPr>
          <p:cNvSpPr/>
          <p:nvPr/>
        </p:nvSpPr>
        <p:spPr>
          <a:xfrm>
            <a:off x="1071538" y="2281063"/>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Fungsi Tujuan</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310062" y="2291915"/>
            <a:ext cx="1927523"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3252607"/>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836712"/>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B.	Program Linear</a:t>
            </a:r>
          </a:p>
        </p:txBody>
      </p:sp>
      <p:sp>
        <p:nvSpPr>
          <p:cNvPr id="8" name="Rounded Rectangle 7">
            <a:hlinkClick r:id="rId4" action="ppaction://hlinksldjump"/>
          </p:cNvPr>
          <p:cNvSpPr/>
          <p:nvPr/>
        </p:nvSpPr>
        <p:spPr>
          <a:xfrm>
            <a:off x="1071538" y="2966299"/>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a:t>
            </a:r>
            <a:r>
              <a:rPr lang="fi-FI" sz="2000" b="1" smtClean="0">
                <a:latin typeface="Times New Roman" pitchFamily="18" charset="0"/>
                <a:cs typeface="Times New Roman" pitchFamily="18" charset="0"/>
              </a:rPr>
              <a:t>Menentukan Nilai Optimum Fungsi Tujuan</a:t>
            </a:r>
            <a:endParaRPr lang="en-ID" sz="2000" b="1" smtClean="0">
              <a:latin typeface="Times New Roman" pitchFamily="18" charset="0"/>
              <a:cs typeface="Times New Roman" pitchFamily="18" charset="0"/>
            </a:endParaRPr>
          </a:p>
        </p:txBody>
      </p:sp>
      <p:cxnSp>
        <p:nvCxnSpPr>
          <p:cNvPr id="14" name="Straight Arrow Connector 13"/>
          <p:cNvCxnSpPr/>
          <p:nvPr/>
        </p:nvCxnSpPr>
        <p:spPr>
          <a:xfrm>
            <a:off x="663692" y="1932953"/>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599707"/>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6"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daftar isi</a:t>
            </a:r>
            <a:endParaRPr lang="en-US" altLang="id-ID" sz="1300" dirty="0">
              <a:solidFill>
                <a:schemeClr val="bg1"/>
              </a:solidFill>
            </a:endParaRPr>
          </a:p>
        </p:txBody>
      </p:sp>
      <p:sp>
        <p:nvSpPr>
          <p:cNvPr id="17" name="TextBox 16">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awal bab</a:t>
            </a:r>
            <a:endParaRPr lang="en-US" altLang="id-ID" sz="1300" dirty="0">
              <a:solidFill>
                <a:schemeClr val="bg1"/>
              </a:solidFill>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Model Matematika</a:t>
            </a:r>
          </a:p>
        </p:txBody>
      </p:sp>
      <p:sp>
        <p:nvSpPr>
          <p:cNvPr id="18" name="Rectangle 17"/>
          <p:cNvSpPr/>
          <p:nvPr/>
        </p:nvSpPr>
        <p:spPr>
          <a:xfrm>
            <a:off x="857224" y="1628800"/>
            <a:ext cx="8046720" cy="1558084"/>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Model matematika pada permasalahan program linear berupa SPtdLDV. SPtdLDV tersebut dinamakan pembatas atau kendala.</a:t>
            </a:r>
          </a:p>
        </p:txBody>
      </p:sp>
      <p:sp>
        <p:nvSpPr>
          <p:cNvPr id="8"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4355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sp>
        <p:nvSpPr>
          <p:cNvPr id="3" name="Rectangle 2"/>
          <p:cNvSpPr>
            <a:spLocks/>
          </p:cNvSpPr>
          <p:nvPr/>
        </p:nvSpPr>
        <p:spPr>
          <a:xfrm>
            <a:off x="285721" y="1700808"/>
            <a:ext cx="8595360" cy="304802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000" b="1" smtClean="0">
                <a:latin typeface="Times New Roman" pitchFamily="18" charset="0"/>
                <a:cs typeface="Times New Roman" pitchFamily="18" charset="0"/>
              </a:rPr>
              <a:t>Seorang distributor buah akan mendistribusikan 80 ton buah dari gudang ke pedagang pengecer. Untuk keperluan tersebut ia menyewa dua jenis ruk. Truk jenis I dengan kapasitas 4 ton dan truk jenis II dengan kapasitas 3 ton. Distributor tersebut hanya dapat menyewa truk sebanyak 24 kali jalan. Jika x menyatakan banyak truk jenis I dan y menyatakan banyak truk jenis II, tentukan model matematika yang sesuai.</a:t>
            </a:r>
          </a:p>
        </p:txBody>
      </p:sp>
      <p:sp>
        <p:nvSpPr>
          <p:cNvPr id="12"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23528" y="731771"/>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Fungsi Tujuan</a:t>
            </a:r>
            <a:endParaRPr lang="en-ID" sz="2000" b="1" smtClean="0">
              <a:latin typeface="Times New Roman" pitchFamily="18" charset="0"/>
              <a:cs typeface="Times New Roman" pitchFamily="18" charset="0"/>
            </a:endParaRPr>
          </a:p>
        </p:txBody>
      </p:sp>
      <p:sp>
        <p:nvSpPr>
          <p:cNvPr id="18" name="Rectangle 17"/>
          <p:cNvSpPr/>
          <p:nvPr/>
        </p:nvSpPr>
        <p:spPr>
          <a:xfrm>
            <a:off x="857224" y="1484784"/>
            <a:ext cx="8046720" cy="251059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Fungsi tujuan disebut juga fungsi sasaran atau fungsi objektif. Nilai fungsi tujuan f(x, y) = ax + by tergantung dari nilai-nilai x dan y yang memenuhi kendala. Nilai fungsi tujuan bisa minimum atau maksimum. Nilai minimum atau nilai maksimum disebut juga nilai optimum atau nilai ekstrim.</a:t>
            </a:r>
          </a:p>
        </p:txBody>
      </p:sp>
      <p:sp>
        <p:nvSpPr>
          <p:cNvPr id="8"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80377"/>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a:t>
            </a:r>
            <a:r>
              <a:rPr lang="fi-FI" sz="2000" b="1" smtClean="0">
                <a:latin typeface="Times New Roman" pitchFamily="18" charset="0"/>
                <a:cs typeface="Times New Roman" pitchFamily="18" charset="0"/>
              </a:rPr>
              <a:t>Menentukan Nilai Optimum Fungsi Tujuan</a:t>
            </a:r>
            <a:endParaRPr lang="en-ID" sz="2000" b="1" smtClean="0">
              <a:latin typeface="Times New Roman" pitchFamily="18" charset="0"/>
              <a:cs typeface="Times New Roman" pitchFamily="18" charset="0"/>
            </a:endParaRPr>
          </a:p>
        </p:txBody>
      </p:sp>
      <p:sp>
        <p:nvSpPr>
          <p:cNvPr id="18" name="Rectangle 17"/>
          <p:cNvSpPr/>
          <p:nvPr/>
        </p:nvSpPr>
        <p:spPr>
          <a:xfrm>
            <a:off x="857224" y="1556792"/>
            <a:ext cx="8046720" cy="317734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buAutoNum type="alphaLcPeriod"/>
              <a:tabLst>
                <a:tab pos="457200" algn="l"/>
              </a:tabLst>
            </a:pPr>
            <a:r>
              <a:rPr lang="en-ID" sz="2000" b="1" smtClean="0">
                <a:latin typeface="Times New Roman" pitchFamily="18" charset="0"/>
                <a:cs typeface="Times New Roman" pitchFamily="18" charset="0"/>
              </a:rPr>
              <a:t>Menggunakan Metode Garis Selidik</a:t>
            </a:r>
          </a:p>
          <a:p>
            <a:pPr marL="914400" indent="-457200" algn="just" defTabSz="960187">
              <a:buAutoNum type="arabicPeriod"/>
            </a:pPr>
            <a:r>
              <a:rPr lang="en-ID" sz="2000" b="1" smtClean="0">
                <a:latin typeface="Times New Roman" pitchFamily="18" charset="0"/>
                <a:cs typeface="Times New Roman" pitchFamily="18" charset="0"/>
              </a:rPr>
              <a:t>Menentukan persamaan garis selidik.</a:t>
            </a:r>
          </a:p>
          <a:p>
            <a:pPr marL="914400" indent="-457200" algn="just" defTabSz="960187"/>
            <a:r>
              <a:rPr lang="en-ID" sz="2000" b="1" smtClean="0">
                <a:latin typeface="Times New Roman" pitchFamily="18" charset="0"/>
                <a:cs typeface="Times New Roman" pitchFamily="18" charset="0"/>
              </a:rPr>
              <a:t>2.	Menggambar daerah penyelesaian sistem pertidaksamaan dan garis selidik f</a:t>
            </a:r>
            <a:r>
              <a:rPr lang="en-ID" sz="2000" b="1" baseline="-25000" smtClean="0">
                <a:latin typeface="Times New Roman" pitchFamily="18" charset="0"/>
                <a:cs typeface="Times New Roman" pitchFamily="18" charset="0"/>
              </a:rPr>
              <a:t>0</a:t>
            </a:r>
            <a:r>
              <a:rPr lang="en-ID" sz="2000" b="1" smtClean="0">
                <a:latin typeface="Times New Roman" pitchFamily="18" charset="0"/>
                <a:cs typeface="Times New Roman" pitchFamily="18" charset="0"/>
              </a:rPr>
              <a:t>.</a:t>
            </a:r>
          </a:p>
          <a:p>
            <a:pPr marL="914400" indent="-457200" algn="just" defTabSz="960187"/>
            <a:r>
              <a:rPr lang="en-ID" sz="2000" b="1" smtClean="0">
                <a:latin typeface="Times New Roman" pitchFamily="18" charset="0"/>
                <a:cs typeface="Times New Roman" pitchFamily="18" charset="0"/>
              </a:rPr>
              <a:t>3.	Menentukan persamaan garis selidik yang sejajar dengan f</a:t>
            </a:r>
            <a:r>
              <a:rPr lang="en-ID" sz="2000" b="1" baseline="-25000" smtClean="0">
                <a:latin typeface="Times New Roman" pitchFamily="18" charset="0"/>
                <a:cs typeface="Times New Roman" pitchFamily="18" charset="0"/>
              </a:rPr>
              <a:t>0</a:t>
            </a:r>
            <a:r>
              <a:rPr lang="en-ID" sz="2000" b="1" smtClean="0">
                <a:latin typeface="Times New Roman" pitchFamily="18" charset="0"/>
                <a:cs typeface="Times New Roman" pitchFamily="18" charset="0"/>
              </a:rPr>
              <a:t>.</a:t>
            </a:r>
          </a:p>
          <a:p>
            <a:pPr marL="914400" indent="-457200" algn="just" defTabSz="960187">
              <a:buAutoNum type="arabicPeriod" startAt="4"/>
            </a:pPr>
            <a:r>
              <a:rPr lang="en-ID" sz="2000" b="1" smtClean="0">
                <a:latin typeface="Times New Roman" pitchFamily="18" charset="0"/>
                <a:cs typeface="Times New Roman" pitchFamily="18" charset="0"/>
              </a:rPr>
              <a:t>Menentukan nilai optimum fungsi tujuan f(x, y) = ax + by.</a:t>
            </a:r>
          </a:p>
          <a:p>
            <a:pPr marL="457200" indent="-457200" algn="just" defTabSz="960187"/>
            <a:r>
              <a:rPr lang="en-ID" sz="2000" b="1" smtClean="0">
                <a:latin typeface="Times New Roman" pitchFamily="18" charset="0"/>
                <a:cs typeface="Times New Roman" pitchFamily="18" charset="0"/>
              </a:rPr>
              <a:t>b.	</a:t>
            </a:r>
            <a:r>
              <a:rPr lang="sv-SE" sz="2000" b="1" smtClean="0">
                <a:latin typeface="Times New Roman" pitchFamily="18" charset="0"/>
                <a:cs typeface="Times New Roman" pitchFamily="18" charset="0"/>
              </a:rPr>
              <a:t>Menggunakan Metode Uji Titik Pojok</a:t>
            </a:r>
            <a:endParaRPr lang="en-ID" sz="2000" b="1" smtClean="0">
              <a:latin typeface="Times New Roman" pitchFamily="18" charset="0"/>
              <a:cs typeface="Times New Roman" pitchFamily="18" charset="0"/>
            </a:endParaRPr>
          </a:p>
        </p:txBody>
      </p:sp>
      <p:sp>
        <p:nvSpPr>
          <p:cNvPr id="8"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528"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449568" y="1693968"/>
            <a:ext cx="4000527" cy="4381531"/>
            <a:chOff x="285721" y="857238"/>
            <a:chExt cx="4000527" cy="3286148"/>
          </a:xfrm>
        </p:grpSpPr>
        <p:sp>
          <p:nvSpPr>
            <p:cNvPr id="3" name="Rectangle 2"/>
            <p:cNvSpPr>
              <a:spLocks/>
            </p:cNvSpPr>
            <p:nvPr/>
          </p:nvSpPr>
          <p:spPr>
            <a:xfrm>
              <a:off x="285721" y="857238"/>
              <a:ext cx="4000527" cy="32861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srcRect/>
            <a:stretch>
              <a:fillRect/>
            </a:stretch>
          </p:blipFill>
          <p:spPr bwMode="auto">
            <a:xfrm>
              <a:off x="357158" y="918285"/>
              <a:ext cx="3831444" cy="3143272"/>
            </a:xfrm>
            <a:prstGeom prst="rect">
              <a:avLst/>
            </a:prstGeom>
            <a:noFill/>
            <a:ln w="9525">
              <a:noFill/>
              <a:miter lim="800000"/>
              <a:headEnd/>
              <a:tailEnd/>
            </a:ln>
            <a:effectLst/>
          </p:spPr>
        </p:pic>
      </p:grpSp>
      <p:sp>
        <p:nvSpPr>
          <p:cNvPr id="13"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hlinkClick r:id="rId2" action="ppaction://hlinksldjump"/>
          </p:cNvPr>
          <p:cNvSpPr/>
          <p:nvPr/>
        </p:nvSpPr>
        <p:spPr>
          <a:xfrm>
            <a:off x="1314472" y="2948723"/>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A.	Pengertian dan Notasi Matriks</a:t>
            </a:r>
          </a:p>
        </p:txBody>
      </p:sp>
      <p:sp>
        <p:nvSpPr>
          <p:cNvPr id="18" name="Rounded Rectangle 17">
            <a:hlinkClick r:id="rId3" action="ppaction://hlinksldjump"/>
          </p:cNvPr>
          <p:cNvSpPr/>
          <p:nvPr/>
        </p:nvSpPr>
        <p:spPr>
          <a:xfrm>
            <a:off x="1314472" y="3635092"/>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B.	Operasi Matriks</a:t>
            </a:r>
          </a:p>
        </p:txBody>
      </p:sp>
      <p:cxnSp>
        <p:nvCxnSpPr>
          <p:cNvPr id="23" name="Straight Connector 22"/>
          <p:cNvCxnSpPr/>
          <p:nvPr/>
        </p:nvCxnSpPr>
        <p:spPr>
          <a:xfrm rot="16200000" flipH="1">
            <a:off x="-402479" y="4002873"/>
            <a:ext cx="2641044" cy="2124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906626" y="3306040"/>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a:off x="906626" y="397279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31" name="Rounded Rectangle 30"/>
          <p:cNvSpPr/>
          <p:nvPr/>
        </p:nvSpPr>
        <p:spPr>
          <a:xfrm>
            <a:off x="549436" y="2190741"/>
            <a:ext cx="1879424"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680981" indent="-680981" algn="ctr" defTabSz="960187">
              <a:tabLst>
                <a:tab pos="345776" algn="l"/>
              </a:tabLst>
            </a:pPr>
            <a:r>
              <a:rPr lang="en-ID" sz="2000" b="1" err="1" smtClean="0">
                <a:latin typeface="Times New Roman" pitchFamily="18" charset="0"/>
                <a:cs typeface="Times New Roman" pitchFamily="18" charset="0"/>
              </a:rPr>
              <a:t>BAGIAN</a:t>
            </a:r>
            <a:r>
              <a:rPr lang="en-ID" sz="2000" b="1" smtClean="0">
                <a:latin typeface="Times New Roman" pitchFamily="18" charset="0"/>
                <a:cs typeface="Times New Roman" pitchFamily="18" charset="0"/>
              </a:rPr>
              <a:t> </a:t>
            </a:r>
            <a:r>
              <a:rPr lang="en-ID" sz="2000" b="1" err="1" smtClean="0">
                <a:latin typeface="Times New Roman" pitchFamily="18" charset="0"/>
                <a:cs typeface="Times New Roman" pitchFamily="18" charset="0"/>
              </a:rPr>
              <a:t>BAB</a:t>
            </a:r>
            <a:endParaRPr lang="en-ID" sz="2000" b="1" smtClean="0">
              <a:latin typeface="Times New Roman" pitchFamily="18" charset="0"/>
              <a:cs typeface="Times New Roman" pitchFamily="18" charset="0"/>
            </a:endParaRPr>
          </a:p>
        </p:txBody>
      </p:sp>
      <p:sp>
        <p:nvSpPr>
          <p:cNvPr id="12" name="Rounded Rectangle 11">
            <a:hlinkClick r:id="rId4" action="ppaction://hlinksldjump"/>
          </p:cNvPr>
          <p:cNvSpPr/>
          <p:nvPr/>
        </p:nvSpPr>
        <p:spPr>
          <a:xfrm>
            <a:off x="1314472" y="4323796"/>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C.	Determinan dan Invers Matriks</a:t>
            </a:r>
          </a:p>
        </p:txBody>
      </p:sp>
      <p:sp>
        <p:nvSpPr>
          <p:cNvPr id="13" name="Rounded Rectangle 12">
            <a:hlinkClick r:id="rId5" action="ppaction://hlinksldjump"/>
          </p:cNvPr>
          <p:cNvSpPr/>
          <p:nvPr/>
        </p:nvSpPr>
        <p:spPr>
          <a:xfrm>
            <a:off x="1314472" y="5010165"/>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D.	Menyelesaikan Masalah Menggunakan Matriks</a:t>
            </a:r>
          </a:p>
        </p:txBody>
      </p:sp>
      <p:cxnSp>
        <p:nvCxnSpPr>
          <p:cNvPr id="14" name="Straight Arrow Connector 13"/>
          <p:cNvCxnSpPr/>
          <p:nvPr/>
        </p:nvCxnSpPr>
        <p:spPr>
          <a:xfrm>
            <a:off x="906626" y="4681114"/>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906626" y="5347868"/>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22" name="Title 21"/>
          <p:cNvSpPr>
            <a:spLocks noGrp="1"/>
          </p:cNvSpPr>
          <p:nvPr>
            <p:ph type="title"/>
          </p:nvPr>
        </p:nvSpPr>
        <p:spPr>
          <a:xfrm>
            <a:off x="2051720" y="692696"/>
            <a:ext cx="8229600" cy="1143000"/>
          </a:xfrm>
        </p:spPr>
        <p:txBody>
          <a:bodyPr/>
          <a:lstStyle/>
          <a:p>
            <a:r>
              <a:rPr lang="en-ID" dirty="0" smtClean="0">
                <a:latin typeface="Times New Roman" pitchFamily="18" charset="0"/>
                <a:cs typeface="Times New Roman" pitchFamily="18" charset="0"/>
              </a:rPr>
              <a:t>Matriks</a:t>
            </a:r>
            <a:endParaRPr lang="en-US" dirty="0">
              <a:latin typeface="Times New Roman" pitchFamily="18" charset="0"/>
              <a:cs typeface="Times New Roman" pitchFamily="18" charset="0"/>
            </a:endParaRPr>
          </a:p>
        </p:txBody>
      </p:sp>
      <p:sp>
        <p:nvSpPr>
          <p:cNvPr id="26" name="Text Placeholder 25"/>
          <p:cNvSpPr>
            <a:spLocks noGrp="1"/>
          </p:cNvSpPr>
          <p:nvPr>
            <p:ph type="body" sz="quarter" idx="10"/>
          </p:nvPr>
        </p:nvSpPr>
        <p:spPr/>
        <p:txBody>
          <a:bodyPr/>
          <a:lstStyle/>
          <a:p>
            <a:r>
              <a:rPr lang="id-ID" dirty="0" smtClean="0"/>
              <a:t>III</a:t>
            </a:r>
            <a:endParaRPr lang="id-ID" dirty="0"/>
          </a:p>
        </p:txBody>
      </p:sp>
      <p:sp>
        <p:nvSpPr>
          <p:cNvPr id="27" name="TextBox 26"/>
          <p:cNvSpPr txBox="1">
            <a:spLocks noChangeArrowheads="1"/>
          </p:cNvSpPr>
          <p:nvPr/>
        </p:nvSpPr>
        <p:spPr bwMode="auto">
          <a:xfrm>
            <a:off x="3707904" y="6289575"/>
            <a:ext cx="1653594" cy="307777"/>
          </a:xfrm>
          <a:prstGeom prst="rect">
            <a:avLst/>
          </a:prstGeom>
          <a:noFill/>
          <a:ln w="9525">
            <a:noFill/>
            <a:miter lim="800000"/>
            <a:headEnd/>
            <a:tailEnd/>
          </a:ln>
        </p:spPr>
        <p:txBody>
          <a:bodyPr wrap="none">
            <a:spAutoFit/>
          </a:bodyPr>
          <a:lstStyle/>
          <a:p>
            <a:pPr eaLnBrk="1" hangingPunct="1"/>
            <a:r>
              <a:rPr lang="id-ID" altLang="id-ID" sz="1400" dirty="0">
                <a:solidFill>
                  <a:srgbClr val="92D050"/>
                </a:solidFill>
                <a:hlinkClick r:id="rId6" action="ppaction://hlinksldjump"/>
              </a:rPr>
              <a:t>Kembali ke daftar isi</a:t>
            </a:r>
            <a:endParaRPr lang="en-US" altLang="id-ID" sz="1400" dirty="0">
              <a:solidFill>
                <a:srgbClr val="92D050"/>
              </a:solidFill>
            </a:endParaRPr>
          </a:p>
        </p:txBody>
      </p:sp>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522686"/>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Pengertian Matriks</a:t>
            </a:r>
          </a:p>
        </p:txBody>
      </p:sp>
      <p:sp>
        <p:nvSpPr>
          <p:cNvPr id="3" name="Rounded Rectangle 2">
            <a:hlinkClick r:id="rId3" action="ppaction://hlinksldjump"/>
          </p:cNvPr>
          <p:cNvSpPr/>
          <p:nvPr/>
        </p:nvSpPr>
        <p:spPr>
          <a:xfrm>
            <a:off x="1071538" y="2209055"/>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Notasi dan Ordo Matriks</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1024442" y="2934287"/>
            <a:ext cx="3356283"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3194454"/>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6" name="Straight Arrow Connector 5"/>
          <p:cNvCxnSpPr/>
          <p:nvPr/>
        </p:nvCxnSpPr>
        <p:spPr>
          <a:xfrm>
            <a:off x="663692" y="3861209"/>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A.	Pengertian dan Notasi Matriks</a:t>
            </a:r>
          </a:p>
        </p:txBody>
      </p:sp>
      <p:sp>
        <p:nvSpPr>
          <p:cNvPr id="8" name="Rounded Rectangle 7">
            <a:hlinkClick r:id="rId4" action="ppaction://hlinksldjump"/>
          </p:cNvPr>
          <p:cNvSpPr/>
          <p:nvPr/>
        </p:nvSpPr>
        <p:spPr>
          <a:xfrm>
            <a:off x="1071538" y="2894291"/>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Macam-Macam Matriks</a:t>
            </a:r>
          </a:p>
        </p:txBody>
      </p:sp>
      <p:sp>
        <p:nvSpPr>
          <p:cNvPr id="9" name="Rounded Rectangle 8">
            <a:hlinkClick r:id="rId5" action="ppaction://hlinksldjump"/>
          </p:cNvPr>
          <p:cNvSpPr/>
          <p:nvPr/>
        </p:nvSpPr>
        <p:spPr>
          <a:xfrm>
            <a:off x="1071538" y="3580660"/>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4.	Transpos Suatu Matriks</a:t>
            </a:r>
            <a:endParaRPr lang="en-ID" sz="2000" b="1" smtClean="0">
              <a:latin typeface="Times New Roman" pitchFamily="18" charset="0"/>
              <a:cs typeface="Times New Roman" pitchFamily="18" charset="0"/>
            </a:endParaRPr>
          </a:p>
        </p:txBody>
      </p:sp>
      <p:sp>
        <p:nvSpPr>
          <p:cNvPr id="10" name="Rounded Rectangle 9">
            <a:hlinkClick r:id="rId6" action="ppaction://hlinksldjump"/>
          </p:cNvPr>
          <p:cNvSpPr/>
          <p:nvPr/>
        </p:nvSpPr>
        <p:spPr>
          <a:xfrm>
            <a:off x="1071538" y="4261270"/>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5.	Kesamaan Dua Matriks</a:t>
            </a:r>
          </a:p>
        </p:txBody>
      </p:sp>
      <p:cxnSp>
        <p:nvCxnSpPr>
          <p:cNvPr id="14" name="Straight Arrow Connector 13"/>
          <p:cNvCxnSpPr/>
          <p:nvPr/>
        </p:nvCxnSpPr>
        <p:spPr>
          <a:xfrm>
            <a:off x="663692" y="186094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527699"/>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a:off x="663692" y="4607242"/>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2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7" action="ppaction://hlinksldjump"/>
              </a:rPr>
              <a:t>Kembali ke daftar isi</a:t>
            </a:r>
            <a:endParaRPr lang="en-US" altLang="id-ID" sz="1300" dirty="0">
              <a:solidFill>
                <a:schemeClr val="bg1"/>
              </a:solidFill>
            </a:endParaRPr>
          </a:p>
        </p:txBody>
      </p:sp>
      <p:sp>
        <p:nvSpPr>
          <p:cNvPr id="24" name="TextBox 2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8" action="ppaction://hlinksldjump"/>
              </a:rPr>
              <a:t>Kembali ke awal bab</a:t>
            </a:r>
            <a:endParaRPr lang="en-US" altLang="id-ID" sz="1300" dirty="0">
              <a:solidFill>
                <a:schemeClr val="bg1"/>
              </a:solidFill>
            </a:endParaRPr>
          </a:p>
        </p:txBody>
      </p:sp>
      <p:sp>
        <p:nvSpPr>
          <p:cNvPr id="25" name="Right Arrow 2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26" name="Right Arrow 2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Pengertian Matriks</a:t>
            </a:r>
          </a:p>
        </p:txBody>
      </p:sp>
      <p:sp>
        <p:nvSpPr>
          <p:cNvPr id="18" name="Rectangle 17"/>
          <p:cNvSpPr/>
          <p:nvPr/>
        </p:nvSpPr>
        <p:spPr>
          <a:xfrm>
            <a:off x="857224" y="1628800"/>
            <a:ext cx="8046720" cy="2415340"/>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Matriks adalah susunan bilangan yang diatur menurut aturan baris dan kolom dalam suatu jajaran berbentuk persegi atau persegi panjang. Susunan bilangan-bilangan itu biasanya diletakkan dalam kurung biasa ( ) atau kurung siku [ ]. Bilangan-bilangan tersebut biasanya dinamakan anggota atau elemen matriks.</a:t>
            </a:r>
          </a:p>
        </p:txBody>
      </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hlinkClick r:id="rId2" action="ppaction://hlinksldjump"/>
          </p:cNvPr>
          <p:cNvSpPr/>
          <p:nvPr/>
        </p:nvSpPr>
        <p:spPr>
          <a:xfrm>
            <a:off x="1314472" y="2948723"/>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A.	Pengantar Induksi Matematika</a:t>
            </a:r>
          </a:p>
        </p:txBody>
      </p:sp>
      <p:sp>
        <p:nvSpPr>
          <p:cNvPr id="18" name="Rounded Rectangle 17">
            <a:hlinkClick r:id="rId3" action="ppaction://hlinksldjump"/>
          </p:cNvPr>
          <p:cNvSpPr/>
          <p:nvPr/>
        </p:nvSpPr>
        <p:spPr>
          <a:xfrm>
            <a:off x="1314472" y="3635092"/>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B.	Induksi Matematika</a:t>
            </a:r>
          </a:p>
        </p:txBody>
      </p:sp>
      <p:cxnSp>
        <p:nvCxnSpPr>
          <p:cNvPr id="23" name="Straight Connector 22"/>
          <p:cNvCxnSpPr/>
          <p:nvPr/>
        </p:nvCxnSpPr>
        <p:spPr>
          <a:xfrm rot="5400000">
            <a:off x="253256" y="3346343"/>
            <a:ext cx="1307536" cy="795"/>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906626" y="3306040"/>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a:off x="906626" y="397279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31" name="Rounded Rectangle 30"/>
          <p:cNvSpPr/>
          <p:nvPr/>
        </p:nvSpPr>
        <p:spPr>
          <a:xfrm>
            <a:off x="549436" y="2190741"/>
            <a:ext cx="1879424"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680981" indent="-680981" algn="ctr" defTabSz="960187">
              <a:tabLst>
                <a:tab pos="345776" algn="l"/>
              </a:tabLst>
            </a:pPr>
            <a:r>
              <a:rPr lang="en-ID" sz="2000" b="1" err="1" smtClean="0">
                <a:latin typeface="Times New Roman" pitchFamily="18" charset="0"/>
                <a:cs typeface="Times New Roman" pitchFamily="18" charset="0"/>
              </a:rPr>
              <a:t>BAGIAN</a:t>
            </a:r>
            <a:r>
              <a:rPr lang="en-ID" sz="2000" b="1" smtClean="0">
                <a:latin typeface="Times New Roman" pitchFamily="18" charset="0"/>
                <a:cs typeface="Times New Roman" pitchFamily="18" charset="0"/>
              </a:rPr>
              <a:t> </a:t>
            </a:r>
            <a:r>
              <a:rPr lang="en-ID" sz="2000" b="1" err="1" smtClean="0">
                <a:latin typeface="Times New Roman" pitchFamily="18" charset="0"/>
                <a:cs typeface="Times New Roman" pitchFamily="18" charset="0"/>
              </a:rPr>
              <a:t>BAB</a:t>
            </a:r>
            <a:endParaRPr lang="en-ID" sz="2000" b="1" smtClean="0">
              <a:latin typeface="Times New Roman" pitchFamily="18" charset="0"/>
              <a:cs typeface="Times New Roman" pitchFamily="18" charset="0"/>
            </a:endParaRPr>
          </a:p>
        </p:txBody>
      </p:sp>
      <p:sp>
        <p:nvSpPr>
          <p:cNvPr id="13" name="Text Placeholder 12"/>
          <p:cNvSpPr>
            <a:spLocks noGrp="1"/>
          </p:cNvSpPr>
          <p:nvPr>
            <p:ph type="body" sz="quarter" idx="10"/>
          </p:nvPr>
        </p:nvSpPr>
        <p:spPr/>
        <p:txBody>
          <a:bodyPr/>
          <a:lstStyle/>
          <a:p>
            <a:r>
              <a:rPr lang="id-ID" dirty="0" smtClean="0"/>
              <a:t>I</a:t>
            </a:r>
            <a:endParaRPr lang="id-ID" dirty="0"/>
          </a:p>
        </p:txBody>
      </p:sp>
      <p:sp>
        <p:nvSpPr>
          <p:cNvPr id="14" name="TextBox 13"/>
          <p:cNvSpPr txBox="1"/>
          <p:nvPr/>
        </p:nvSpPr>
        <p:spPr>
          <a:xfrm>
            <a:off x="1642123" y="692696"/>
            <a:ext cx="5234133" cy="1200329"/>
          </a:xfrm>
          <a:prstGeom prst="rect">
            <a:avLst/>
          </a:prstGeom>
          <a:noFill/>
        </p:spPr>
        <p:txBody>
          <a:bodyPr wrap="square" rtlCol="0">
            <a:spAutoFit/>
          </a:bodyPr>
          <a:lstStyle/>
          <a:p>
            <a:pPr algn="ctr"/>
            <a:r>
              <a:rPr lang="en-ID" sz="3600" b="1" dirty="0" smtClean="0">
                <a:solidFill>
                  <a:schemeClr val="bg1"/>
                </a:solidFill>
                <a:latin typeface="Times New Roman" pitchFamily="18" charset="0"/>
                <a:cs typeface="Times New Roman" pitchFamily="18" charset="0"/>
              </a:rPr>
              <a:t>Induksi</a:t>
            </a:r>
            <a:r>
              <a:rPr lang="id-ID" sz="3600" b="1" dirty="0" smtClean="0">
                <a:solidFill>
                  <a:schemeClr val="bg1"/>
                </a:solidFill>
                <a:latin typeface="Times New Roman" pitchFamily="18" charset="0"/>
                <a:cs typeface="Times New Roman" pitchFamily="18" charset="0"/>
              </a:rPr>
              <a:t> </a:t>
            </a:r>
            <a:r>
              <a:rPr lang="en-ID" sz="3600" b="1" dirty="0" smtClean="0">
                <a:solidFill>
                  <a:schemeClr val="bg1"/>
                </a:solidFill>
                <a:latin typeface="Times New Roman" pitchFamily="18" charset="0"/>
                <a:cs typeface="Times New Roman" pitchFamily="18" charset="0"/>
              </a:rPr>
              <a:t>Matematika</a:t>
            </a:r>
            <a:endParaRPr lang="en-US" sz="3600" b="1" dirty="0" smtClean="0">
              <a:solidFill>
                <a:schemeClr val="bg1"/>
              </a:solidFill>
              <a:latin typeface="Times New Roman" pitchFamily="18" charset="0"/>
              <a:cs typeface="Times New Roman" pitchFamily="18" charset="0"/>
            </a:endParaRPr>
          </a:p>
          <a:p>
            <a:endParaRPr lang="id-ID" sz="3600" dirty="0">
              <a:solidFill>
                <a:schemeClr val="bg1"/>
              </a:solidFill>
            </a:endParaRPr>
          </a:p>
        </p:txBody>
      </p:sp>
      <p:sp>
        <p:nvSpPr>
          <p:cNvPr id="15" name="TextBox 14"/>
          <p:cNvSpPr txBox="1">
            <a:spLocks noChangeArrowheads="1"/>
          </p:cNvSpPr>
          <p:nvPr/>
        </p:nvSpPr>
        <p:spPr bwMode="auto">
          <a:xfrm>
            <a:off x="3707904" y="6289575"/>
            <a:ext cx="1653594" cy="307777"/>
          </a:xfrm>
          <a:prstGeom prst="rect">
            <a:avLst/>
          </a:prstGeom>
          <a:noFill/>
          <a:ln w="9525">
            <a:noFill/>
            <a:miter lim="800000"/>
            <a:headEnd/>
            <a:tailEnd/>
          </a:ln>
        </p:spPr>
        <p:txBody>
          <a:bodyPr wrap="none">
            <a:spAutoFit/>
          </a:bodyPr>
          <a:lstStyle/>
          <a:p>
            <a:pPr eaLnBrk="1" hangingPunct="1"/>
            <a:r>
              <a:rPr lang="id-ID" altLang="id-ID" sz="1400" dirty="0">
                <a:solidFill>
                  <a:srgbClr val="92D050"/>
                </a:solidFill>
                <a:hlinkClick r:id="rId4" action="ppaction://hlinksldjump"/>
              </a:rPr>
              <a:t>Kembali ke daftar isi</a:t>
            </a:r>
            <a:endParaRPr lang="en-US" altLang="id-ID" sz="1400" dirty="0">
              <a:solidFill>
                <a:srgbClr val="92D050"/>
              </a:solidFill>
            </a:endParaRPr>
          </a:p>
        </p:txBody>
      </p:sp>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6" name="Group 15"/>
          <p:cNvGrpSpPr/>
          <p:nvPr/>
        </p:nvGrpSpPr>
        <p:grpSpPr>
          <a:xfrm>
            <a:off x="285721" y="1693969"/>
            <a:ext cx="5294391" cy="2239088"/>
            <a:chOff x="285721" y="857238"/>
            <a:chExt cx="4929221" cy="1857388"/>
          </a:xfrm>
        </p:grpSpPr>
        <p:sp>
          <p:nvSpPr>
            <p:cNvPr id="3" name="Rectangle 2"/>
            <p:cNvSpPr>
              <a:spLocks/>
            </p:cNvSpPr>
            <p:nvPr/>
          </p:nvSpPr>
          <p:spPr>
            <a:xfrm>
              <a:off x="285721" y="857238"/>
              <a:ext cx="4929221" cy="185738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cstate="print"/>
            <a:srcRect/>
            <a:stretch>
              <a:fillRect/>
            </a:stretch>
          </p:blipFill>
          <p:spPr bwMode="auto">
            <a:xfrm>
              <a:off x="346767" y="949458"/>
              <a:ext cx="4739637" cy="1643074"/>
            </a:xfrm>
            <a:prstGeom prst="rect">
              <a:avLst/>
            </a:prstGeom>
            <a:noFill/>
            <a:ln w="9525">
              <a:noFill/>
              <a:miter lim="800000"/>
              <a:headEnd/>
              <a:tailEnd/>
            </a:ln>
            <a:effectLst/>
          </p:spPr>
        </p:pic>
      </p:grpSp>
      <p:sp>
        <p:nvSpPr>
          <p:cNvPr id="19"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20" name="TextBox 19">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21" name="Right Arrow 20">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22" name="Right Arrow 21">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80376"/>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Notasi dan Ordo Matriks</a:t>
            </a:r>
            <a:endParaRPr lang="en-ID" sz="2000" b="1" smtClean="0">
              <a:latin typeface="Times New Roman" pitchFamily="18" charset="0"/>
              <a:cs typeface="Times New Roman" pitchFamily="18" charset="0"/>
            </a:endParaRPr>
          </a:p>
        </p:txBody>
      </p:sp>
      <p:sp>
        <p:nvSpPr>
          <p:cNvPr id="18" name="Rectangle 17"/>
          <p:cNvSpPr/>
          <p:nvPr/>
        </p:nvSpPr>
        <p:spPr>
          <a:xfrm>
            <a:off x="857224" y="1556792"/>
            <a:ext cx="8046720" cy="1843836"/>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Matriks dinyatakan dengan huruf besar dan elemen-elemennya dinyatakan dengan huruf kecil. Jika suatu matriks A terdiri atas m baris</a:t>
            </a:r>
          </a:p>
          <a:p>
            <a:pPr algn="just" defTabSz="960187"/>
            <a:r>
              <a:rPr lang="en-ID" sz="2000" b="1" smtClean="0">
                <a:latin typeface="Times New Roman" pitchFamily="18" charset="0"/>
                <a:cs typeface="Times New Roman" pitchFamily="18" charset="0"/>
              </a:rPr>
              <a:t>dan n kolom maka m × n menyatakan ukuran atau ordo dari matriks A.</a:t>
            </a:r>
          </a:p>
        </p:txBody>
      </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908720"/>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dirty="0" smtClean="0">
                <a:latin typeface="Times New Roman" pitchFamily="18" charset="0"/>
                <a:cs typeface="Times New Roman" pitchFamily="18" charset="0"/>
              </a:rPr>
              <a:t>Contoh Soal</a:t>
            </a:r>
            <a:endParaRPr lang="en-US" sz="2000" b="1" dirty="0">
              <a:latin typeface="Times New Roman" pitchFamily="18" charset="0"/>
              <a:cs typeface="Times New Roman" pitchFamily="18" charset="0"/>
            </a:endParaRPr>
          </a:p>
        </p:txBody>
      </p:sp>
      <p:grpSp>
        <p:nvGrpSpPr>
          <p:cNvPr id="9" name="Group 8"/>
          <p:cNvGrpSpPr/>
          <p:nvPr/>
        </p:nvGrpSpPr>
        <p:grpSpPr>
          <a:xfrm>
            <a:off x="611560" y="1844824"/>
            <a:ext cx="5184576" cy="2664296"/>
            <a:chOff x="285721" y="857238"/>
            <a:chExt cx="4572031" cy="1785950"/>
          </a:xfrm>
        </p:grpSpPr>
        <p:sp>
          <p:nvSpPr>
            <p:cNvPr id="3" name="Rectangle 2"/>
            <p:cNvSpPr>
              <a:spLocks/>
            </p:cNvSpPr>
            <p:nvPr/>
          </p:nvSpPr>
          <p:spPr>
            <a:xfrm>
              <a:off x="285721" y="857238"/>
              <a:ext cx="4572031" cy="178595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397423" y="980631"/>
              <a:ext cx="4324386" cy="1519681"/>
            </a:xfrm>
            <a:prstGeom prst="rect">
              <a:avLst/>
            </a:prstGeom>
            <a:noFill/>
            <a:ln w="9525">
              <a:noFill/>
              <a:miter lim="800000"/>
              <a:headEnd/>
              <a:tailEnd/>
            </a:ln>
            <a:effectLst/>
          </p:spPr>
        </p:pic>
      </p:grpSp>
      <p:sp>
        <p:nvSpPr>
          <p:cNvPr id="18"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9" name="TextBox 18">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20" name="Right Arrow 1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21" name="Right Arrow 2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Macam-Macam Matriks</a:t>
            </a:r>
          </a:p>
        </p:txBody>
      </p:sp>
      <p:sp>
        <p:nvSpPr>
          <p:cNvPr id="18" name="Rectangle 17"/>
          <p:cNvSpPr/>
          <p:nvPr/>
        </p:nvSpPr>
        <p:spPr>
          <a:xfrm>
            <a:off x="857224" y="1628800"/>
            <a:ext cx="8046720" cy="308209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tabLst>
                <a:tab pos="457200" algn="l"/>
              </a:tabLst>
            </a:pPr>
            <a:r>
              <a:rPr lang="en-ID" sz="2000" b="1" smtClean="0">
                <a:latin typeface="Times New Roman" pitchFamily="18" charset="0"/>
                <a:cs typeface="Times New Roman" pitchFamily="18" charset="0"/>
              </a:rPr>
              <a:t>a.	Matriks Berdasarkan Banyak Baris dan Banyak Kolom</a:t>
            </a:r>
          </a:p>
          <a:p>
            <a:pPr marL="914400" indent="-457200" algn="just" defTabSz="960187"/>
            <a:r>
              <a:rPr lang="en-ID" sz="2000" b="1" smtClean="0">
                <a:latin typeface="Times New Roman" pitchFamily="18" charset="0"/>
                <a:cs typeface="Times New Roman" pitchFamily="18" charset="0"/>
              </a:rPr>
              <a:t>1.	Matriks baris adalah matriks yang hanya terdiri atas 1 baris.</a:t>
            </a:r>
          </a:p>
          <a:p>
            <a:pPr marL="914400" indent="-457200" algn="just" defTabSz="960187"/>
            <a:r>
              <a:rPr lang="en-ID" sz="2000" b="1" smtClean="0">
                <a:latin typeface="Times New Roman" pitchFamily="18" charset="0"/>
                <a:cs typeface="Times New Roman" pitchFamily="18" charset="0"/>
              </a:rPr>
              <a:t>2.	Matriks kolom adalah matriks yang hanya terdiri atas 1 kolom.</a:t>
            </a:r>
          </a:p>
          <a:p>
            <a:pPr marL="914400" indent="-457200" algn="just" defTabSz="960187"/>
            <a:r>
              <a:rPr lang="en-ID" sz="2000" b="1" smtClean="0">
                <a:latin typeface="Times New Roman" pitchFamily="18" charset="0"/>
                <a:cs typeface="Times New Roman" pitchFamily="18" charset="0"/>
              </a:rPr>
              <a:t>3.	Matriks persegi panjang adalah matriks yang banyak barisnya tidak sama dengan banyak kolomnya.</a:t>
            </a:r>
          </a:p>
          <a:p>
            <a:pPr marL="914400" indent="-457200" algn="just" defTabSz="960187"/>
            <a:r>
              <a:rPr lang="en-ID" sz="2000" b="1" smtClean="0">
                <a:latin typeface="Times New Roman" pitchFamily="18" charset="0"/>
                <a:cs typeface="Times New Roman" pitchFamily="18" charset="0"/>
              </a:rPr>
              <a:t>4.	Matriks persegi adalah matriks yang mempunyai banyak baris dan kolom sama.</a:t>
            </a:r>
          </a:p>
        </p:txBody>
      </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39552" y="836712"/>
            <a:ext cx="8046720" cy="5143537"/>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tabLst>
                <a:tab pos="457200" algn="l"/>
              </a:tabLst>
            </a:pPr>
            <a:r>
              <a:rPr lang="en-ID" sz="2000" b="1" smtClean="0">
                <a:latin typeface="Times New Roman" pitchFamily="18" charset="0"/>
                <a:cs typeface="Times New Roman" pitchFamily="18" charset="0"/>
              </a:rPr>
              <a:t>b.	Matriks Berdasarkan Pola Elemen-Elemen</a:t>
            </a:r>
          </a:p>
          <a:p>
            <a:pPr marL="914400" indent="-457200" algn="just" defTabSz="960187">
              <a:buAutoNum type="arabicPeriod"/>
            </a:pPr>
            <a:r>
              <a:rPr lang="en-ID" sz="2000" b="1" smtClean="0">
                <a:latin typeface="Times New Roman" pitchFamily="18" charset="0"/>
                <a:cs typeface="Times New Roman" pitchFamily="18" charset="0"/>
              </a:rPr>
              <a:t>Matriks nol (O) adalah matriks yang semua elemennya bernilai 0 (nol).</a:t>
            </a:r>
          </a:p>
          <a:p>
            <a:pPr marL="914400" indent="-457200" algn="just" defTabSz="960187"/>
            <a:r>
              <a:rPr lang="en-ID" sz="2000" b="1" smtClean="0">
                <a:latin typeface="Times New Roman" pitchFamily="18" charset="0"/>
                <a:cs typeface="Times New Roman" pitchFamily="18" charset="0"/>
              </a:rPr>
              <a:t>2.	Matriks diagonal (D) adalah suatu matriks persegi dengan elemen pada diagonal utama tidak semuanya bernilai nol tetapi semua elemen yang lain bernilai nol.</a:t>
            </a:r>
          </a:p>
          <a:p>
            <a:pPr marL="914400" indent="-457200" algn="just" defTabSz="960187"/>
            <a:r>
              <a:rPr lang="en-ID" sz="2000" b="1" smtClean="0">
                <a:latin typeface="Times New Roman" pitchFamily="18" charset="0"/>
                <a:cs typeface="Times New Roman" pitchFamily="18" charset="0"/>
              </a:rPr>
              <a:t>3.	Matriks identitas (I) adalah suatu matriks persegi dengan elemen-elemen pada diagonal utama ama dengan 1 (satu) dan elemen-elemen yang lain sama dengan nol.</a:t>
            </a:r>
          </a:p>
          <a:p>
            <a:pPr marL="914400" indent="-457200" algn="just" defTabSz="960187"/>
            <a:r>
              <a:rPr lang="en-ID" sz="2000" b="1" smtClean="0">
                <a:latin typeface="Times New Roman" pitchFamily="18" charset="0"/>
                <a:cs typeface="Times New Roman" pitchFamily="18" charset="0"/>
              </a:rPr>
              <a:t>4.	Matriks segitiga adalah matriks persegi berordo n × n dengan elemen-elemen matriks di bawah atau di atas diagonal  utama semuanya nol.</a:t>
            </a:r>
          </a:p>
        </p:txBody>
      </p:sp>
      <p:sp>
        <p:nvSpPr>
          <p:cNvPr id="7"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8" name="TextBox 7">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9" name="Right Arrow 8">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0" name="Right Arrow 9">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dirty="0" smtClean="0">
                <a:latin typeface="Times New Roman" pitchFamily="18" charset="0"/>
                <a:cs typeface="Times New Roman" pitchFamily="18" charset="0"/>
              </a:rPr>
              <a:t>Contoh Soal</a:t>
            </a:r>
            <a:endParaRPr lang="en-US" sz="2000" b="1" dirty="0">
              <a:latin typeface="Times New Roman" pitchFamily="18" charset="0"/>
              <a:cs typeface="Times New Roman" pitchFamily="18" charset="0"/>
            </a:endParaRPr>
          </a:p>
        </p:txBody>
      </p:sp>
      <p:grpSp>
        <p:nvGrpSpPr>
          <p:cNvPr id="9" name="Group 8"/>
          <p:cNvGrpSpPr/>
          <p:nvPr/>
        </p:nvGrpSpPr>
        <p:grpSpPr>
          <a:xfrm>
            <a:off x="755576" y="1700809"/>
            <a:ext cx="5643601" cy="2592288"/>
            <a:chOff x="285721" y="857238"/>
            <a:chExt cx="5643601" cy="2214578"/>
          </a:xfrm>
        </p:grpSpPr>
        <p:sp>
          <p:nvSpPr>
            <p:cNvPr id="3" name="Rectangle 2"/>
            <p:cNvSpPr>
              <a:spLocks/>
            </p:cNvSpPr>
            <p:nvPr/>
          </p:nvSpPr>
          <p:spPr>
            <a:xfrm>
              <a:off x="285721" y="857238"/>
              <a:ext cx="5643601" cy="221457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cstate="print"/>
            <a:srcRect/>
            <a:stretch>
              <a:fillRect/>
            </a:stretch>
          </p:blipFill>
          <p:spPr bwMode="auto">
            <a:xfrm>
              <a:off x="355859" y="948159"/>
              <a:ext cx="5463808" cy="2000264"/>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36712"/>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4.	Transpos Suatu Matriks</a:t>
            </a:r>
            <a:endParaRPr lang="en-ID" sz="2000" b="1" smtClean="0">
              <a:latin typeface="Times New Roman" pitchFamily="18" charset="0"/>
              <a:cs typeface="Times New Roman" pitchFamily="18" charset="0"/>
            </a:endParaRPr>
          </a:p>
        </p:txBody>
      </p:sp>
      <p:sp>
        <p:nvSpPr>
          <p:cNvPr id="18" name="Rectangle 17"/>
          <p:cNvSpPr/>
          <p:nvPr/>
        </p:nvSpPr>
        <p:spPr>
          <a:xfrm>
            <a:off x="857224" y="1613128"/>
            <a:ext cx="8046720" cy="2224839"/>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Transpos matriks adalah perubahan posisi elemen matriks. Transpos matriks A adalah suatu matriks baru yang terbentuk dengan menuliskan elemen-elemen pada baris matriks A menjadi elemen-elemen pada kolomnya. Transpos matriks A dinyatakan dengan A′ atau A</a:t>
            </a:r>
            <a:r>
              <a:rPr lang="en-ID" sz="2000" b="1" baseline="30000" smtClean="0">
                <a:latin typeface="Times New Roman" pitchFamily="18" charset="0"/>
                <a:cs typeface="Times New Roman" pitchFamily="18" charset="0"/>
              </a:rPr>
              <a:t>T</a:t>
            </a:r>
            <a:r>
              <a:rPr lang="en-ID" sz="2000" b="1" smtClean="0">
                <a:latin typeface="Times New Roman" pitchFamily="18" charset="0"/>
                <a:cs typeface="Times New Roman" pitchFamily="18" charset="0"/>
              </a:rPr>
              <a:t>.</a:t>
            </a:r>
          </a:p>
        </p:txBody>
      </p:sp>
      <p:sp>
        <p:nvSpPr>
          <p:cNvPr id="8"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21960"/>
            <a:ext cx="6374510" cy="2381267"/>
            <a:chOff x="285721" y="857238"/>
            <a:chExt cx="5786477" cy="1785950"/>
          </a:xfrm>
        </p:grpSpPr>
        <p:sp>
          <p:nvSpPr>
            <p:cNvPr id="3" name="Rectangle 2"/>
            <p:cNvSpPr>
              <a:spLocks/>
            </p:cNvSpPr>
            <p:nvPr/>
          </p:nvSpPr>
          <p:spPr>
            <a:xfrm>
              <a:off x="285721" y="857238"/>
              <a:ext cx="5786477" cy="178595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cstate="print"/>
            <a:srcRect/>
            <a:stretch>
              <a:fillRect/>
            </a:stretch>
          </p:blipFill>
          <p:spPr bwMode="auto">
            <a:xfrm>
              <a:off x="367548" y="959849"/>
              <a:ext cx="5559175" cy="1571636"/>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17868"/>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5.	Kesamaan Dua Matriks</a:t>
            </a:r>
          </a:p>
        </p:txBody>
      </p:sp>
      <p:sp>
        <p:nvSpPr>
          <p:cNvPr id="18" name="Rectangle 17"/>
          <p:cNvSpPr/>
          <p:nvPr/>
        </p:nvSpPr>
        <p:spPr>
          <a:xfrm>
            <a:off x="857224" y="1594284"/>
            <a:ext cx="8046720" cy="2986844"/>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Matriks A = (a</a:t>
            </a:r>
            <a:r>
              <a:rPr lang="en-ID" sz="2000" b="1" baseline="-25000" smtClean="0">
                <a:latin typeface="Times New Roman" pitchFamily="18" charset="0"/>
                <a:cs typeface="Times New Roman" pitchFamily="18" charset="0"/>
              </a:rPr>
              <a:t>ij</a:t>
            </a:r>
            <a:r>
              <a:rPr lang="en-ID" sz="2000" b="1" smtClean="0">
                <a:latin typeface="Times New Roman" pitchFamily="18" charset="0"/>
                <a:cs typeface="Times New Roman" pitchFamily="18" charset="0"/>
              </a:rPr>
              <a:t>) dikatakan sama dengan matriks B = (b</a:t>
            </a:r>
            <a:r>
              <a:rPr lang="en-ID" sz="2000" b="1" baseline="-25000" smtClean="0">
                <a:latin typeface="Times New Roman" pitchFamily="18" charset="0"/>
                <a:cs typeface="Times New Roman" pitchFamily="18" charset="0"/>
              </a:rPr>
              <a:t>ij</a:t>
            </a:r>
            <a:r>
              <a:rPr lang="en-ID" sz="2000" b="1" smtClean="0">
                <a:latin typeface="Times New Roman" pitchFamily="18" charset="0"/>
                <a:cs typeface="Times New Roman" pitchFamily="18" charset="0"/>
              </a:rPr>
              <a:t>) jika dan hanya jika:</a:t>
            </a:r>
          </a:p>
          <a:p>
            <a:pPr marL="457200" indent="-457200" algn="just" defTabSz="960187">
              <a:buAutoNum type="alphaLcPeriod"/>
              <a:tabLst>
                <a:tab pos="457200" algn="l"/>
              </a:tabLst>
            </a:pPr>
            <a:r>
              <a:rPr lang="en-ID" sz="2000" b="1" smtClean="0">
                <a:latin typeface="Times New Roman" pitchFamily="18" charset="0"/>
                <a:cs typeface="Times New Roman" pitchFamily="18" charset="0"/>
              </a:rPr>
              <a:t>ordo matriks A sama dengan ordo matriks B</a:t>
            </a:r>
          </a:p>
          <a:p>
            <a:pPr marL="457200" indent="-457200" algn="just" defTabSz="960187">
              <a:tabLst>
                <a:tab pos="457200" algn="l"/>
              </a:tabLst>
            </a:pPr>
            <a:r>
              <a:rPr lang="en-ID" sz="2000" b="1" smtClean="0">
                <a:latin typeface="Times New Roman" pitchFamily="18" charset="0"/>
                <a:cs typeface="Times New Roman" pitchFamily="18" charset="0"/>
              </a:rPr>
              <a:t>b.	setiap elemen yang seletak pada matriks A dan matriks B mempunyai nilai yang sama, a</a:t>
            </a:r>
            <a:r>
              <a:rPr lang="en-ID" sz="2000" b="1" baseline="-25000" smtClean="0">
                <a:latin typeface="Times New Roman" pitchFamily="18" charset="0"/>
                <a:cs typeface="Times New Roman" pitchFamily="18" charset="0"/>
              </a:rPr>
              <a:t>ij</a:t>
            </a:r>
            <a:r>
              <a:rPr lang="en-ID" sz="2000" b="1" smtClean="0">
                <a:latin typeface="Times New Roman" pitchFamily="18" charset="0"/>
                <a:cs typeface="Times New Roman" pitchFamily="18" charset="0"/>
              </a:rPr>
              <a:t> = b</a:t>
            </a:r>
            <a:r>
              <a:rPr lang="en-ID" sz="2000" b="1" baseline="-25000" smtClean="0">
                <a:latin typeface="Times New Roman" pitchFamily="18" charset="0"/>
                <a:cs typeface="Times New Roman" pitchFamily="18" charset="0"/>
              </a:rPr>
              <a:t>ij </a:t>
            </a:r>
            <a:r>
              <a:rPr lang="en-ID" sz="2000" b="1" smtClean="0">
                <a:latin typeface="Times New Roman" pitchFamily="18" charset="0"/>
                <a:cs typeface="Times New Roman" pitchFamily="18" charset="0"/>
              </a:rPr>
              <a:t>(untuk semua nilai i dan j).</a:t>
            </a:r>
          </a:p>
          <a:p>
            <a:pPr algn="just" defTabSz="960187"/>
            <a:r>
              <a:rPr lang="en-ID" sz="2000" b="1" smtClean="0">
                <a:latin typeface="Times New Roman" pitchFamily="18" charset="0"/>
                <a:cs typeface="Times New Roman" pitchFamily="18" charset="0"/>
              </a:rPr>
              <a:t>Matriks A sama dengan matriks B dilambangkan dengan A = B.</a:t>
            </a:r>
          </a:p>
        </p:txBody>
      </p:sp>
      <p:sp>
        <p:nvSpPr>
          <p:cNvPr id="8"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93968"/>
            <a:ext cx="5857915" cy="2190765"/>
            <a:chOff x="285721" y="857238"/>
            <a:chExt cx="5857915" cy="1643074"/>
          </a:xfrm>
        </p:grpSpPr>
        <p:sp>
          <p:nvSpPr>
            <p:cNvPr id="3" name="Rectangle 2"/>
            <p:cNvSpPr>
              <a:spLocks/>
            </p:cNvSpPr>
            <p:nvPr/>
          </p:nvSpPr>
          <p:spPr>
            <a:xfrm>
              <a:off x="285721" y="857238"/>
              <a:ext cx="5857915" cy="164307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cstate="print"/>
            <a:srcRect/>
            <a:stretch>
              <a:fillRect/>
            </a:stretch>
          </p:blipFill>
          <p:spPr bwMode="auto">
            <a:xfrm>
              <a:off x="357158" y="949458"/>
              <a:ext cx="5660088" cy="1428760"/>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2057570"/>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Notasi Sigma</a:t>
            </a:r>
          </a:p>
        </p:txBody>
      </p:sp>
      <p:sp>
        <p:nvSpPr>
          <p:cNvPr id="3" name="Rounded Rectangle 2">
            <a:hlinkClick r:id="rId3" action="ppaction://hlinksldjump"/>
          </p:cNvPr>
          <p:cNvSpPr/>
          <p:nvPr/>
        </p:nvSpPr>
        <p:spPr>
          <a:xfrm>
            <a:off x="1071538" y="2743939"/>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Sifat-Sifat Notasi Sigma	</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643439" y="3088168"/>
            <a:ext cx="2594277"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3729338"/>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6" name="Straight Arrow Connector 5"/>
          <p:cNvCxnSpPr/>
          <p:nvPr/>
        </p:nvCxnSpPr>
        <p:spPr>
          <a:xfrm>
            <a:off x="663692" y="4396093"/>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1299588"/>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A.	Pengantar Induksi Matematika</a:t>
            </a:r>
          </a:p>
        </p:txBody>
      </p:sp>
      <p:sp>
        <p:nvSpPr>
          <p:cNvPr id="8" name="Rounded Rectangle 7">
            <a:hlinkClick r:id="rId4" action="ppaction://hlinksldjump"/>
          </p:cNvPr>
          <p:cNvSpPr/>
          <p:nvPr/>
        </p:nvSpPr>
        <p:spPr>
          <a:xfrm>
            <a:off x="1071538" y="3429175"/>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Nilai Suatu Notasi Sigma</a:t>
            </a:r>
          </a:p>
        </p:txBody>
      </p:sp>
      <p:sp>
        <p:nvSpPr>
          <p:cNvPr id="9" name="Rounded Rectangle 8">
            <a:hlinkClick r:id="rId5" action="ppaction://hlinksldjump"/>
          </p:cNvPr>
          <p:cNvSpPr/>
          <p:nvPr/>
        </p:nvSpPr>
        <p:spPr>
          <a:xfrm>
            <a:off x="1071538" y="4115544"/>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4.	Mengubah Batas Bawah atau Batas Atas</a:t>
            </a:r>
            <a:endParaRPr lang="en-ID" sz="2000" b="1" smtClean="0">
              <a:latin typeface="Times New Roman" pitchFamily="18" charset="0"/>
              <a:cs typeface="Times New Roman" pitchFamily="18" charset="0"/>
            </a:endParaRPr>
          </a:p>
        </p:txBody>
      </p:sp>
      <p:cxnSp>
        <p:nvCxnSpPr>
          <p:cNvPr id="14" name="Straight Arrow Connector 13"/>
          <p:cNvCxnSpPr/>
          <p:nvPr/>
        </p:nvCxnSpPr>
        <p:spPr>
          <a:xfrm>
            <a:off x="663692" y="2395829"/>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3062583"/>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6"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daftar isi</a:t>
            </a:r>
            <a:endParaRPr lang="en-US" altLang="id-ID" sz="1300" dirty="0">
              <a:solidFill>
                <a:schemeClr val="bg1"/>
              </a:solidFill>
            </a:endParaRPr>
          </a:p>
        </p:txBody>
      </p:sp>
      <p:sp>
        <p:nvSpPr>
          <p:cNvPr id="17" name="TextBox 16">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7" action="ppaction://hlinksldjump"/>
              </a:rPr>
              <a:t>Kembali ke awal bab</a:t>
            </a:r>
            <a:endParaRPr lang="en-US" altLang="id-ID" sz="1300" dirty="0">
              <a:solidFill>
                <a:schemeClr val="bg1"/>
              </a:solidFill>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594694"/>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Penjumlahan Matriks</a:t>
            </a:r>
          </a:p>
        </p:txBody>
      </p:sp>
      <p:sp>
        <p:nvSpPr>
          <p:cNvPr id="3" name="Rounded Rectangle 2">
            <a:hlinkClick r:id="rId3" action="ppaction://hlinksldjump"/>
          </p:cNvPr>
          <p:cNvSpPr/>
          <p:nvPr/>
        </p:nvSpPr>
        <p:spPr>
          <a:xfrm>
            <a:off x="1071538" y="2281063"/>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Pengurangan Matriks</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1024442" y="3006295"/>
            <a:ext cx="3356283"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3266462"/>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6" name="Straight Arrow Connector 5"/>
          <p:cNvCxnSpPr/>
          <p:nvPr/>
        </p:nvCxnSpPr>
        <p:spPr>
          <a:xfrm>
            <a:off x="663692" y="3933217"/>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836712"/>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B.	Operasi Matriks</a:t>
            </a:r>
          </a:p>
        </p:txBody>
      </p:sp>
      <p:sp>
        <p:nvSpPr>
          <p:cNvPr id="8" name="Rounded Rectangle 7">
            <a:hlinkClick r:id="rId4" action="ppaction://hlinksldjump"/>
          </p:cNvPr>
          <p:cNvSpPr/>
          <p:nvPr/>
        </p:nvSpPr>
        <p:spPr>
          <a:xfrm>
            <a:off x="1071538" y="2966299"/>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Perkalian Skalar dengan Matriks</a:t>
            </a:r>
          </a:p>
        </p:txBody>
      </p:sp>
      <p:sp>
        <p:nvSpPr>
          <p:cNvPr id="9" name="Rounded Rectangle 8">
            <a:hlinkClick r:id="rId5" action="ppaction://hlinksldjump"/>
          </p:cNvPr>
          <p:cNvSpPr/>
          <p:nvPr/>
        </p:nvSpPr>
        <p:spPr>
          <a:xfrm>
            <a:off x="1071538" y="3652668"/>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4.	Perkalian Matriks</a:t>
            </a:r>
            <a:endParaRPr lang="en-ID" sz="2000" b="1" smtClean="0">
              <a:latin typeface="Times New Roman" pitchFamily="18" charset="0"/>
              <a:cs typeface="Times New Roman" pitchFamily="18" charset="0"/>
            </a:endParaRPr>
          </a:p>
        </p:txBody>
      </p:sp>
      <p:sp>
        <p:nvSpPr>
          <p:cNvPr id="10" name="Rounded Rectangle 9">
            <a:hlinkClick r:id="rId6" action="ppaction://hlinksldjump"/>
          </p:cNvPr>
          <p:cNvSpPr/>
          <p:nvPr/>
        </p:nvSpPr>
        <p:spPr>
          <a:xfrm>
            <a:off x="1071538" y="4333278"/>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5.	Pemangkatan Matriks</a:t>
            </a:r>
          </a:p>
        </p:txBody>
      </p:sp>
      <p:cxnSp>
        <p:nvCxnSpPr>
          <p:cNvPr id="14" name="Straight Arrow Connector 13"/>
          <p:cNvCxnSpPr/>
          <p:nvPr/>
        </p:nvCxnSpPr>
        <p:spPr>
          <a:xfrm>
            <a:off x="663692" y="1932953"/>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599707"/>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a:off x="663692" y="469310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9"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7" action="ppaction://hlinksldjump"/>
              </a:rPr>
              <a:t>Kembali ke daftar isi</a:t>
            </a:r>
            <a:endParaRPr lang="en-US" altLang="id-ID" sz="1300" dirty="0">
              <a:solidFill>
                <a:schemeClr val="bg1"/>
              </a:solidFill>
            </a:endParaRPr>
          </a:p>
        </p:txBody>
      </p:sp>
      <p:sp>
        <p:nvSpPr>
          <p:cNvPr id="20" name="TextBox 19">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8" action="ppaction://hlinksldjump"/>
              </a:rPr>
              <a:t>Kembali ke awal bab</a:t>
            </a:r>
            <a:endParaRPr lang="en-US" altLang="id-ID" sz="1300" dirty="0">
              <a:solidFill>
                <a:schemeClr val="bg1"/>
              </a:solidFill>
            </a:endParaRPr>
          </a:p>
        </p:txBody>
      </p:sp>
      <p:sp>
        <p:nvSpPr>
          <p:cNvPr id="22" name="Right Arrow 21">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Penjumlahan Matriks</a:t>
            </a:r>
          </a:p>
        </p:txBody>
      </p:sp>
      <p:sp>
        <p:nvSpPr>
          <p:cNvPr id="18" name="Rectangle 17"/>
          <p:cNvSpPr/>
          <p:nvPr/>
        </p:nvSpPr>
        <p:spPr>
          <a:xfrm>
            <a:off x="857224" y="1541120"/>
            <a:ext cx="8046720" cy="146283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Dua atau lebih matriks dapat dijumlahkan jika ordo matriks-matriks tersebut sama. Penjumlahan atriks dilakukan dengan menjumlahkan elemen-elemen yang seletak.</a:t>
            </a:r>
          </a:p>
        </p:txBody>
      </p:sp>
      <p:grpSp>
        <p:nvGrpSpPr>
          <p:cNvPr id="10" name="Group 9"/>
          <p:cNvGrpSpPr/>
          <p:nvPr/>
        </p:nvGrpSpPr>
        <p:grpSpPr>
          <a:xfrm>
            <a:off x="857224" y="3099203"/>
            <a:ext cx="8046720" cy="2762269"/>
            <a:chOff x="857224" y="1928808"/>
            <a:chExt cx="8046720" cy="2071702"/>
          </a:xfrm>
        </p:grpSpPr>
        <p:sp>
          <p:nvSpPr>
            <p:cNvPr id="8" name="Rectangle 7"/>
            <p:cNvSpPr/>
            <p:nvPr/>
          </p:nvSpPr>
          <p:spPr>
            <a:xfrm>
              <a:off x="857224" y="1928808"/>
              <a:ext cx="8046720" cy="207170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graphicFrame>
          <p:nvGraphicFramePr>
            <p:cNvPr id="23554" name="Object 2"/>
            <p:cNvGraphicFramePr>
              <a:graphicFrameLocks noChangeAspect="1"/>
            </p:cNvGraphicFramePr>
            <p:nvPr/>
          </p:nvGraphicFramePr>
          <p:xfrm>
            <a:off x="928662" y="2021028"/>
            <a:ext cx="5186390" cy="1885960"/>
          </p:xfrm>
          <a:graphic>
            <a:graphicData uri="http://schemas.openxmlformats.org/presentationml/2006/ole">
              <p:oleObj spid="_x0000_s23554" name="Equation" r:id="rId3" imgW="2514600" imgH="914400" progId="">
                <p:embed/>
              </p:oleObj>
            </a:graphicData>
          </a:graphic>
        </p:graphicFrame>
      </p:grpSp>
      <p:sp>
        <p:nvSpPr>
          <p:cNvPr id="11"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1" name="Group 10"/>
          <p:cNvGrpSpPr/>
          <p:nvPr/>
        </p:nvGrpSpPr>
        <p:grpSpPr>
          <a:xfrm>
            <a:off x="285722" y="1621960"/>
            <a:ext cx="6000791" cy="2667019"/>
            <a:chOff x="285721" y="857238"/>
            <a:chExt cx="6000791" cy="2000264"/>
          </a:xfrm>
        </p:grpSpPr>
        <p:sp>
          <p:nvSpPr>
            <p:cNvPr id="3" name="Rectangle 2"/>
            <p:cNvSpPr>
              <a:spLocks/>
            </p:cNvSpPr>
            <p:nvPr/>
          </p:nvSpPr>
          <p:spPr>
            <a:xfrm>
              <a:off x="285721" y="857238"/>
              <a:ext cx="6000791" cy="20002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24579" name="Picture 3"/>
            <p:cNvPicPr>
              <a:picLocks noChangeAspect="1" noChangeArrowheads="1"/>
            </p:cNvPicPr>
            <p:nvPr/>
          </p:nvPicPr>
          <p:blipFill>
            <a:blip r:embed="rId2" cstate="print"/>
            <a:srcRect/>
            <a:stretch>
              <a:fillRect/>
            </a:stretch>
          </p:blipFill>
          <p:spPr bwMode="auto">
            <a:xfrm>
              <a:off x="388331" y="961148"/>
              <a:ext cx="5783076" cy="1785950"/>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6" name="TextBox 15">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7" name="Right Arrow 16">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8" name="Right Arrow 17">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Pengurangan Matriks</a:t>
            </a:r>
            <a:endParaRPr lang="en-ID" sz="2000" b="1" smtClean="0">
              <a:latin typeface="Times New Roman" pitchFamily="18" charset="0"/>
              <a:cs typeface="Times New Roman" pitchFamily="18" charset="0"/>
            </a:endParaRPr>
          </a:p>
        </p:txBody>
      </p:sp>
      <p:sp>
        <p:nvSpPr>
          <p:cNvPr id="8" name="Rectangle 7"/>
          <p:cNvSpPr/>
          <p:nvPr/>
        </p:nvSpPr>
        <p:spPr>
          <a:xfrm>
            <a:off x="857224" y="1628800"/>
            <a:ext cx="8046720" cy="146283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dirty="0" smtClean="0">
                <a:latin typeface="Times New Roman" pitchFamily="18" charset="0"/>
                <a:cs typeface="Times New Roman" pitchFamily="18" charset="0"/>
              </a:rPr>
              <a:t>Dua atau lebih matriks dapat dikurangkan jika ordo matriks-matriks tersebut sama. Pengurangan atriks dilakukan dengan mengurangkan elemen-elemen yang seletak.</a:t>
            </a:r>
          </a:p>
        </p:txBody>
      </p:sp>
      <p:grpSp>
        <p:nvGrpSpPr>
          <p:cNvPr id="11" name="Group 10"/>
          <p:cNvGrpSpPr/>
          <p:nvPr/>
        </p:nvGrpSpPr>
        <p:grpSpPr>
          <a:xfrm>
            <a:off x="857224" y="3186883"/>
            <a:ext cx="8046720" cy="2762269"/>
            <a:chOff x="857224" y="1928808"/>
            <a:chExt cx="8046720" cy="2071702"/>
          </a:xfrm>
        </p:grpSpPr>
        <p:sp>
          <p:nvSpPr>
            <p:cNvPr id="9" name="Rectangle 8"/>
            <p:cNvSpPr/>
            <p:nvPr/>
          </p:nvSpPr>
          <p:spPr>
            <a:xfrm>
              <a:off x="857224" y="1928808"/>
              <a:ext cx="8046720" cy="207170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graphicFrame>
          <p:nvGraphicFramePr>
            <p:cNvPr id="10" name="Object 2"/>
            <p:cNvGraphicFramePr>
              <a:graphicFrameLocks noChangeAspect="1"/>
            </p:cNvGraphicFramePr>
            <p:nvPr/>
          </p:nvGraphicFramePr>
          <p:xfrm>
            <a:off x="928662" y="2021028"/>
            <a:ext cx="5186390" cy="1885960"/>
          </p:xfrm>
          <a:graphic>
            <a:graphicData uri="http://schemas.openxmlformats.org/presentationml/2006/ole">
              <p:oleObj spid="_x0000_s25602" name="Equation" r:id="rId3" imgW="2514600" imgH="914400" progId="">
                <p:embed/>
              </p:oleObj>
            </a:graphicData>
          </a:graphic>
        </p:graphicFrame>
      </p:gr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93969"/>
            <a:ext cx="6215105" cy="2455112"/>
            <a:chOff x="285721" y="857238"/>
            <a:chExt cx="6215105" cy="2071702"/>
          </a:xfrm>
        </p:grpSpPr>
        <p:sp>
          <p:nvSpPr>
            <p:cNvPr id="3" name="Rectangle 2"/>
            <p:cNvSpPr>
              <a:spLocks/>
            </p:cNvSpPr>
            <p:nvPr/>
          </p:nvSpPr>
          <p:spPr>
            <a:xfrm>
              <a:off x="285721" y="857238"/>
              <a:ext cx="6215105" cy="207170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cstate="print"/>
            <a:srcRect/>
            <a:stretch>
              <a:fillRect/>
            </a:stretch>
          </p:blipFill>
          <p:spPr bwMode="auto">
            <a:xfrm>
              <a:off x="377939" y="959849"/>
              <a:ext cx="6014399" cy="1857388"/>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31738"/>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dirty="0" smtClean="0">
                <a:latin typeface="Times New Roman" pitchFamily="18" charset="0"/>
                <a:cs typeface="Times New Roman" pitchFamily="18" charset="0"/>
              </a:rPr>
              <a:t>3.	Perkalian Skalar dengan Matriks</a:t>
            </a:r>
          </a:p>
        </p:txBody>
      </p:sp>
      <p:sp>
        <p:nvSpPr>
          <p:cNvPr id="18" name="Rectangle 17"/>
          <p:cNvSpPr/>
          <p:nvPr/>
        </p:nvSpPr>
        <p:spPr>
          <a:xfrm>
            <a:off x="857224" y="1508154"/>
            <a:ext cx="8046720" cy="165333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Jika A adalah sebuah matriks dan k adalah suatu bilangan real, hasil perkalian skalar dan matriks (kA) berupa matriks baru yang diperoleh dengan mengalikan setiap elemen matriks A dengan k.</a:t>
            </a:r>
          </a:p>
        </p:txBody>
      </p:sp>
      <p:grpSp>
        <p:nvGrpSpPr>
          <p:cNvPr id="10" name="Group 9"/>
          <p:cNvGrpSpPr/>
          <p:nvPr/>
        </p:nvGrpSpPr>
        <p:grpSpPr>
          <a:xfrm>
            <a:off x="857224" y="3256739"/>
            <a:ext cx="8046720" cy="2476517"/>
            <a:chOff x="857224" y="2071684"/>
            <a:chExt cx="8046720" cy="1857388"/>
          </a:xfrm>
        </p:grpSpPr>
        <p:sp>
          <p:nvSpPr>
            <p:cNvPr id="8" name="Rectangle 7"/>
            <p:cNvSpPr/>
            <p:nvPr/>
          </p:nvSpPr>
          <p:spPr>
            <a:xfrm>
              <a:off x="857224" y="2071684"/>
              <a:ext cx="8046720" cy="1857388"/>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graphicFrame>
          <p:nvGraphicFramePr>
            <p:cNvPr id="27650" name="Object 2"/>
            <p:cNvGraphicFramePr>
              <a:graphicFrameLocks noChangeAspect="1"/>
            </p:cNvGraphicFramePr>
            <p:nvPr/>
          </p:nvGraphicFramePr>
          <p:xfrm>
            <a:off x="928662" y="2143121"/>
            <a:ext cx="3000396" cy="1687723"/>
          </p:xfrm>
          <a:graphic>
            <a:graphicData uri="http://schemas.openxmlformats.org/presentationml/2006/ole">
              <p:oleObj spid="_x0000_s27650" name="Equation" r:id="rId3" imgW="1625400" imgH="914400" progId="">
                <p:embed/>
              </p:oleObj>
            </a:graphicData>
          </a:graphic>
        </p:graphicFrame>
      </p:grpSp>
      <p:sp>
        <p:nvSpPr>
          <p:cNvPr id="11"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93969"/>
            <a:ext cx="6500857" cy="1879048"/>
            <a:chOff x="285721" y="857238"/>
            <a:chExt cx="6500857" cy="1571636"/>
          </a:xfrm>
        </p:grpSpPr>
        <p:sp>
          <p:nvSpPr>
            <p:cNvPr id="3" name="Rectangle 2"/>
            <p:cNvSpPr>
              <a:spLocks/>
            </p:cNvSpPr>
            <p:nvPr/>
          </p:nvSpPr>
          <p:spPr>
            <a:xfrm>
              <a:off x="285721" y="857238"/>
              <a:ext cx="6500857" cy="157163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cstate="print"/>
            <a:srcRect/>
            <a:stretch>
              <a:fillRect/>
            </a:stretch>
          </p:blipFill>
          <p:spPr bwMode="auto">
            <a:xfrm>
              <a:off x="366250" y="959849"/>
              <a:ext cx="6293038" cy="1357322"/>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4.	Perkalian Matriks</a:t>
            </a:r>
            <a:endParaRPr lang="en-ID" sz="2000" b="1" smtClean="0">
              <a:latin typeface="Times New Roman" pitchFamily="18" charset="0"/>
              <a:cs typeface="Times New Roman" pitchFamily="18" charset="0"/>
            </a:endParaRPr>
          </a:p>
        </p:txBody>
      </p:sp>
      <p:grpSp>
        <p:nvGrpSpPr>
          <p:cNvPr id="9" name="Group 8"/>
          <p:cNvGrpSpPr/>
          <p:nvPr/>
        </p:nvGrpSpPr>
        <p:grpSpPr>
          <a:xfrm>
            <a:off x="857224" y="1541118"/>
            <a:ext cx="8046720" cy="4415604"/>
            <a:chOff x="857224" y="760244"/>
            <a:chExt cx="8046720" cy="3311703"/>
          </a:xfrm>
        </p:grpSpPr>
        <p:sp>
          <p:nvSpPr>
            <p:cNvPr id="18" name="Rectangle 17"/>
            <p:cNvSpPr/>
            <p:nvPr/>
          </p:nvSpPr>
          <p:spPr>
            <a:xfrm>
              <a:off x="857224" y="760244"/>
              <a:ext cx="8046720" cy="331170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graphicFrame>
          <p:nvGraphicFramePr>
            <p:cNvPr id="29698" name="Object 2"/>
            <p:cNvGraphicFramePr>
              <a:graphicFrameLocks noChangeAspect="1"/>
            </p:cNvGraphicFramePr>
            <p:nvPr/>
          </p:nvGraphicFramePr>
          <p:xfrm>
            <a:off x="928661" y="857238"/>
            <a:ext cx="5688581" cy="3071834"/>
          </p:xfrm>
          <a:graphic>
            <a:graphicData uri="http://schemas.openxmlformats.org/presentationml/2006/ole">
              <p:oleObj spid="_x0000_s29698" name="Equation" r:id="rId3" imgW="2539800" imgH="1371600" progId="">
                <p:embed/>
              </p:oleObj>
            </a:graphicData>
          </a:graphic>
        </p:graphicFrame>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3" name="Right Arrow 12">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21960"/>
            <a:ext cx="5643601" cy="2857520"/>
            <a:chOff x="285721" y="857238"/>
            <a:chExt cx="5643601" cy="2143140"/>
          </a:xfrm>
        </p:grpSpPr>
        <p:sp>
          <p:nvSpPr>
            <p:cNvPr id="3" name="Rectangle 2"/>
            <p:cNvSpPr>
              <a:spLocks/>
            </p:cNvSpPr>
            <p:nvPr/>
          </p:nvSpPr>
          <p:spPr>
            <a:xfrm>
              <a:off x="285721" y="857238"/>
              <a:ext cx="5643601" cy="21431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30722" name="Picture 2"/>
            <p:cNvPicPr>
              <a:picLocks noChangeAspect="1" noChangeArrowheads="1"/>
            </p:cNvPicPr>
            <p:nvPr/>
          </p:nvPicPr>
          <p:blipFill>
            <a:blip r:embed="rId2" cstate="print"/>
            <a:srcRect/>
            <a:stretch>
              <a:fillRect/>
            </a:stretch>
          </p:blipFill>
          <p:spPr bwMode="auto">
            <a:xfrm>
              <a:off x="377939" y="959849"/>
              <a:ext cx="5427317" cy="1928826"/>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5.	Pemangkatan Matriks</a:t>
            </a:r>
          </a:p>
        </p:txBody>
      </p:sp>
      <p:sp>
        <p:nvSpPr>
          <p:cNvPr id="18" name="Rectangle 17"/>
          <p:cNvSpPr/>
          <p:nvPr/>
        </p:nvSpPr>
        <p:spPr>
          <a:xfrm>
            <a:off x="857224" y="1628800"/>
            <a:ext cx="8046720" cy="2224839"/>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sv-SE" sz="2000" b="1" smtClean="0">
                <a:latin typeface="Times New Roman" pitchFamily="18" charset="0"/>
                <a:cs typeface="Times New Roman" pitchFamily="18" charset="0"/>
              </a:rPr>
              <a:t>Pemangkatan matriks hanya berlaku pada matriks persegi. Misalkan matriks A adalah matriks persegi n × n maka:</a:t>
            </a:r>
          </a:p>
          <a:p>
            <a:pPr algn="just" defTabSz="960187"/>
            <a:r>
              <a:rPr lang="sv-SE" sz="2000" b="1" smtClean="0">
                <a:latin typeface="Times New Roman" pitchFamily="18" charset="0"/>
                <a:cs typeface="Times New Roman" pitchFamily="18" charset="0"/>
              </a:rPr>
              <a:t>A</a:t>
            </a:r>
            <a:r>
              <a:rPr lang="sv-SE" sz="2000" b="1" baseline="30000" smtClean="0">
                <a:latin typeface="Times New Roman" pitchFamily="18" charset="0"/>
                <a:cs typeface="Times New Roman" pitchFamily="18" charset="0"/>
              </a:rPr>
              <a:t>2</a:t>
            </a:r>
            <a:r>
              <a:rPr lang="sv-SE" sz="2000" b="1" smtClean="0">
                <a:latin typeface="Times New Roman" pitchFamily="18" charset="0"/>
                <a:cs typeface="Times New Roman" pitchFamily="18" charset="0"/>
              </a:rPr>
              <a:t> = AA</a:t>
            </a:r>
          </a:p>
          <a:p>
            <a:pPr algn="just" defTabSz="960187"/>
            <a:r>
              <a:rPr lang="sv-SE" sz="2000" b="1" smtClean="0">
                <a:latin typeface="Times New Roman" pitchFamily="18" charset="0"/>
                <a:cs typeface="Times New Roman" pitchFamily="18" charset="0"/>
              </a:rPr>
              <a:t>A</a:t>
            </a:r>
            <a:r>
              <a:rPr lang="sv-SE" sz="2000" b="1" baseline="30000" smtClean="0">
                <a:latin typeface="Times New Roman" pitchFamily="18" charset="0"/>
                <a:cs typeface="Times New Roman" pitchFamily="18" charset="0"/>
              </a:rPr>
              <a:t>3</a:t>
            </a:r>
            <a:r>
              <a:rPr lang="sv-SE" sz="2000" b="1" smtClean="0">
                <a:latin typeface="Times New Roman" pitchFamily="18" charset="0"/>
                <a:cs typeface="Times New Roman" pitchFamily="18" charset="0"/>
              </a:rPr>
              <a:t> = AA</a:t>
            </a:r>
            <a:r>
              <a:rPr lang="sv-SE" sz="2000" b="1" baseline="30000" smtClean="0">
                <a:latin typeface="Times New Roman" pitchFamily="18" charset="0"/>
                <a:cs typeface="Times New Roman" pitchFamily="18" charset="0"/>
              </a:rPr>
              <a:t>2</a:t>
            </a:r>
          </a:p>
          <a:p>
            <a:pPr algn="just" defTabSz="960187"/>
            <a:r>
              <a:rPr lang="sv-SE" sz="2000" b="1" smtClean="0">
                <a:latin typeface="Times New Roman" pitchFamily="18" charset="0"/>
                <a:cs typeface="Times New Roman" pitchFamily="18" charset="0"/>
              </a:rPr>
              <a:t>A</a:t>
            </a:r>
            <a:r>
              <a:rPr lang="sv-SE" sz="2000" b="1" baseline="30000" smtClean="0">
                <a:latin typeface="Times New Roman" pitchFamily="18" charset="0"/>
                <a:cs typeface="Times New Roman" pitchFamily="18" charset="0"/>
              </a:rPr>
              <a:t>4</a:t>
            </a:r>
            <a:r>
              <a:rPr lang="sv-SE" sz="2000" b="1" smtClean="0">
                <a:latin typeface="Times New Roman" pitchFamily="18" charset="0"/>
                <a:cs typeface="Times New Roman" pitchFamily="18" charset="0"/>
              </a:rPr>
              <a:t> = AA</a:t>
            </a:r>
            <a:r>
              <a:rPr lang="sv-SE" sz="2000" b="1" baseline="30000" smtClean="0">
                <a:latin typeface="Times New Roman" pitchFamily="18" charset="0"/>
                <a:cs typeface="Times New Roman" pitchFamily="18" charset="0"/>
              </a:rPr>
              <a:t>3</a:t>
            </a:r>
            <a:endParaRPr lang="en-ID" sz="2000" b="1" smtClean="0">
              <a:latin typeface="Times New Roman" pitchFamily="18" charset="0"/>
              <a:cs typeface="Times New Roman" pitchFamily="18" charset="0"/>
            </a:endParaRPr>
          </a:p>
        </p:txBody>
      </p:sp>
      <p:sp>
        <p:nvSpPr>
          <p:cNvPr id="8"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692696"/>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Notasi Sigma</a:t>
            </a:r>
          </a:p>
        </p:txBody>
      </p:sp>
      <p:sp>
        <p:nvSpPr>
          <p:cNvPr id="18" name="Rectangle 17"/>
          <p:cNvSpPr/>
          <p:nvPr/>
        </p:nvSpPr>
        <p:spPr>
          <a:xfrm>
            <a:off x="857224" y="1469110"/>
            <a:ext cx="8046720" cy="1584960"/>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Notasi sigma (</a:t>
            </a:r>
            <a:r>
              <a:rPr lang="el-GR" sz="2000" b="1" smtClean="0">
                <a:latin typeface="Times New Roman" pitchFamily="18" charset="0"/>
                <a:cs typeface="Times New Roman" pitchFamily="18" charset="0"/>
              </a:rPr>
              <a:t>Σ) </a:t>
            </a:r>
            <a:r>
              <a:rPr lang="en-ID" sz="2000" b="1" smtClean="0">
                <a:latin typeface="Times New Roman" pitchFamily="18" charset="0"/>
                <a:cs typeface="Times New Roman" pitchFamily="18" charset="0"/>
              </a:rPr>
              <a:t>adalah cara singkat atau pelambangan dalam menuliskan penjumlahan beruntun suku-suku barisan bilangan yang mempunyai pola tertentu</a:t>
            </a:r>
          </a:p>
        </p:txBody>
      </p:sp>
      <p:grpSp>
        <p:nvGrpSpPr>
          <p:cNvPr id="10" name="Group 9"/>
          <p:cNvGrpSpPr/>
          <p:nvPr/>
        </p:nvGrpSpPr>
        <p:grpSpPr>
          <a:xfrm>
            <a:off x="857224" y="3217696"/>
            <a:ext cx="8046720" cy="1584960"/>
            <a:chOff x="857224" y="2071684"/>
            <a:chExt cx="8046720" cy="1154424"/>
          </a:xfrm>
        </p:grpSpPr>
        <p:sp>
          <p:nvSpPr>
            <p:cNvPr id="8" name="Rectangle 7"/>
            <p:cNvSpPr/>
            <p:nvPr/>
          </p:nvSpPr>
          <p:spPr>
            <a:xfrm>
              <a:off x="857224" y="2071684"/>
              <a:ext cx="8046720" cy="1154424"/>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1000100" y="2165203"/>
            <a:ext cx="5286412" cy="948843"/>
          </p:xfrm>
          <a:graphic>
            <a:graphicData uri="http://schemas.openxmlformats.org/presentationml/2006/ole">
              <p:oleObj spid="_x0000_s1026" name="Equation" r:id="rId3" imgW="1981080" imgH="355320" progId="">
                <p:embed/>
              </p:oleObj>
            </a:graphicData>
          </a:graphic>
        </p:graphicFrame>
      </p:grpSp>
      <p:sp>
        <p:nvSpPr>
          <p:cNvPr id="11"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908720"/>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1" y="1700808"/>
            <a:ext cx="5429287" cy="2952771"/>
            <a:chOff x="285721" y="857238"/>
            <a:chExt cx="5429287" cy="2214578"/>
          </a:xfrm>
        </p:grpSpPr>
        <p:sp>
          <p:nvSpPr>
            <p:cNvPr id="3" name="Rectangle 2"/>
            <p:cNvSpPr>
              <a:spLocks/>
            </p:cNvSpPr>
            <p:nvPr/>
          </p:nvSpPr>
          <p:spPr>
            <a:xfrm>
              <a:off x="285721" y="857238"/>
              <a:ext cx="5429287" cy="221457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cstate="print"/>
            <a:srcRect/>
            <a:stretch>
              <a:fillRect/>
            </a:stretch>
          </p:blipFill>
          <p:spPr bwMode="auto">
            <a:xfrm>
              <a:off x="377940" y="949458"/>
              <a:ext cx="5214974" cy="2019524"/>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666702"/>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Determinan Matriks 2 x 2</a:t>
            </a:r>
          </a:p>
        </p:txBody>
      </p:sp>
      <p:sp>
        <p:nvSpPr>
          <p:cNvPr id="3" name="Rounded Rectangle 2">
            <a:hlinkClick r:id="rId3" action="ppaction://hlinksldjump"/>
          </p:cNvPr>
          <p:cNvSpPr/>
          <p:nvPr/>
        </p:nvSpPr>
        <p:spPr>
          <a:xfrm>
            <a:off x="1071538" y="2353071"/>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2.	Determinan Matriks 3 x 3</a:t>
            </a:r>
          </a:p>
        </p:txBody>
      </p:sp>
      <p:cxnSp>
        <p:nvCxnSpPr>
          <p:cNvPr id="4" name="Straight Connector 3"/>
          <p:cNvCxnSpPr/>
          <p:nvPr/>
        </p:nvCxnSpPr>
        <p:spPr>
          <a:xfrm rot="5400000">
            <a:off x="-976815" y="3030676"/>
            <a:ext cx="3261031" cy="2158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908720"/>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C.	Determinan dan Invers Matriks</a:t>
            </a:r>
          </a:p>
        </p:txBody>
      </p:sp>
      <p:cxnSp>
        <p:nvCxnSpPr>
          <p:cNvPr id="14" name="Straight Arrow Connector 13"/>
          <p:cNvCxnSpPr/>
          <p:nvPr/>
        </p:nvCxnSpPr>
        <p:spPr>
          <a:xfrm>
            <a:off x="663692" y="2004961"/>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727134"/>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2" name="Rounded Rectangle 11">
            <a:hlinkClick r:id="rId4" action="ppaction://hlinksldjump"/>
          </p:cNvPr>
          <p:cNvSpPr/>
          <p:nvPr/>
        </p:nvSpPr>
        <p:spPr>
          <a:xfrm>
            <a:off x="1071538" y="3033103"/>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Invers Matriks 2 x 2</a:t>
            </a:r>
          </a:p>
        </p:txBody>
      </p:sp>
      <p:sp>
        <p:nvSpPr>
          <p:cNvPr id="13" name="Rounded Rectangle 12">
            <a:hlinkClick r:id="rId5" action="ppaction://hlinksldjump"/>
          </p:cNvPr>
          <p:cNvSpPr/>
          <p:nvPr/>
        </p:nvSpPr>
        <p:spPr>
          <a:xfrm>
            <a:off x="1071538" y="3719472"/>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4.	Invers Matriks 3 x 3</a:t>
            </a:r>
            <a:endParaRPr lang="en-ID" sz="2000" b="1" smtClean="0">
              <a:latin typeface="Times New Roman" pitchFamily="18" charset="0"/>
              <a:cs typeface="Times New Roman" pitchFamily="18" charset="0"/>
            </a:endParaRPr>
          </a:p>
        </p:txBody>
      </p:sp>
      <p:cxnSp>
        <p:nvCxnSpPr>
          <p:cNvPr id="16" name="Straight Arrow Connector 15"/>
          <p:cNvCxnSpPr/>
          <p:nvPr/>
        </p:nvCxnSpPr>
        <p:spPr>
          <a:xfrm>
            <a:off x="663692" y="3371362"/>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663692" y="409353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8" name="Rounded Rectangle 17">
            <a:hlinkClick r:id="rId6" action="ppaction://hlinksldjump"/>
          </p:cNvPr>
          <p:cNvSpPr/>
          <p:nvPr/>
        </p:nvSpPr>
        <p:spPr>
          <a:xfrm>
            <a:off x="1071538" y="4386227"/>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5.	Persamaan Bentuk Matriks</a:t>
            </a:r>
            <a:endParaRPr lang="en-ID" sz="2000" b="1" smtClean="0">
              <a:latin typeface="Times New Roman" pitchFamily="18" charset="0"/>
              <a:cs typeface="Times New Roman" pitchFamily="18" charset="0"/>
            </a:endParaRPr>
          </a:p>
        </p:txBody>
      </p:sp>
      <p:cxnSp>
        <p:nvCxnSpPr>
          <p:cNvPr id="19" name="Straight Arrow Connector 18"/>
          <p:cNvCxnSpPr/>
          <p:nvPr/>
        </p:nvCxnSpPr>
        <p:spPr>
          <a:xfrm>
            <a:off x="663692" y="4671979"/>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2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7" action="ppaction://hlinksldjump"/>
              </a:rPr>
              <a:t>Kembali ke daftar isi</a:t>
            </a:r>
            <a:endParaRPr lang="en-US" altLang="id-ID" sz="1300" dirty="0">
              <a:solidFill>
                <a:schemeClr val="bg1"/>
              </a:solidFill>
            </a:endParaRPr>
          </a:p>
        </p:txBody>
      </p:sp>
      <p:sp>
        <p:nvSpPr>
          <p:cNvPr id="21" name="TextBox 2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8" action="ppaction://hlinksldjump"/>
              </a:rPr>
              <a:t>Kembali ke awal bab</a:t>
            </a:r>
            <a:endParaRPr lang="en-US" altLang="id-ID" sz="1300" dirty="0">
              <a:solidFill>
                <a:schemeClr val="bg1"/>
              </a:solidFill>
            </a:endParaRPr>
          </a:p>
        </p:txBody>
      </p:sp>
      <p:sp>
        <p:nvSpPr>
          <p:cNvPr id="27" name="Right Arrow 2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dirty="0" smtClean="0">
                <a:latin typeface="Times New Roman" pitchFamily="18" charset="0"/>
                <a:cs typeface="Times New Roman" pitchFamily="18" charset="0"/>
              </a:rPr>
              <a:t>1.	Determinan Matriks 2 x 2</a:t>
            </a:r>
          </a:p>
        </p:txBody>
      </p:sp>
      <p:grpSp>
        <p:nvGrpSpPr>
          <p:cNvPr id="9" name="Group 8"/>
          <p:cNvGrpSpPr/>
          <p:nvPr/>
        </p:nvGrpSpPr>
        <p:grpSpPr>
          <a:xfrm>
            <a:off x="857224" y="1541118"/>
            <a:ext cx="8046720" cy="2986844"/>
            <a:chOff x="857224" y="760244"/>
            <a:chExt cx="8046720" cy="2240133"/>
          </a:xfrm>
        </p:grpSpPr>
        <p:sp>
          <p:nvSpPr>
            <p:cNvPr id="18" name="Rectangle 17"/>
            <p:cNvSpPr/>
            <p:nvPr/>
          </p:nvSpPr>
          <p:spPr>
            <a:xfrm>
              <a:off x="857224" y="760244"/>
              <a:ext cx="8046720" cy="224013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graphicFrame>
          <p:nvGraphicFramePr>
            <p:cNvPr id="32770" name="Object 2"/>
            <p:cNvGraphicFramePr>
              <a:graphicFrameLocks noChangeAspect="1"/>
            </p:cNvGraphicFramePr>
            <p:nvPr/>
          </p:nvGraphicFramePr>
          <p:xfrm>
            <a:off x="928662" y="857238"/>
            <a:ext cx="3214710" cy="1961518"/>
          </p:xfrm>
          <a:graphic>
            <a:graphicData uri="http://schemas.openxmlformats.org/presentationml/2006/ole">
              <p:oleObj spid="_x0000_s32770" name="Equation" r:id="rId3" imgW="1498320" imgH="914400" progId="">
                <p:embed/>
              </p:oleObj>
            </a:graphicData>
          </a:graphic>
        </p:graphicFrame>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3" name="Right Arrow 12">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908720"/>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765976"/>
            <a:ext cx="7572427" cy="1809763"/>
            <a:chOff x="285721" y="857238"/>
            <a:chExt cx="7572427" cy="1357322"/>
          </a:xfrm>
        </p:grpSpPr>
        <p:sp>
          <p:nvSpPr>
            <p:cNvPr id="3" name="Rectangle 2"/>
            <p:cNvSpPr>
              <a:spLocks/>
            </p:cNvSpPr>
            <p:nvPr/>
          </p:nvSpPr>
          <p:spPr>
            <a:xfrm>
              <a:off x="285721" y="857238"/>
              <a:ext cx="7572427" cy="135732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2" cstate="print"/>
            <a:srcRect/>
            <a:stretch>
              <a:fillRect/>
            </a:stretch>
          </p:blipFill>
          <p:spPr bwMode="auto">
            <a:xfrm>
              <a:off x="376640" y="1000114"/>
              <a:ext cx="7331795" cy="1071570"/>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2.	Determinan Matriks 3 x 3</a:t>
            </a:r>
          </a:p>
        </p:txBody>
      </p:sp>
      <p:grpSp>
        <p:nvGrpSpPr>
          <p:cNvPr id="10" name="Group 9"/>
          <p:cNvGrpSpPr/>
          <p:nvPr/>
        </p:nvGrpSpPr>
        <p:grpSpPr>
          <a:xfrm>
            <a:off x="857224" y="1541119"/>
            <a:ext cx="6429420" cy="2682240"/>
            <a:chOff x="857224" y="760245"/>
            <a:chExt cx="6429420" cy="2011680"/>
          </a:xfrm>
        </p:grpSpPr>
        <p:sp>
          <p:nvSpPr>
            <p:cNvPr id="18" name="Rectangle 17"/>
            <p:cNvSpPr/>
            <p:nvPr/>
          </p:nvSpPr>
          <p:spPr>
            <a:xfrm>
              <a:off x="857224" y="760245"/>
              <a:ext cx="6429420" cy="2011680"/>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graphicFrame>
          <p:nvGraphicFramePr>
            <p:cNvPr id="34818" name="Object 2"/>
            <p:cNvGraphicFramePr>
              <a:graphicFrameLocks noChangeAspect="1"/>
            </p:cNvGraphicFramePr>
            <p:nvPr/>
          </p:nvGraphicFramePr>
          <p:xfrm>
            <a:off x="1000100" y="1142990"/>
            <a:ext cx="1643074" cy="1176796"/>
          </p:xfrm>
          <a:graphic>
            <a:graphicData uri="http://schemas.openxmlformats.org/presentationml/2006/ole">
              <p:oleObj spid="_x0000_s34818" name="Equation" r:id="rId3" imgW="939600" imgH="672840" progId="">
                <p:embed/>
              </p:oleObj>
            </a:graphicData>
          </a:graphic>
        </p:graphicFrame>
        <p:pic>
          <p:nvPicPr>
            <p:cNvPr id="34819" name="Picture 3"/>
            <p:cNvPicPr>
              <a:picLocks noChangeAspect="1" noChangeArrowheads="1"/>
            </p:cNvPicPr>
            <p:nvPr/>
          </p:nvPicPr>
          <p:blipFill>
            <a:blip r:embed="rId4" cstate="print"/>
            <a:srcRect/>
            <a:stretch>
              <a:fillRect/>
            </a:stretch>
          </p:blipFill>
          <p:spPr bwMode="auto">
            <a:xfrm>
              <a:off x="3071802" y="867629"/>
              <a:ext cx="4027378" cy="1785950"/>
            </a:xfrm>
            <a:prstGeom prst="rect">
              <a:avLst/>
            </a:prstGeom>
            <a:noFill/>
            <a:ln w="9525">
              <a:noFill/>
              <a:miter lim="800000"/>
              <a:headEnd/>
              <a:tailEnd/>
            </a:ln>
            <a:effectLst/>
          </p:spPr>
        </p:pic>
      </p:grpSp>
      <p:sp>
        <p:nvSpPr>
          <p:cNvPr id="11"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692696"/>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549952"/>
            <a:ext cx="7500989" cy="4191029"/>
            <a:chOff x="285721" y="857238"/>
            <a:chExt cx="7500989" cy="3143272"/>
          </a:xfrm>
        </p:grpSpPr>
        <p:sp>
          <p:nvSpPr>
            <p:cNvPr id="3" name="Rectangle 2"/>
            <p:cNvSpPr>
              <a:spLocks/>
            </p:cNvSpPr>
            <p:nvPr/>
          </p:nvSpPr>
          <p:spPr>
            <a:xfrm>
              <a:off x="285721" y="857238"/>
              <a:ext cx="7500989" cy="31432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cstate="print"/>
            <a:srcRect/>
            <a:stretch>
              <a:fillRect/>
            </a:stretch>
          </p:blipFill>
          <p:spPr bwMode="auto">
            <a:xfrm>
              <a:off x="387032" y="949043"/>
              <a:ext cx="7277584" cy="2948143"/>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36712"/>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Invers Matriks 2 x 2</a:t>
            </a:r>
          </a:p>
        </p:txBody>
      </p:sp>
      <p:grpSp>
        <p:nvGrpSpPr>
          <p:cNvPr id="9" name="Group 8"/>
          <p:cNvGrpSpPr/>
          <p:nvPr/>
        </p:nvGrpSpPr>
        <p:grpSpPr>
          <a:xfrm>
            <a:off x="857224" y="1613127"/>
            <a:ext cx="8046720" cy="2891593"/>
            <a:chOff x="857224" y="760244"/>
            <a:chExt cx="8046720" cy="2168695"/>
          </a:xfrm>
        </p:grpSpPr>
        <p:sp>
          <p:nvSpPr>
            <p:cNvPr id="18" name="Rectangle 17"/>
            <p:cNvSpPr/>
            <p:nvPr/>
          </p:nvSpPr>
          <p:spPr>
            <a:xfrm>
              <a:off x="857224" y="760244"/>
              <a:ext cx="8046720" cy="216869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graphicFrame>
          <p:nvGraphicFramePr>
            <p:cNvPr id="36866" name="Object 2"/>
            <p:cNvGraphicFramePr>
              <a:graphicFrameLocks noChangeAspect="1"/>
            </p:cNvGraphicFramePr>
            <p:nvPr/>
          </p:nvGraphicFramePr>
          <p:xfrm>
            <a:off x="928661" y="857238"/>
            <a:ext cx="3167085" cy="2000264"/>
          </p:xfrm>
          <a:graphic>
            <a:graphicData uri="http://schemas.openxmlformats.org/presentationml/2006/ole">
              <p:oleObj spid="_x0000_s36866" name="Equation" r:id="rId3" imgW="1447560" imgH="914400" progId="">
                <p:embed/>
              </p:oleObj>
            </a:graphicData>
          </a:graphic>
        </p:graphicFrame>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3" name="Right Arrow 12">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93968"/>
            <a:ext cx="5357849" cy="2857520"/>
            <a:chOff x="285721" y="857238"/>
            <a:chExt cx="5357849" cy="2143140"/>
          </a:xfrm>
        </p:grpSpPr>
        <p:sp>
          <p:nvSpPr>
            <p:cNvPr id="3" name="Rectangle 2"/>
            <p:cNvSpPr>
              <a:spLocks/>
            </p:cNvSpPr>
            <p:nvPr/>
          </p:nvSpPr>
          <p:spPr>
            <a:xfrm>
              <a:off x="285721" y="857238"/>
              <a:ext cx="5357849" cy="21431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37890" name="Picture 2"/>
            <p:cNvPicPr>
              <a:picLocks noChangeAspect="1" noChangeArrowheads="1"/>
            </p:cNvPicPr>
            <p:nvPr/>
          </p:nvPicPr>
          <p:blipFill>
            <a:blip r:embed="rId2" cstate="print"/>
            <a:srcRect/>
            <a:stretch>
              <a:fillRect/>
            </a:stretch>
          </p:blipFill>
          <p:spPr bwMode="auto">
            <a:xfrm>
              <a:off x="367548" y="979332"/>
              <a:ext cx="5147159" cy="1898952"/>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36712"/>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4.	Invers Matriks 3 x 3</a:t>
            </a:r>
          </a:p>
        </p:txBody>
      </p:sp>
      <p:grpSp>
        <p:nvGrpSpPr>
          <p:cNvPr id="11" name="Group 10"/>
          <p:cNvGrpSpPr/>
          <p:nvPr/>
        </p:nvGrpSpPr>
        <p:grpSpPr>
          <a:xfrm>
            <a:off x="857224" y="1613126"/>
            <a:ext cx="8046720" cy="3558348"/>
            <a:chOff x="857224" y="760244"/>
            <a:chExt cx="8046720" cy="2668761"/>
          </a:xfrm>
        </p:grpSpPr>
        <p:sp>
          <p:nvSpPr>
            <p:cNvPr id="18" name="Rectangle 17"/>
            <p:cNvSpPr/>
            <p:nvPr/>
          </p:nvSpPr>
          <p:spPr>
            <a:xfrm>
              <a:off x="857224" y="760244"/>
              <a:ext cx="8046720" cy="2668761"/>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graphicFrame>
          <p:nvGraphicFramePr>
            <p:cNvPr id="38915" name="Object 3"/>
            <p:cNvGraphicFramePr>
              <a:graphicFrameLocks noChangeAspect="1"/>
            </p:cNvGraphicFramePr>
            <p:nvPr/>
          </p:nvGraphicFramePr>
          <p:xfrm>
            <a:off x="928662" y="1000114"/>
            <a:ext cx="2214578" cy="1963440"/>
          </p:xfrm>
          <a:graphic>
            <a:graphicData uri="http://schemas.openxmlformats.org/presentationml/2006/ole">
              <p:oleObj spid="_x0000_s38915" name="Equation" r:id="rId3" imgW="1231560" imgH="1091880" progId="">
                <p:embed/>
              </p:oleObj>
            </a:graphicData>
          </a:graphic>
        </p:graphicFrame>
        <p:pic>
          <p:nvPicPr>
            <p:cNvPr id="38916" name="Picture 4"/>
            <p:cNvPicPr>
              <a:picLocks noChangeAspect="1" noChangeArrowheads="1"/>
            </p:cNvPicPr>
            <p:nvPr/>
          </p:nvPicPr>
          <p:blipFill>
            <a:blip r:embed="rId4" cstate="print"/>
            <a:srcRect/>
            <a:stretch>
              <a:fillRect/>
            </a:stretch>
          </p:blipFill>
          <p:spPr bwMode="auto">
            <a:xfrm>
              <a:off x="3714744" y="928676"/>
              <a:ext cx="4143404" cy="2237881"/>
            </a:xfrm>
            <a:prstGeom prst="rect">
              <a:avLst/>
            </a:prstGeom>
            <a:noFill/>
            <a:ln w="9525">
              <a:noFill/>
              <a:miter lim="800000"/>
              <a:headEnd/>
              <a:tailEnd/>
            </a:ln>
            <a:effectLst/>
          </p:spPr>
        </p:pic>
      </p:gr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93968"/>
            <a:ext cx="5143535" cy="3905277"/>
            <a:chOff x="285721" y="857238"/>
            <a:chExt cx="5143535" cy="2928958"/>
          </a:xfrm>
        </p:grpSpPr>
        <p:sp>
          <p:nvSpPr>
            <p:cNvPr id="3" name="Rectangle 2"/>
            <p:cNvSpPr>
              <a:spLocks/>
            </p:cNvSpPr>
            <p:nvPr/>
          </p:nvSpPr>
          <p:spPr>
            <a:xfrm>
              <a:off x="285721" y="857238"/>
              <a:ext cx="5143535" cy="292895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cstate="print"/>
            <a:srcRect/>
            <a:stretch>
              <a:fillRect/>
            </a:stretch>
          </p:blipFill>
          <p:spPr bwMode="auto">
            <a:xfrm>
              <a:off x="367549" y="939067"/>
              <a:ext cx="4962895" cy="2714644"/>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21960"/>
            <a:ext cx="7454630" cy="3831261"/>
            <a:chOff x="285721" y="857238"/>
            <a:chExt cx="5857915" cy="2928958"/>
          </a:xfrm>
        </p:grpSpPr>
        <p:sp>
          <p:nvSpPr>
            <p:cNvPr id="3" name="Rectangle 2"/>
            <p:cNvSpPr>
              <a:spLocks/>
            </p:cNvSpPr>
            <p:nvPr/>
          </p:nvSpPr>
          <p:spPr>
            <a:xfrm>
              <a:off x="285721" y="857238"/>
              <a:ext cx="5857915" cy="292895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98722" y="980630"/>
              <a:ext cx="5633211" cy="2693636"/>
            </a:xfrm>
            <a:prstGeom prst="rect">
              <a:avLst/>
            </a:prstGeom>
            <a:noFill/>
            <a:ln w="9525">
              <a:noFill/>
              <a:miter lim="800000"/>
              <a:headEnd/>
              <a:tailEnd/>
            </a:ln>
            <a:effectLst/>
          </p:spPr>
        </p:pic>
      </p:grpSp>
      <p:sp>
        <p:nvSpPr>
          <p:cNvPr id="10"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3" name="Right Arrow 12">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5.	Persamaan Bentuk Matriks</a:t>
            </a:r>
          </a:p>
        </p:txBody>
      </p:sp>
      <p:sp>
        <p:nvSpPr>
          <p:cNvPr id="18" name="Rectangle 17"/>
          <p:cNvSpPr/>
          <p:nvPr/>
        </p:nvSpPr>
        <p:spPr>
          <a:xfrm>
            <a:off x="857224" y="1628800"/>
            <a:ext cx="8046720" cy="174858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514350" lvl="2" indent="-514350"/>
            <a:r>
              <a:rPr lang="en-ID" sz="2000" b="1" smtClean="0">
                <a:latin typeface="Times New Roman" pitchFamily="18" charset="0"/>
                <a:cs typeface="Times New Roman" pitchFamily="18" charset="0"/>
              </a:rPr>
              <a:t>AX = B	</a:t>
            </a:r>
            <a:r>
              <a:rPr lang="en-ID" sz="2000" b="1" smtClean="0">
                <a:latin typeface="Times New Roman" pitchFamily="18" charset="0"/>
                <a:cs typeface="Times New Roman" pitchFamily="18" charset="0"/>
                <a:sym typeface="Symbol"/>
              </a:rPr>
              <a:t></a:t>
            </a:r>
            <a:r>
              <a:rPr lang="en-ID" sz="2000" b="1" smtClean="0">
                <a:latin typeface="Times New Roman" pitchFamily="18" charset="0"/>
                <a:cs typeface="Times New Roman" pitchFamily="18" charset="0"/>
              </a:rPr>
              <a:t>	X = A</a:t>
            </a:r>
            <a:r>
              <a:rPr lang="en-ID" sz="2000" b="1" baseline="30000" smtClean="0">
                <a:latin typeface="Times New Roman" pitchFamily="18" charset="0"/>
                <a:cs typeface="Times New Roman" pitchFamily="18" charset="0"/>
              </a:rPr>
              <a:t>–1</a:t>
            </a:r>
            <a:r>
              <a:rPr lang="en-ID" sz="2000" b="1" smtClean="0">
                <a:latin typeface="Times New Roman" pitchFamily="18" charset="0"/>
                <a:cs typeface="Times New Roman" pitchFamily="18" charset="0"/>
              </a:rPr>
              <a:t>B</a:t>
            </a:r>
          </a:p>
          <a:p>
            <a:pPr marL="514350" lvl="2" indent="-514350"/>
            <a:endParaRPr lang="en-ID" sz="2000" b="1" smtClean="0">
              <a:latin typeface="Times New Roman" pitchFamily="18" charset="0"/>
              <a:cs typeface="Times New Roman" pitchFamily="18" charset="0"/>
            </a:endParaRPr>
          </a:p>
          <a:p>
            <a:pPr marL="514350" lvl="2" indent="-514350"/>
            <a:r>
              <a:rPr lang="en-ID" sz="2000" b="1" smtClean="0">
                <a:latin typeface="Times New Roman" pitchFamily="18" charset="0"/>
                <a:cs typeface="Times New Roman" pitchFamily="18" charset="0"/>
              </a:rPr>
              <a:t>XA = B	</a:t>
            </a:r>
            <a:r>
              <a:rPr lang="en-ID" sz="2000" b="1" smtClean="0">
                <a:latin typeface="Times New Roman" pitchFamily="18" charset="0"/>
                <a:cs typeface="Times New Roman" pitchFamily="18" charset="0"/>
                <a:sym typeface="Symbol"/>
              </a:rPr>
              <a:t></a:t>
            </a:r>
            <a:r>
              <a:rPr lang="en-ID" sz="2000" b="1" smtClean="0">
                <a:latin typeface="Times New Roman" pitchFamily="18" charset="0"/>
                <a:cs typeface="Times New Roman" pitchFamily="18" charset="0"/>
              </a:rPr>
              <a:t>	X = BA</a:t>
            </a:r>
            <a:r>
              <a:rPr lang="en-ID" sz="2000" b="1" baseline="30000" smtClean="0">
                <a:latin typeface="Times New Roman" pitchFamily="18" charset="0"/>
                <a:cs typeface="Times New Roman" pitchFamily="18" charset="0"/>
              </a:rPr>
              <a:t>–1</a:t>
            </a:r>
            <a:endParaRPr lang="en-ID" sz="2000" b="1" smtClean="0">
              <a:latin typeface="Times New Roman" pitchFamily="18" charset="0"/>
              <a:cs typeface="Times New Roman" pitchFamily="18" charset="0"/>
            </a:endParaRPr>
          </a:p>
        </p:txBody>
      </p:sp>
      <p:sp>
        <p:nvSpPr>
          <p:cNvPr id="8"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93968"/>
            <a:ext cx="5643601" cy="2438400"/>
            <a:chOff x="285721" y="857238"/>
            <a:chExt cx="5643601" cy="1828800"/>
          </a:xfrm>
        </p:grpSpPr>
        <p:sp>
          <p:nvSpPr>
            <p:cNvPr id="3" name="Rectangle 2"/>
            <p:cNvSpPr>
              <a:spLocks/>
            </p:cNvSpPr>
            <p:nvPr/>
          </p:nvSpPr>
          <p:spPr>
            <a:xfrm>
              <a:off x="285721" y="857238"/>
              <a:ext cx="5643601" cy="1828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40962" name="Picture 2"/>
            <p:cNvPicPr>
              <a:picLocks noChangeAspect="1" noChangeArrowheads="1"/>
            </p:cNvPicPr>
            <p:nvPr/>
          </p:nvPicPr>
          <p:blipFill>
            <a:blip r:embed="rId2" cstate="print"/>
            <a:srcRect/>
            <a:stretch>
              <a:fillRect/>
            </a:stretch>
          </p:blipFill>
          <p:spPr bwMode="auto">
            <a:xfrm>
              <a:off x="387032" y="949458"/>
              <a:ext cx="5411712" cy="1643074"/>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666702"/>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Sistem Persamaan Linear Dua Variabel</a:t>
            </a:r>
          </a:p>
        </p:txBody>
      </p:sp>
      <p:sp>
        <p:nvSpPr>
          <p:cNvPr id="3" name="Rounded Rectangle 2">
            <a:hlinkClick r:id="rId3" action="ppaction://hlinksldjump"/>
          </p:cNvPr>
          <p:cNvSpPr/>
          <p:nvPr/>
        </p:nvSpPr>
        <p:spPr>
          <a:xfrm>
            <a:off x="1071538" y="2353071"/>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Sistem Persamaan Linear dengan Tiga Variabel</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23318" y="2030544"/>
            <a:ext cx="1260765" cy="21579"/>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908720"/>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D.	Menyelesaikan Masalah Menggunakan Matriks</a:t>
            </a:r>
          </a:p>
        </p:txBody>
      </p:sp>
      <p:cxnSp>
        <p:nvCxnSpPr>
          <p:cNvPr id="14" name="Straight Arrow Connector 13"/>
          <p:cNvCxnSpPr/>
          <p:nvPr/>
        </p:nvCxnSpPr>
        <p:spPr>
          <a:xfrm>
            <a:off x="663692" y="2004961"/>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67171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Sistem Persamaan Linear Dua Variabel</a:t>
            </a:r>
          </a:p>
        </p:txBody>
      </p:sp>
      <p:sp>
        <p:nvSpPr>
          <p:cNvPr id="18" name="Rectangle 17"/>
          <p:cNvSpPr/>
          <p:nvPr/>
        </p:nvSpPr>
        <p:spPr>
          <a:xfrm>
            <a:off x="857224" y="1541120"/>
            <a:ext cx="8046720" cy="700828"/>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76313">
              <a:tabLst>
                <a:tab pos="457200" algn="l"/>
              </a:tabLst>
            </a:pPr>
            <a:r>
              <a:rPr lang="en-ID" sz="2000" b="1" smtClean="0">
                <a:latin typeface="Times New Roman" pitchFamily="18" charset="0"/>
                <a:cs typeface="Times New Roman" pitchFamily="18" charset="0"/>
              </a:rPr>
              <a:t>a.	Menggunakan Cara Invers Matriks</a:t>
            </a:r>
          </a:p>
        </p:txBody>
      </p:sp>
      <p:grpSp>
        <p:nvGrpSpPr>
          <p:cNvPr id="10" name="Group 9"/>
          <p:cNvGrpSpPr/>
          <p:nvPr/>
        </p:nvGrpSpPr>
        <p:grpSpPr>
          <a:xfrm>
            <a:off x="1428728" y="2364907"/>
            <a:ext cx="7475216" cy="3238523"/>
            <a:chOff x="1428728" y="1378086"/>
            <a:chExt cx="7475216" cy="2428892"/>
          </a:xfrm>
        </p:grpSpPr>
        <p:sp>
          <p:nvSpPr>
            <p:cNvPr id="9" name="Rectangle 8"/>
            <p:cNvSpPr/>
            <p:nvPr/>
          </p:nvSpPr>
          <p:spPr>
            <a:xfrm>
              <a:off x="1428728" y="1378086"/>
              <a:ext cx="7475216" cy="242889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76313">
                <a:buAutoNum type="alphaLcPeriod"/>
                <a:tabLst>
                  <a:tab pos="457200" algn="l"/>
                </a:tabLst>
              </a:pPr>
              <a:endParaRPr lang="en-ID" sz="2000" b="1" smtClean="0">
                <a:latin typeface="Times New Roman" pitchFamily="18" charset="0"/>
                <a:cs typeface="Times New Roman" pitchFamily="18" charset="0"/>
              </a:endParaRPr>
            </a:p>
          </p:txBody>
        </p:sp>
        <p:pic>
          <p:nvPicPr>
            <p:cNvPr id="41986" name="Picture 2"/>
            <p:cNvPicPr>
              <a:picLocks noChangeAspect="1" noChangeArrowheads="1"/>
            </p:cNvPicPr>
            <p:nvPr/>
          </p:nvPicPr>
          <p:blipFill>
            <a:blip r:embed="rId2" cstate="print"/>
            <a:srcRect/>
            <a:stretch>
              <a:fillRect/>
            </a:stretch>
          </p:blipFill>
          <p:spPr bwMode="auto">
            <a:xfrm>
              <a:off x="1537422" y="1459915"/>
              <a:ext cx="3861315" cy="2214578"/>
            </a:xfrm>
            <a:prstGeom prst="rect">
              <a:avLst/>
            </a:prstGeom>
            <a:noFill/>
            <a:ln w="9525">
              <a:noFill/>
              <a:miter lim="800000"/>
              <a:headEnd/>
              <a:tailEnd/>
            </a:ln>
            <a:effectLst/>
          </p:spPr>
        </p:pic>
      </p:grpSp>
      <p:sp>
        <p:nvSpPr>
          <p:cNvPr id="11"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57224" y="1013661"/>
            <a:ext cx="8046720" cy="700828"/>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76313">
              <a:tabLst>
                <a:tab pos="457200" algn="l"/>
              </a:tabLst>
            </a:pPr>
            <a:r>
              <a:rPr lang="en-ID" sz="2000" b="1" smtClean="0">
                <a:latin typeface="Times New Roman" pitchFamily="18" charset="0"/>
                <a:cs typeface="Times New Roman" pitchFamily="18" charset="0"/>
              </a:rPr>
              <a:t>b.	 Menggunakan Determinan (Aturan Cramer)</a:t>
            </a:r>
          </a:p>
        </p:txBody>
      </p:sp>
      <p:grpSp>
        <p:nvGrpSpPr>
          <p:cNvPr id="12" name="Group 11"/>
          <p:cNvGrpSpPr/>
          <p:nvPr/>
        </p:nvGrpSpPr>
        <p:grpSpPr>
          <a:xfrm>
            <a:off x="1428728" y="1837448"/>
            <a:ext cx="7475216" cy="3238523"/>
            <a:chOff x="1428728" y="1378086"/>
            <a:chExt cx="7475216" cy="2428892"/>
          </a:xfrm>
        </p:grpSpPr>
        <p:sp>
          <p:nvSpPr>
            <p:cNvPr id="9" name="Rectangle 8"/>
            <p:cNvSpPr/>
            <p:nvPr/>
          </p:nvSpPr>
          <p:spPr>
            <a:xfrm>
              <a:off x="1428728" y="1378086"/>
              <a:ext cx="7475216" cy="242889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76313">
                <a:buAutoNum type="alphaLcPeriod"/>
                <a:tabLst>
                  <a:tab pos="457200" algn="l"/>
                </a:tabLst>
              </a:pPr>
              <a:endParaRPr lang="en-ID" sz="2000" b="1" smtClean="0">
                <a:latin typeface="Times New Roman" pitchFamily="18" charset="0"/>
                <a:cs typeface="Times New Roman" pitchFamily="18" charset="0"/>
              </a:endParaRPr>
            </a:p>
          </p:txBody>
        </p:sp>
        <p:graphicFrame>
          <p:nvGraphicFramePr>
            <p:cNvPr id="43010" name="Object 2"/>
            <p:cNvGraphicFramePr>
              <a:graphicFrameLocks noChangeAspect="1"/>
            </p:cNvGraphicFramePr>
            <p:nvPr/>
          </p:nvGraphicFramePr>
          <p:xfrm>
            <a:off x="1562512" y="1583308"/>
            <a:ext cx="6056719" cy="1906745"/>
          </p:xfrm>
          <a:graphic>
            <a:graphicData uri="http://schemas.openxmlformats.org/presentationml/2006/ole">
              <p:oleObj spid="_x0000_s43010" name="Equation" r:id="rId3" imgW="2743200" imgH="863280" progId="">
                <p:embed/>
              </p:oleObj>
            </a:graphicData>
          </a:graphic>
        </p:graphicFrame>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692696"/>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1" y="1549952"/>
            <a:ext cx="5929353" cy="3143272"/>
            <a:chOff x="285721" y="857238"/>
            <a:chExt cx="5929353" cy="2357454"/>
          </a:xfrm>
        </p:grpSpPr>
        <p:sp>
          <p:nvSpPr>
            <p:cNvPr id="3" name="Rectangle 2"/>
            <p:cNvSpPr>
              <a:spLocks/>
            </p:cNvSpPr>
            <p:nvPr/>
          </p:nvSpPr>
          <p:spPr>
            <a:xfrm>
              <a:off x="285721" y="857238"/>
              <a:ext cx="5929353" cy="235745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44034" name="Picture 2"/>
            <p:cNvPicPr>
              <a:picLocks noChangeAspect="1" noChangeArrowheads="1"/>
            </p:cNvPicPr>
            <p:nvPr/>
          </p:nvPicPr>
          <p:blipFill>
            <a:blip r:embed="rId2" cstate="print"/>
            <a:srcRect/>
            <a:stretch>
              <a:fillRect/>
            </a:stretch>
          </p:blipFill>
          <p:spPr bwMode="auto">
            <a:xfrm>
              <a:off x="367548" y="979332"/>
              <a:ext cx="5728465" cy="2071702"/>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7" name="Right Arrow 16">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80376"/>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Sistem Persamaan Linear dengan Tiga Variabel</a:t>
            </a:r>
            <a:endParaRPr lang="en-ID" sz="2000" b="1" smtClean="0">
              <a:latin typeface="Times New Roman" pitchFamily="18" charset="0"/>
              <a:cs typeface="Times New Roman" pitchFamily="18" charset="0"/>
            </a:endParaRPr>
          </a:p>
        </p:txBody>
      </p:sp>
      <p:sp>
        <p:nvSpPr>
          <p:cNvPr id="8" name="Rectangle 7"/>
          <p:cNvSpPr/>
          <p:nvPr/>
        </p:nvSpPr>
        <p:spPr>
          <a:xfrm>
            <a:off x="857224" y="1556792"/>
            <a:ext cx="8046720" cy="700828"/>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76313">
              <a:tabLst>
                <a:tab pos="457200" algn="l"/>
              </a:tabLst>
            </a:pPr>
            <a:r>
              <a:rPr lang="en-ID" sz="2000" b="1" smtClean="0">
                <a:latin typeface="Times New Roman" pitchFamily="18" charset="0"/>
                <a:cs typeface="Times New Roman" pitchFamily="18" charset="0"/>
              </a:rPr>
              <a:t>a.	Menggunakan Cara Invers Matriks</a:t>
            </a:r>
          </a:p>
        </p:txBody>
      </p:sp>
      <p:grpSp>
        <p:nvGrpSpPr>
          <p:cNvPr id="13" name="Group 12"/>
          <p:cNvGrpSpPr/>
          <p:nvPr/>
        </p:nvGrpSpPr>
        <p:grpSpPr>
          <a:xfrm>
            <a:off x="1428728" y="2380579"/>
            <a:ext cx="7475216" cy="3238523"/>
            <a:chOff x="1428728" y="1378086"/>
            <a:chExt cx="7475216" cy="2428892"/>
          </a:xfrm>
        </p:grpSpPr>
        <p:sp>
          <p:nvSpPr>
            <p:cNvPr id="10" name="Rectangle 9"/>
            <p:cNvSpPr/>
            <p:nvPr/>
          </p:nvSpPr>
          <p:spPr>
            <a:xfrm>
              <a:off x="1428728" y="1378086"/>
              <a:ext cx="7475216" cy="242889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76313">
                <a:buAutoNum type="alphaLcPeriod"/>
                <a:tabLst>
                  <a:tab pos="457200" algn="l"/>
                </a:tabLst>
              </a:pPr>
              <a:endParaRPr lang="en-ID" sz="2000" b="1" smtClean="0">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cstate="print"/>
            <a:srcRect/>
            <a:stretch>
              <a:fillRect/>
            </a:stretch>
          </p:blipFill>
          <p:spPr bwMode="auto">
            <a:xfrm>
              <a:off x="1572903" y="1584607"/>
              <a:ext cx="7091612" cy="1928826"/>
            </a:xfrm>
            <a:prstGeom prst="rect">
              <a:avLst/>
            </a:prstGeom>
            <a:noFill/>
            <a:ln w="9525">
              <a:noFill/>
              <a:miter lim="800000"/>
              <a:headEnd/>
              <a:tailEnd/>
            </a:ln>
            <a:effectLst/>
          </p:spPr>
        </p:pic>
      </p:grpSp>
      <p:sp>
        <p:nvSpPr>
          <p:cNvPr id="11"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560" y="949028"/>
            <a:ext cx="8046720" cy="700828"/>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76313">
              <a:tabLst>
                <a:tab pos="457200" algn="l"/>
              </a:tabLst>
            </a:pPr>
            <a:r>
              <a:rPr lang="en-ID" sz="2000" b="1" smtClean="0">
                <a:latin typeface="Times New Roman" pitchFamily="18" charset="0"/>
                <a:cs typeface="Times New Roman" pitchFamily="18" charset="0"/>
              </a:rPr>
              <a:t>b.	 Menggunakan Determinan (Aturan Cramer)</a:t>
            </a:r>
          </a:p>
        </p:txBody>
      </p:sp>
      <p:sp>
        <p:nvSpPr>
          <p:cNvPr id="9" name="Rectangle 8"/>
          <p:cNvSpPr/>
          <p:nvPr/>
        </p:nvSpPr>
        <p:spPr>
          <a:xfrm>
            <a:off x="1183064" y="1772816"/>
            <a:ext cx="7475216" cy="3839557"/>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76313">
              <a:buAutoNum type="alphaLcPeriod"/>
              <a:tabLst>
                <a:tab pos="457200" algn="l"/>
              </a:tabLst>
            </a:pPr>
            <a:endParaRPr lang="en-ID" sz="2000" b="1" smtClean="0">
              <a:latin typeface="Times New Roman" pitchFamily="18" charset="0"/>
              <a:cs typeface="Times New Roman" pitchFamily="18" charset="0"/>
            </a:endParaRPr>
          </a:p>
        </p:txBody>
      </p:sp>
      <p:graphicFrame>
        <p:nvGraphicFramePr>
          <p:cNvPr id="46083" name="Object 3"/>
          <p:cNvGraphicFramePr>
            <a:graphicFrameLocks noChangeAspect="1"/>
          </p:cNvGraphicFramePr>
          <p:nvPr/>
        </p:nvGraphicFramePr>
        <p:xfrm>
          <a:off x="1303596" y="1935607"/>
          <a:ext cx="5546198" cy="3581516"/>
        </p:xfrm>
        <a:graphic>
          <a:graphicData uri="http://schemas.openxmlformats.org/presentationml/2006/ole">
            <p:oleObj spid="_x0000_s46083" name="Equation" r:id="rId3" imgW="3644640" imgH="1765080" progId="">
              <p:embed/>
            </p:oleObj>
          </a:graphicData>
        </a:graphic>
      </p:graphicFrame>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3" name="Right Arrow 12">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9" name="Group 8"/>
          <p:cNvGrpSpPr/>
          <p:nvPr/>
        </p:nvGrpSpPr>
        <p:grpSpPr>
          <a:xfrm>
            <a:off x="285722" y="1621960"/>
            <a:ext cx="5357849" cy="3714776"/>
            <a:chOff x="285721" y="857238"/>
            <a:chExt cx="5357849" cy="2786082"/>
          </a:xfrm>
        </p:grpSpPr>
        <p:sp>
          <p:nvSpPr>
            <p:cNvPr id="3" name="Rectangle 2"/>
            <p:cNvSpPr>
              <a:spLocks/>
            </p:cNvSpPr>
            <p:nvPr/>
          </p:nvSpPr>
          <p:spPr>
            <a:xfrm>
              <a:off x="285721" y="857238"/>
              <a:ext cx="5357849" cy="278608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cstate="print"/>
            <a:srcRect/>
            <a:stretch>
              <a:fillRect/>
            </a:stretch>
          </p:blipFill>
          <p:spPr bwMode="auto">
            <a:xfrm>
              <a:off x="387032" y="949458"/>
              <a:ext cx="5156205" cy="2571768"/>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6" name="Right Arrow 15">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hlinkClick r:id="rId2" action="ppaction://hlinksldjump"/>
          </p:cNvPr>
          <p:cNvSpPr/>
          <p:nvPr/>
        </p:nvSpPr>
        <p:spPr>
          <a:xfrm>
            <a:off x="1314472" y="2868072"/>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A.	Translasi (Pergeseran)</a:t>
            </a:r>
          </a:p>
        </p:txBody>
      </p:sp>
      <p:sp>
        <p:nvSpPr>
          <p:cNvPr id="18" name="Rounded Rectangle 17">
            <a:hlinkClick r:id="rId3" action="ppaction://hlinksldjump"/>
          </p:cNvPr>
          <p:cNvSpPr/>
          <p:nvPr/>
        </p:nvSpPr>
        <p:spPr>
          <a:xfrm>
            <a:off x="1314472" y="3511141"/>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B.	Refleksi (Pencerminan)</a:t>
            </a:r>
          </a:p>
        </p:txBody>
      </p:sp>
      <p:cxnSp>
        <p:nvCxnSpPr>
          <p:cNvPr id="23" name="Straight Connector 22"/>
          <p:cNvCxnSpPr/>
          <p:nvPr/>
        </p:nvCxnSpPr>
        <p:spPr>
          <a:xfrm rot="16200000" flipH="1">
            <a:off x="-688231" y="4207974"/>
            <a:ext cx="3212548" cy="21240"/>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906626" y="3225389"/>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a:off x="906626" y="3892144"/>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31" name="Rounded Rectangle 30"/>
          <p:cNvSpPr/>
          <p:nvPr/>
        </p:nvSpPr>
        <p:spPr>
          <a:xfrm>
            <a:off x="549436" y="2110090"/>
            <a:ext cx="1879424"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680981" indent="-680981" algn="ctr" defTabSz="960187">
              <a:tabLst>
                <a:tab pos="345776" algn="l"/>
              </a:tabLst>
            </a:pPr>
            <a:r>
              <a:rPr lang="en-ID" sz="2000" b="1" err="1" smtClean="0">
                <a:latin typeface="Times New Roman" pitchFamily="18" charset="0"/>
                <a:cs typeface="Times New Roman" pitchFamily="18" charset="0"/>
              </a:rPr>
              <a:t>BAGIAN</a:t>
            </a:r>
            <a:r>
              <a:rPr lang="en-ID" sz="2000" b="1" smtClean="0">
                <a:latin typeface="Times New Roman" pitchFamily="18" charset="0"/>
                <a:cs typeface="Times New Roman" pitchFamily="18" charset="0"/>
              </a:rPr>
              <a:t> </a:t>
            </a:r>
            <a:r>
              <a:rPr lang="en-ID" sz="2000" b="1" err="1" smtClean="0">
                <a:latin typeface="Times New Roman" pitchFamily="18" charset="0"/>
                <a:cs typeface="Times New Roman" pitchFamily="18" charset="0"/>
              </a:rPr>
              <a:t>BAB</a:t>
            </a:r>
            <a:endParaRPr lang="en-ID" sz="2000" b="1" smtClean="0">
              <a:latin typeface="Times New Roman" pitchFamily="18" charset="0"/>
              <a:cs typeface="Times New Roman" pitchFamily="18" charset="0"/>
            </a:endParaRPr>
          </a:p>
        </p:txBody>
      </p:sp>
      <p:sp>
        <p:nvSpPr>
          <p:cNvPr id="12" name="Rounded Rectangle 11">
            <a:hlinkClick r:id="rId4" action="ppaction://hlinksldjump"/>
          </p:cNvPr>
          <p:cNvSpPr/>
          <p:nvPr/>
        </p:nvSpPr>
        <p:spPr>
          <a:xfrm>
            <a:off x="1314472" y="4164041"/>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C.	Rotasi (Perputaran)</a:t>
            </a:r>
          </a:p>
        </p:txBody>
      </p:sp>
      <p:sp>
        <p:nvSpPr>
          <p:cNvPr id="13" name="Rounded Rectangle 12">
            <a:hlinkClick r:id="rId5" action="ppaction://hlinksldjump"/>
          </p:cNvPr>
          <p:cNvSpPr/>
          <p:nvPr/>
        </p:nvSpPr>
        <p:spPr>
          <a:xfrm>
            <a:off x="1314472" y="4822701"/>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D.	Dilatasi (Perkalian)</a:t>
            </a:r>
          </a:p>
        </p:txBody>
      </p:sp>
      <p:cxnSp>
        <p:nvCxnSpPr>
          <p:cNvPr id="14" name="Straight Arrow Connector 13"/>
          <p:cNvCxnSpPr/>
          <p:nvPr/>
        </p:nvCxnSpPr>
        <p:spPr>
          <a:xfrm>
            <a:off x="906626" y="4576777"/>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906626" y="5243532"/>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6" name="Rounded Rectangle 15">
            <a:hlinkClick r:id="rId6" action="ppaction://hlinksldjump"/>
          </p:cNvPr>
          <p:cNvSpPr/>
          <p:nvPr/>
        </p:nvSpPr>
        <p:spPr>
          <a:xfrm>
            <a:off x="1314472" y="5483696"/>
            <a:ext cx="64008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E.	Transformasi Matriks</a:t>
            </a:r>
          </a:p>
        </p:txBody>
      </p:sp>
      <p:cxnSp>
        <p:nvCxnSpPr>
          <p:cNvPr id="19" name="Straight Arrow Connector 18"/>
          <p:cNvCxnSpPr/>
          <p:nvPr/>
        </p:nvCxnSpPr>
        <p:spPr>
          <a:xfrm>
            <a:off x="906626" y="5824867"/>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20" name="Title 19"/>
          <p:cNvSpPr>
            <a:spLocks noGrp="1"/>
          </p:cNvSpPr>
          <p:nvPr>
            <p:ph type="title"/>
          </p:nvPr>
        </p:nvSpPr>
        <p:spPr>
          <a:xfrm>
            <a:off x="2051720" y="692696"/>
            <a:ext cx="8229600" cy="1143000"/>
          </a:xfrm>
        </p:spPr>
        <p:txBody>
          <a:bodyPr>
            <a:normAutofit/>
          </a:bodyPr>
          <a:lstStyle/>
          <a:p>
            <a:r>
              <a:rPr lang="en-ID" dirty="0" smtClean="0">
                <a:latin typeface="Times New Roman" pitchFamily="18" charset="0"/>
                <a:cs typeface="Times New Roman" pitchFamily="18" charset="0"/>
              </a:rPr>
              <a:t>Transformasi</a:t>
            </a:r>
            <a:r>
              <a:rPr lang="id-ID" dirty="0" smtClean="0">
                <a:latin typeface="Times New Roman" pitchFamily="18" charset="0"/>
                <a:cs typeface="Times New Roman" pitchFamily="18" charset="0"/>
              </a:rPr>
              <a:t> </a:t>
            </a:r>
            <a:r>
              <a:rPr lang="en-ID" dirty="0" smtClean="0">
                <a:latin typeface="Times New Roman" pitchFamily="18" charset="0"/>
                <a:cs typeface="Times New Roman" pitchFamily="18" charset="0"/>
              </a:rPr>
              <a:t>Geometri</a:t>
            </a:r>
          </a:p>
        </p:txBody>
      </p:sp>
      <p:sp>
        <p:nvSpPr>
          <p:cNvPr id="21" name="Text Placeholder 20"/>
          <p:cNvSpPr>
            <a:spLocks noGrp="1"/>
          </p:cNvSpPr>
          <p:nvPr>
            <p:ph type="body" sz="quarter" idx="10"/>
          </p:nvPr>
        </p:nvSpPr>
        <p:spPr/>
        <p:txBody>
          <a:bodyPr/>
          <a:lstStyle/>
          <a:p>
            <a:r>
              <a:rPr lang="id-ID" dirty="0" smtClean="0"/>
              <a:t>IV</a:t>
            </a:r>
            <a:endParaRPr lang="id-ID" dirty="0"/>
          </a:p>
        </p:txBody>
      </p:sp>
      <p:sp>
        <p:nvSpPr>
          <p:cNvPr id="26" name="TextBox 25"/>
          <p:cNvSpPr txBox="1">
            <a:spLocks noChangeArrowheads="1"/>
          </p:cNvSpPr>
          <p:nvPr/>
        </p:nvSpPr>
        <p:spPr bwMode="auto">
          <a:xfrm>
            <a:off x="3707904" y="6289575"/>
            <a:ext cx="1653594" cy="307777"/>
          </a:xfrm>
          <a:prstGeom prst="rect">
            <a:avLst/>
          </a:prstGeom>
          <a:noFill/>
          <a:ln w="9525">
            <a:noFill/>
            <a:miter lim="800000"/>
            <a:headEnd/>
            <a:tailEnd/>
          </a:ln>
        </p:spPr>
        <p:txBody>
          <a:bodyPr wrap="none">
            <a:spAutoFit/>
          </a:bodyPr>
          <a:lstStyle/>
          <a:p>
            <a:pPr eaLnBrk="1" hangingPunct="1"/>
            <a:r>
              <a:rPr lang="id-ID" altLang="id-ID" sz="1400" dirty="0">
                <a:solidFill>
                  <a:srgbClr val="92D050"/>
                </a:solidFill>
                <a:hlinkClick r:id="rId7" action="ppaction://hlinksldjump"/>
              </a:rPr>
              <a:t>Kembali ke daftar isi</a:t>
            </a:r>
            <a:endParaRPr lang="en-US" altLang="id-ID" sz="1400" dirty="0">
              <a:solidFill>
                <a:srgbClr val="92D050"/>
              </a:solidFill>
            </a:endParaRPr>
          </a:p>
        </p:txBody>
      </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620688"/>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Sifat-Sifat Notasi Sigma	</a:t>
            </a:r>
            <a:endParaRPr lang="en-ID" sz="2000" b="1" smtClean="0">
              <a:latin typeface="Times New Roman" pitchFamily="18" charset="0"/>
              <a:cs typeface="Times New Roman" pitchFamily="18" charset="0"/>
            </a:endParaRPr>
          </a:p>
        </p:txBody>
      </p:sp>
      <p:grpSp>
        <p:nvGrpSpPr>
          <p:cNvPr id="9" name="Group 8"/>
          <p:cNvGrpSpPr/>
          <p:nvPr/>
        </p:nvGrpSpPr>
        <p:grpSpPr>
          <a:xfrm>
            <a:off x="857224" y="1397102"/>
            <a:ext cx="7315176" cy="4701356"/>
            <a:chOff x="857224" y="760244"/>
            <a:chExt cx="6000792" cy="3526017"/>
          </a:xfrm>
        </p:grpSpPr>
        <p:sp>
          <p:nvSpPr>
            <p:cNvPr id="18" name="Rectangle 17"/>
            <p:cNvSpPr/>
            <p:nvPr/>
          </p:nvSpPr>
          <p:spPr>
            <a:xfrm>
              <a:off x="857224" y="760244"/>
              <a:ext cx="6000792" cy="3526017"/>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948145" y="867629"/>
              <a:ext cx="5781675" cy="3324225"/>
            </a:xfrm>
            <a:prstGeom prst="rect">
              <a:avLst/>
            </a:prstGeom>
            <a:noFill/>
            <a:ln w="9525">
              <a:noFill/>
              <a:miter lim="800000"/>
              <a:headEnd/>
              <a:tailEnd/>
            </a:ln>
            <a:effectLst/>
          </p:spPr>
        </p:pic>
      </p:grpSp>
      <p:sp>
        <p:nvSpPr>
          <p:cNvPr id="10"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3" name="Right Arrow 12">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594694"/>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Bentuk Translasi</a:t>
            </a:r>
          </a:p>
        </p:txBody>
      </p:sp>
      <p:sp>
        <p:nvSpPr>
          <p:cNvPr id="3" name="Rounded Rectangle 2">
            <a:hlinkClick r:id="rId3" action="ppaction://hlinksldjump"/>
          </p:cNvPr>
          <p:cNvSpPr/>
          <p:nvPr/>
        </p:nvSpPr>
        <p:spPr>
          <a:xfrm>
            <a:off x="1071538" y="2281063"/>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Komposisi Translasi</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357687" y="2339540"/>
            <a:ext cx="2022773"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3321881"/>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836712"/>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A.	Translasi (Pergeseran)</a:t>
            </a:r>
          </a:p>
        </p:txBody>
      </p:sp>
      <p:sp>
        <p:nvSpPr>
          <p:cNvPr id="8" name="Rounded Rectangle 7">
            <a:hlinkClick r:id="rId4" action="ppaction://hlinksldjump"/>
          </p:cNvPr>
          <p:cNvSpPr/>
          <p:nvPr/>
        </p:nvSpPr>
        <p:spPr>
          <a:xfrm>
            <a:off x="1071538" y="2966299"/>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Translasi Kurva</a:t>
            </a:r>
          </a:p>
        </p:txBody>
      </p:sp>
      <p:cxnSp>
        <p:nvCxnSpPr>
          <p:cNvPr id="14" name="Straight Arrow Connector 13"/>
          <p:cNvCxnSpPr/>
          <p:nvPr/>
        </p:nvCxnSpPr>
        <p:spPr>
          <a:xfrm>
            <a:off x="663692" y="1932953"/>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599707"/>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6"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daftar isi</a:t>
            </a:r>
            <a:endParaRPr lang="en-US" altLang="id-ID" sz="1300" dirty="0">
              <a:solidFill>
                <a:schemeClr val="bg1"/>
              </a:solidFill>
            </a:endParaRPr>
          </a:p>
        </p:txBody>
      </p:sp>
      <p:sp>
        <p:nvSpPr>
          <p:cNvPr id="17" name="TextBox 16">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awal bab</a:t>
            </a:r>
            <a:endParaRPr lang="en-US" altLang="id-ID" sz="1300" dirty="0">
              <a:solidFill>
                <a:schemeClr val="bg1"/>
              </a:solidFill>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6470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Bentuk Translasi</a:t>
            </a:r>
          </a:p>
        </p:txBody>
      </p:sp>
      <p:sp>
        <p:nvSpPr>
          <p:cNvPr id="18" name="Rectangle 17"/>
          <p:cNvSpPr/>
          <p:nvPr/>
        </p:nvSpPr>
        <p:spPr>
          <a:xfrm>
            <a:off x="857224" y="1485700"/>
            <a:ext cx="8046720" cy="151825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Translasi (pergeseran) merupakan transformasi yang memindahkan titik dengan jarak dan arah tertentu. Pada translasi digunakan pendekatan koordinat.</a:t>
            </a:r>
          </a:p>
        </p:txBody>
      </p:sp>
      <p:grpSp>
        <p:nvGrpSpPr>
          <p:cNvPr id="10" name="Group 9"/>
          <p:cNvGrpSpPr/>
          <p:nvPr/>
        </p:nvGrpSpPr>
        <p:grpSpPr>
          <a:xfrm>
            <a:off x="857224" y="3099203"/>
            <a:ext cx="8046720" cy="2667019"/>
            <a:chOff x="857224" y="1928808"/>
            <a:chExt cx="8046720" cy="2000264"/>
          </a:xfrm>
        </p:grpSpPr>
        <p:sp>
          <p:nvSpPr>
            <p:cNvPr id="8" name="Rectangle 7"/>
            <p:cNvSpPr/>
            <p:nvPr/>
          </p:nvSpPr>
          <p:spPr>
            <a:xfrm>
              <a:off x="857224" y="1928808"/>
              <a:ext cx="8046720" cy="2000264"/>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pic>
          <p:nvPicPr>
            <p:cNvPr id="48130" name="Picture 2"/>
            <p:cNvPicPr>
              <a:picLocks noChangeAspect="1" noChangeArrowheads="1"/>
            </p:cNvPicPr>
            <p:nvPr/>
          </p:nvPicPr>
          <p:blipFill>
            <a:blip r:embed="rId2" cstate="print"/>
            <a:srcRect/>
            <a:stretch>
              <a:fillRect/>
            </a:stretch>
          </p:blipFill>
          <p:spPr bwMode="auto">
            <a:xfrm>
              <a:off x="928662" y="2021028"/>
              <a:ext cx="6244750" cy="1785950"/>
            </a:xfrm>
            <a:prstGeom prst="rect">
              <a:avLst/>
            </a:prstGeom>
            <a:noFill/>
            <a:ln w="9525">
              <a:noFill/>
              <a:miter lim="800000"/>
              <a:headEnd/>
              <a:tailEnd/>
            </a:ln>
            <a:effectLst/>
          </p:spPr>
        </p:pic>
      </p:grpSp>
      <p:sp>
        <p:nvSpPr>
          <p:cNvPr id="11"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2" y="1621960"/>
            <a:ext cx="5643601" cy="3143272"/>
            <a:chOff x="285721" y="857238"/>
            <a:chExt cx="5643601" cy="2357454"/>
          </a:xfrm>
        </p:grpSpPr>
        <p:sp>
          <p:nvSpPr>
            <p:cNvPr id="3" name="Rectangle 2"/>
            <p:cNvSpPr>
              <a:spLocks/>
            </p:cNvSpPr>
            <p:nvPr/>
          </p:nvSpPr>
          <p:spPr>
            <a:xfrm>
              <a:off x="285721" y="857238"/>
              <a:ext cx="5643601" cy="235745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49154" name="Picture 2"/>
            <p:cNvPicPr>
              <a:picLocks noChangeAspect="1" noChangeArrowheads="1"/>
            </p:cNvPicPr>
            <p:nvPr/>
          </p:nvPicPr>
          <p:blipFill>
            <a:blip r:embed="rId2" cstate="print"/>
            <a:srcRect/>
            <a:stretch>
              <a:fillRect/>
            </a:stretch>
          </p:blipFill>
          <p:spPr bwMode="auto">
            <a:xfrm>
              <a:off x="377940" y="918285"/>
              <a:ext cx="5429288" cy="2200707"/>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6" name="Right Arrow 1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692696"/>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Komposisi Translasi</a:t>
            </a:r>
            <a:endParaRPr lang="en-ID" sz="2000" b="1" smtClean="0">
              <a:latin typeface="Times New Roman" pitchFamily="18" charset="0"/>
              <a:cs typeface="Times New Roman" pitchFamily="18" charset="0"/>
            </a:endParaRPr>
          </a:p>
        </p:txBody>
      </p:sp>
      <p:grpSp>
        <p:nvGrpSpPr>
          <p:cNvPr id="9" name="Group 8"/>
          <p:cNvGrpSpPr/>
          <p:nvPr/>
        </p:nvGrpSpPr>
        <p:grpSpPr>
          <a:xfrm>
            <a:off x="857224" y="1469112"/>
            <a:ext cx="8046720" cy="1939087"/>
            <a:chOff x="857224" y="760245"/>
            <a:chExt cx="8046720" cy="1454315"/>
          </a:xfrm>
        </p:grpSpPr>
        <p:sp>
          <p:nvSpPr>
            <p:cNvPr id="18" name="Rectangle 17"/>
            <p:cNvSpPr/>
            <p:nvPr/>
          </p:nvSpPr>
          <p:spPr>
            <a:xfrm>
              <a:off x="857224" y="760245"/>
              <a:ext cx="8046720" cy="145431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pic>
          <p:nvPicPr>
            <p:cNvPr id="50178" name="Picture 2"/>
            <p:cNvPicPr>
              <a:picLocks noChangeAspect="1" noChangeArrowheads="1"/>
            </p:cNvPicPr>
            <p:nvPr/>
          </p:nvPicPr>
          <p:blipFill>
            <a:blip r:embed="rId2" cstate="print"/>
            <a:srcRect r="3456"/>
            <a:stretch>
              <a:fillRect/>
            </a:stretch>
          </p:blipFill>
          <p:spPr bwMode="auto">
            <a:xfrm>
              <a:off x="897489" y="878020"/>
              <a:ext cx="7933130" cy="1214446"/>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3" name="Right Arrow 12">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2" y="1621960"/>
            <a:ext cx="5357849" cy="3143272"/>
            <a:chOff x="285721" y="857238"/>
            <a:chExt cx="5357849" cy="2357454"/>
          </a:xfrm>
        </p:grpSpPr>
        <p:sp>
          <p:nvSpPr>
            <p:cNvPr id="3" name="Rectangle 2"/>
            <p:cNvSpPr>
              <a:spLocks/>
            </p:cNvSpPr>
            <p:nvPr/>
          </p:nvSpPr>
          <p:spPr>
            <a:xfrm>
              <a:off x="285721" y="857238"/>
              <a:ext cx="5357849" cy="235745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51202" name="Picture 2"/>
            <p:cNvPicPr>
              <a:picLocks noChangeAspect="1" noChangeArrowheads="1"/>
            </p:cNvPicPr>
            <p:nvPr/>
          </p:nvPicPr>
          <p:blipFill>
            <a:blip r:embed="rId2" cstate="print"/>
            <a:srcRect/>
            <a:stretch>
              <a:fillRect/>
            </a:stretch>
          </p:blipFill>
          <p:spPr bwMode="auto">
            <a:xfrm>
              <a:off x="377940" y="949458"/>
              <a:ext cx="5143536" cy="2156967"/>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6" name="Right Arrow 1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08370"/>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Translasi Kurva</a:t>
            </a:r>
          </a:p>
        </p:txBody>
      </p:sp>
      <p:sp>
        <p:nvSpPr>
          <p:cNvPr id="18" name="Rectangle 17"/>
          <p:cNvSpPr/>
          <p:nvPr/>
        </p:nvSpPr>
        <p:spPr>
          <a:xfrm>
            <a:off x="857224" y="1484784"/>
            <a:ext cx="8046720" cy="403460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Langkah-langkah menentukan persamaan kurva oleh translasi.</a:t>
            </a:r>
          </a:p>
          <a:p>
            <a:pPr marL="457200" indent="-457200" algn="just" defTabSz="960187">
              <a:buAutoNum type="alphaLcPeriod"/>
              <a:tabLst>
                <a:tab pos="457200" algn="l"/>
              </a:tabLst>
            </a:pPr>
            <a:r>
              <a:rPr lang="en-ID" sz="2000" b="1" smtClean="0">
                <a:latin typeface="Times New Roman" pitchFamily="18" charset="0"/>
                <a:cs typeface="Times New Roman" pitchFamily="18" charset="0"/>
              </a:rPr>
              <a:t>Persamaan kurva yang akan ditranslasikan memuat variabel x dan y. Misalkan titik (x, y), terletak pada kurva.</a:t>
            </a:r>
          </a:p>
          <a:p>
            <a:pPr marL="457200" indent="-457200" algn="just" defTabSz="960187">
              <a:buAutoNum type="alphaLcPeriod" startAt="2"/>
              <a:tabLst>
                <a:tab pos="457200" algn="l"/>
              </a:tabLst>
            </a:pPr>
            <a:r>
              <a:rPr lang="en-ID" sz="2000" b="1" smtClean="0">
                <a:latin typeface="Times New Roman" pitchFamily="18" charset="0"/>
                <a:cs typeface="Times New Roman" pitchFamily="18" charset="0"/>
              </a:rPr>
              <a:t>Tentukan hasil translasi titik (x, y), misalkan titik (x′, y′). Anda akan memperoleh hubungan x, x′, y, dan y′. Nyatakan x dan y sebagai persamaan dalam x′ dan y′.</a:t>
            </a:r>
          </a:p>
          <a:p>
            <a:pPr marL="457200" indent="-457200" algn="just" defTabSz="960187">
              <a:tabLst>
                <a:tab pos="457200" algn="l"/>
              </a:tabLst>
            </a:pPr>
            <a:r>
              <a:rPr lang="en-ID" sz="2000" b="1" smtClean="0">
                <a:latin typeface="Times New Roman" pitchFamily="18" charset="0"/>
                <a:cs typeface="Times New Roman" pitchFamily="18" charset="0"/>
              </a:rPr>
              <a:t>c. 	Substitusikan persamaan x dan persamaan y yang diperoleh pada langkah (b) ke dalam persamaan kurva. Kurva inilah yang disebut hasil translasi kurva.</a:t>
            </a:r>
          </a:p>
        </p:txBody>
      </p:sp>
      <p:sp>
        <p:nvSpPr>
          <p:cNvPr id="8"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908720"/>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1" y="1765976"/>
            <a:ext cx="5929353" cy="1807040"/>
            <a:chOff x="285721" y="857238"/>
            <a:chExt cx="5929353" cy="1500198"/>
          </a:xfrm>
        </p:grpSpPr>
        <p:sp>
          <p:nvSpPr>
            <p:cNvPr id="3" name="Rectangle 2"/>
            <p:cNvSpPr>
              <a:spLocks/>
            </p:cNvSpPr>
            <p:nvPr/>
          </p:nvSpPr>
          <p:spPr>
            <a:xfrm>
              <a:off x="285721" y="857238"/>
              <a:ext cx="5929353" cy="150019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52226" name="Picture 2"/>
            <p:cNvPicPr>
              <a:picLocks noChangeAspect="1" noChangeArrowheads="1"/>
            </p:cNvPicPr>
            <p:nvPr/>
          </p:nvPicPr>
          <p:blipFill>
            <a:blip r:embed="rId2" cstate="print"/>
            <a:srcRect/>
            <a:stretch>
              <a:fillRect/>
            </a:stretch>
          </p:blipFill>
          <p:spPr bwMode="auto">
            <a:xfrm>
              <a:off x="367549" y="948159"/>
              <a:ext cx="5757903" cy="1285884"/>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556792"/>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Bentuk Refleksi</a:t>
            </a:r>
          </a:p>
        </p:txBody>
      </p:sp>
      <p:sp>
        <p:nvSpPr>
          <p:cNvPr id="3" name="Rounded Rectangle 2">
            <a:hlinkClick r:id="rId3" action="ppaction://hlinksldjump"/>
          </p:cNvPr>
          <p:cNvSpPr/>
          <p:nvPr/>
        </p:nvSpPr>
        <p:spPr>
          <a:xfrm>
            <a:off x="1071538" y="2243161"/>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Komposisi Refleksi</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310062" y="2254013"/>
            <a:ext cx="1927523"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3228560"/>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798810"/>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B.	Refleksi (Pencerminan)</a:t>
            </a:r>
          </a:p>
        </p:txBody>
      </p:sp>
      <p:sp>
        <p:nvSpPr>
          <p:cNvPr id="8" name="Rounded Rectangle 7">
            <a:hlinkClick r:id="rId4" action="ppaction://hlinksldjump"/>
          </p:cNvPr>
          <p:cNvSpPr/>
          <p:nvPr/>
        </p:nvSpPr>
        <p:spPr>
          <a:xfrm>
            <a:off x="1071538" y="2928397"/>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Refleksi Kurva</a:t>
            </a:r>
          </a:p>
        </p:txBody>
      </p:sp>
      <p:cxnSp>
        <p:nvCxnSpPr>
          <p:cNvPr id="14" name="Straight Arrow Connector 13"/>
          <p:cNvCxnSpPr/>
          <p:nvPr/>
        </p:nvCxnSpPr>
        <p:spPr>
          <a:xfrm>
            <a:off x="663692" y="1895051"/>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561805"/>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6"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daftar isi</a:t>
            </a:r>
            <a:endParaRPr lang="en-US" altLang="id-ID" sz="1300" dirty="0">
              <a:solidFill>
                <a:schemeClr val="bg1"/>
              </a:solidFill>
            </a:endParaRPr>
          </a:p>
        </p:txBody>
      </p:sp>
      <p:sp>
        <p:nvSpPr>
          <p:cNvPr id="17" name="TextBox 16">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awal bab</a:t>
            </a:r>
            <a:endParaRPr lang="en-US" altLang="id-ID" sz="1300" dirty="0">
              <a:solidFill>
                <a:schemeClr val="bg1"/>
              </a:solidFill>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6442" y="2599011"/>
            <a:ext cx="8046720" cy="349428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endParaRPr lang="en-ID" sz="2000" b="1" smtClean="0">
              <a:latin typeface="Times New Roman" pitchFamily="18" charset="0"/>
              <a:cs typeface="Times New Roman" pitchFamily="18" charset="0"/>
            </a:endParaRPr>
          </a:p>
        </p:txBody>
      </p:sp>
      <p:sp>
        <p:nvSpPr>
          <p:cNvPr id="7" name="Rounded Rectangle 6"/>
          <p:cNvSpPr/>
          <p:nvPr/>
        </p:nvSpPr>
        <p:spPr>
          <a:xfrm>
            <a:off x="306502" y="687533"/>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Bentuk Refleksi</a:t>
            </a:r>
          </a:p>
        </p:txBody>
      </p:sp>
      <p:sp>
        <p:nvSpPr>
          <p:cNvPr id="18" name="Rectangle 17"/>
          <p:cNvSpPr/>
          <p:nvPr/>
        </p:nvSpPr>
        <p:spPr>
          <a:xfrm>
            <a:off x="857224" y="1440706"/>
            <a:ext cx="8046720" cy="986580"/>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Refleksi (pencerminan) merupakan transformasi yang memindahkan titik menurut sifat-sifat cermin. </a:t>
            </a:r>
          </a:p>
        </p:txBody>
      </p:sp>
      <p:graphicFrame>
        <p:nvGraphicFramePr>
          <p:cNvPr id="12" name="Table 11"/>
          <p:cNvGraphicFramePr>
            <a:graphicFrameLocks noGrp="1"/>
          </p:cNvGraphicFramePr>
          <p:nvPr/>
        </p:nvGraphicFramePr>
        <p:xfrm>
          <a:off x="928664" y="2729653"/>
          <a:ext cx="3679953" cy="3165861"/>
        </p:xfrm>
        <a:graphic>
          <a:graphicData uri="http://schemas.openxmlformats.org/drawingml/2006/table">
            <a:tbl>
              <a:tblPr firstRow="1" bandRow="1">
                <a:tableStyleId>{5C22544A-7EE6-4342-B048-85BDC9FD1C3A}</a:tableStyleId>
              </a:tblPr>
              <a:tblGrid>
                <a:gridCol w="1226651"/>
                <a:gridCol w="1226651"/>
                <a:gridCol w="1226651"/>
              </a:tblGrid>
              <a:tr h="646513">
                <a:tc>
                  <a:txBody>
                    <a:bodyPr/>
                    <a:lstStyle/>
                    <a:p>
                      <a:pPr algn="ctr"/>
                      <a:r>
                        <a:rPr lang="en-US" sz="1800" dirty="0" smtClean="0">
                          <a:latin typeface="Times New Roman" pitchFamily="18" charset="0"/>
                          <a:cs typeface="Times New Roman" pitchFamily="18" charset="0"/>
                        </a:rPr>
                        <a:t>Refleksi</a:t>
                      </a:r>
                      <a:endParaRPr lang="en-US" sz="1800" dirty="0">
                        <a:latin typeface="Times New Roman" pitchFamily="18" charset="0"/>
                        <a:cs typeface="Times New Roman" pitchFamily="18" charset="0"/>
                      </a:endParaRPr>
                    </a:p>
                  </a:txBody>
                  <a:tcPr marL="69269" marR="69269" marT="46179" marB="46179"/>
                </a:tc>
                <a:tc>
                  <a:txBody>
                    <a:bodyPr/>
                    <a:lstStyle/>
                    <a:p>
                      <a:pPr algn="ctr"/>
                      <a:r>
                        <a:rPr lang="en-US" sz="1800" smtClean="0">
                          <a:latin typeface="Times New Roman" pitchFamily="18" charset="0"/>
                          <a:cs typeface="Times New Roman" pitchFamily="18" charset="0"/>
                        </a:rPr>
                        <a:t>Titik Semula</a:t>
                      </a:r>
                      <a:endParaRPr lang="en-US" sz="1800">
                        <a:latin typeface="Times New Roman" pitchFamily="18" charset="0"/>
                        <a:cs typeface="Times New Roman" pitchFamily="18" charset="0"/>
                      </a:endParaRPr>
                    </a:p>
                  </a:txBody>
                  <a:tcPr marL="69269" marR="69269" marT="46179" marB="46179"/>
                </a:tc>
                <a:tc>
                  <a:txBody>
                    <a:bodyPr/>
                    <a:lstStyle/>
                    <a:p>
                      <a:pPr marL="0" marR="0" indent="0" algn="ctr" defTabSz="696822" rtl="0" eaLnBrk="1" fontAlgn="auto" latinLnBrk="0" hangingPunct="1">
                        <a:lnSpc>
                          <a:spcPct val="100000"/>
                        </a:lnSpc>
                        <a:spcBef>
                          <a:spcPts val="0"/>
                        </a:spcBef>
                        <a:spcAft>
                          <a:spcPts val="0"/>
                        </a:spcAft>
                        <a:buClrTx/>
                        <a:buSzTx/>
                        <a:buFontTx/>
                        <a:buNone/>
                        <a:tabLst/>
                        <a:defRPr/>
                      </a:pPr>
                      <a:r>
                        <a:rPr lang="en-US" sz="1800" smtClean="0">
                          <a:latin typeface="Times New Roman" pitchFamily="18" charset="0"/>
                          <a:cs typeface="Times New Roman" pitchFamily="18" charset="0"/>
                        </a:rPr>
                        <a:t>Hasil</a:t>
                      </a:r>
                      <a:r>
                        <a:rPr lang="en-US" sz="1800" baseline="0" smtClean="0">
                          <a:latin typeface="Times New Roman" pitchFamily="18" charset="0"/>
                          <a:cs typeface="Times New Roman" pitchFamily="18" charset="0"/>
                        </a:rPr>
                        <a:t> Refleksi</a:t>
                      </a:r>
                      <a:endParaRPr lang="en-US" sz="1800" smtClean="0">
                        <a:latin typeface="Times New Roman" pitchFamily="18" charset="0"/>
                        <a:cs typeface="Times New Roman" pitchFamily="18" charset="0"/>
                      </a:endParaRPr>
                    </a:p>
                  </a:txBody>
                  <a:tcPr marL="69269" marR="69269" marT="46179" marB="46179"/>
                </a:tc>
              </a:tr>
              <a:tr h="374567">
                <a:tc>
                  <a:txBody>
                    <a:bodyPr/>
                    <a:lstStyle/>
                    <a:p>
                      <a:pPr algn="ctr"/>
                      <a:r>
                        <a:rPr lang="en-US" sz="1800" smtClean="0">
                          <a:latin typeface="Times New Roman" pitchFamily="18" charset="0"/>
                          <a:cs typeface="Times New Roman" pitchFamily="18" charset="0"/>
                        </a:rPr>
                        <a:t>Sumbu X</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smtClean="0">
                          <a:latin typeface="Times New Roman" pitchFamily="18" charset="0"/>
                          <a:cs typeface="Times New Roman" pitchFamily="18" charset="0"/>
                        </a:rPr>
                        <a:t>(x, y)</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smtClean="0">
                          <a:latin typeface="Times New Roman" pitchFamily="18" charset="0"/>
                          <a:cs typeface="Times New Roman" pitchFamily="18" charset="0"/>
                        </a:rPr>
                        <a:t>(x, –y)</a:t>
                      </a:r>
                      <a:endParaRPr lang="en-US" sz="1800">
                        <a:latin typeface="Times New Roman" pitchFamily="18" charset="0"/>
                        <a:cs typeface="Times New Roman" pitchFamily="18" charset="0"/>
                      </a:endParaRPr>
                    </a:p>
                  </a:txBody>
                  <a:tcPr marL="69269" marR="69269" marT="46179" marB="46179"/>
                </a:tc>
              </a:tr>
              <a:tr h="374567">
                <a:tc>
                  <a:txBody>
                    <a:bodyPr/>
                    <a:lstStyle/>
                    <a:p>
                      <a:pPr algn="ctr"/>
                      <a:r>
                        <a:rPr lang="en-US" sz="1800" smtClean="0">
                          <a:latin typeface="Times New Roman" pitchFamily="18" charset="0"/>
                          <a:cs typeface="Times New Roman" pitchFamily="18" charset="0"/>
                        </a:rPr>
                        <a:t>Sumbu Y</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smtClean="0">
                          <a:latin typeface="Times New Roman" pitchFamily="18" charset="0"/>
                          <a:cs typeface="Times New Roman" pitchFamily="18" charset="0"/>
                        </a:rPr>
                        <a:t>(x, y)</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dirty="0" smtClean="0">
                          <a:latin typeface="Times New Roman" pitchFamily="18" charset="0"/>
                          <a:cs typeface="Times New Roman" pitchFamily="18" charset="0"/>
                        </a:rPr>
                        <a:t>(–x, y)</a:t>
                      </a:r>
                      <a:endParaRPr lang="en-US" sz="1800" dirty="0">
                        <a:latin typeface="Times New Roman" pitchFamily="18" charset="0"/>
                        <a:cs typeface="Times New Roman" pitchFamily="18" charset="0"/>
                      </a:endParaRPr>
                    </a:p>
                  </a:txBody>
                  <a:tcPr marL="69269" marR="69269" marT="46179" marB="46179"/>
                </a:tc>
              </a:tr>
              <a:tr h="374567">
                <a:tc>
                  <a:txBody>
                    <a:bodyPr/>
                    <a:lstStyle/>
                    <a:p>
                      <a:pPr algn="ctr"/>
                      <a:r>
                        <a:rPr lang="en-US" sz="1800" smtClean="0">
                          <a:latin typeface="Times New Roman" pitchFamily="18" charset="0"/>
                          <a:cs typeface="Times New Roman" pitchFamily="18" charset="0"/>
                        </a:rPr>
                        <a:t>Garis y = x</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smtClean="0">
                          <a:latin typeface="Times New Roman" pitchFamily="18" charset="0"/>
                          <a:cs typeface="Times New Roman" pitchFamily="18" charset="0"/>
                        </a:rPr>
                        <a:t>(x, y)</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smtClean="0">
                          <a:latin typeface="Times New Roman" pitchFamily="18" charset="0"/>
                          <a:cs typeface="Times New Roman" pitchFamily="18" charset="0"/>
                        </a:rPr>
                        <a:t>(y, x)</a:t>
                      </a:r>
                      <a:endParaRPr lang="en-US" sz="1800">
                        <a:latin typeface="Times New Roman" pitchFamily="18" charset="0"/>
                        <a:cs typeface="Times New Roman" pitchFamily="18" charset="0"/>
                      </a:endParaRPr>
                    </a:p>
                  </a:txBody>
                  <a:tcPr marL="69269" marR="69269" marT="46179" marB="46179"/>
                </a:tc>
              </a:tr>
              <a:tr h="646513">
                <a:tc>
                  <a:txBody>
                    <a:bodyPr/>
                    <a:lstStyle/>
                    <a:p>
                      <a:pPr algn="ctr"/>
                      <a:r>
                        <a:rPr lang="en-US" sz="1800" smtClean="0">
                          <a:latin typeface="Times New Roman" pitchFamily="18" charset="0"/>
                          <a:cs typeface="Times New Roman" pitchFamily="18" charset="0"/>
                        </a:rPr>
                        <a:t>Garis y = –x</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smtClean="0">
                          <a:latin typeface="Times New Roman" pitchFamily="18" charset="0"/>
                          <a:cs typeface="Times New Roman" pitchFamily="18" charset="0"/>
                        </a:rPr>
                        <a:t>(x, y)</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smtClean="0">
                          <a:latin typeface="Times New Roman" pitchFamily="18" charset="0"/>
                          <a:cs typeface="Times New Roman" pitchFamily="18" charset="0"/>
                        </a:rPr>
                        <a:t>(–x, –y)</a:t>
                      </a:r>
                      <a:endParaRPr lang="en-US" sz="1800">
                        <a:latin typeface="Times New Roman" pitchFamily="18" charset="0"/>
                        <a:cs typeface="Times New Roman" pitchFamily="18" charset="0"/>
                      </a:endParaRPr>
                    </a:p>
                  </a:txBody>
                  <a:tcPr marL="69269" marR="69269" marT="46179" marB="46179"/>
                </a:tc>
              </a:tr>
              <a:tr h="374567">
                <a:tc>
                  <a:txBody>
                    <a:bodyPr/>
                    <a:lstStyle/>
                    <a:p>
                      <a:pPr algn="ctr"/>
                      <a:r>
                        <a:rPr lang="en-US" sz="1800" smtClean="0">
                          <a:latin typeface="Times New Roman" pitchFamily="18" charset="0"/>
                          <a:cs typeface="Times New Roman" pitchFamily="18" charset="0"/>
                        </a:rPr>
                        <a:t>Garis x = a</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smtClean="0">
                          <a:latin typeface="Times New Roman" pitchFamily="18" charset="0"/>
                          <a:cs typeface="Times New Roman" pitchFamily="18" charset="0"/>
                        </a:rPr>
                        <a:t>(x, y)</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smtClean="0">
                          <a:latin typeface="Times New Roman" pitchFamily="18" charset="0"/>
                          <a:cs typeface="Times New Roman" pitchFamily="18" charset="0"/>
                        </a:rPr>
                        <a:t>(2a – x, y)</a:t>
                      </a:r>
                      <a:endParaRPr lang="en-US" sz="1800">
                        <a:latin typeface="Times New Roman" pitchFamily="18" charset="0"/>
                        <a:cs typeface="Times New Roman" pitchFamily="18" charset="0"/>
                      </a:endParaRPr>
                    </a:p>
                  </a:txBody>
                  <a:tcPr marL="69269" marR="69269" marT="46179" marB="46179"/>
                </a:tc>
              </a:tr>
              <a:tr h="374567">
                <a:tc>
                  <a:txBody>
                    <a:bodyPr/>
                    <a:lstStyle/>
                    <a:p>
                      <a:pPr algn="ctr"/>
                      <a:r>
                        <a:rPr lang="en-US" sz="1800" smtClean="0">
                          <a:latin typeface="Times New Roman" pitchFamily="18" charset="0"/>
                          <a:cs typeface="Times New Roman" pitchFamily="18" charset="0"/>
                        </a:rPr>
                        <a:t>Garis y = b</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smtClean="0">
                          <a:latin typeface="Times New Roman" pitchFamily="18" charset="0"/>
                          <a:cs typeface="Times New Roman" pitchFamily="18" charset="0"/>
                        </a:rPr>
                        <a:t>(x, y)</a:t>
                      </a:r>
                      <a:endParaRPr lang="en-US" sz="1800">
                        <a:latin typeface="Times New Roman" pitchFamily="18" charset="0"/>
                        <a:cs typeface="Times New Roman" pitchFamily="18" charset="0"/>
                      </a:endParaRPr>
                    </a:p>
                  </a:txBody>
                  <a:tcPr marL="69269" marR="69269" marT="46179" marB="46179"/>
                </a:tc>
                <a:tc>
                  <a:txBody>
                    <a:bodyPr/>
                    <a:lstStyle/>
                    <a:p>
                      <a:pPr algn="ctr"/>
                      <a:r>
                        <a:rPr lang="en-US" sz="1800" dirty="0" smtClean="0">
                          <a:latin typeface="Times New Roman" pitchFamily="18" charset="0"/>
                          <a:cs typeface="Times New Roman" pitchFamily="18" charset="0"/>
                        </a:rPr>
                        <a:t>(x, 2b – y)</a:t>
                      </a:r>
                      <a:endParaRPr lang="en-US" sz="1800" dirty="0">
                        <a:latin typeface="Times New Roman" pitchFamily="18" charset="0"/>
                        <a:cs typeface="Times New Roman" pitchFamily="18" charset="0"/>
                      </a:endParaRPr>
                    </a:p>
                  </a:txBody>
                  <a:tcPr marL="69269" marR="69269" marT="46179" marB="46179"/>
                </a:tc>
              </a:tr>
            </a:tbl>
          </a:graphicData>
        </a:graphic>
      </p:graphicFrame>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395536" y="1628800"/>
            <a:ext cx="7000923" cy="2571768"/>
            <a:chOff x="285721" y="857238"/>
            <a:chExt cx="7000923" cy="1928826"/>
          </a:xfrm>
        </p:grpSpPr>
        <p:sp>
          <p:nvSpPr>
            <p:cNvPr id="3" name="Rectangle 2"/>
            <p:cNvSpPr>
              <a:spLocks/>
            </p:cNvSpPr>
            <p:nvPr/>
          </p:nvSpPr>
          <p:spPr>
            <a:xfrm>
              <a:off x="285721" y="857238"/>
              <a:ext cx="7000923" cy="192882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54274" name="Picture 2"/>
            <p:cNvPicPr>
              <a:picLocks noChangeAspect="1" noChangeArrowheads="1"/>
            </p:cNvPicPr>
            <p:nvPr/>
          </p:nvPicPr>
          <p:blipFill>
            <a:blip r:embed="rId2" cstate="print"/>
            <a:srcRect/>
            <a:stretch>
              <a:fillRect/>
            </a:stretch>
          </p:blipFill>
          <p:spPr bwMode="auto">
            <a:xfrm>
              <a:off x="377939" y="979332"/>
              <a:ext cx="6769465" cy="1643074"/>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6" name="Right Arrow 1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908720"/>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1" name="Group 10"/>
          <p:cNvGrpSpPr/>
          <p:nvPr/>
        </p:nvGrpSpPr>
        <p:grpSpPr>
          <a:xfrm>
            <a:off x="539552" y="1844824"/>
            <a:ext cx="6912768" cy="2880320"/>
            <a:chOff x="285721" y="857238"/>
            <a:chExt cx="6072229" cy="2357454"/>
          </a:xfrm>
        </p:grpSpPr>
        <p:sp>
          <p:nvSpPr>
            <p:cNvPr id="3" name="Rectangle 2"/>
            <p:cNvSpPr>
              <a:spLocks/>
            </p:cNvSpPr>
            <p:nvPr/>
          </p:nvSpPr>
          <p:spPr>
            <a:xfrm>
              <a:off x="285721" y="857238"/>
              <a:ext cx="6072229" cy="235745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cstate="print"/>
            <a:srcRect/>
            <a:stretch>
              <a:fillRect/>
            </a:stretch>
          </p:blipFill>
          <p:spPr bwMode="auto">
            <a:xfrm>
              <a:off x="398721" y="989723"/>
              <a:ext cx="5816207" cy="2071702"/>
            </a:xfrm>
            <a:prstGeom prst="rect">
              <a:avLst/>
            </a:prstGeom>
            <a:noFill/>
            <a:ln w="9525">
              <a:noFill/>
              <a:miter lim="800000"/>
              <a:headEnd/>
              <a:tailEnd/>
            </a:ln>
            <a:effectLst/>
          </p:spPr>
        </p:pic>
      </p:grpSp>
      <p:sp>
        <p:nvSpPr>
          <p:cNvPr id="10" name="TextBox 12"/>
          <p:cNvSpPr txBox="1">
            <a:spLocks noChangeArrowheads="1"/>
          </p:cNvSpPr>
          <p:nvPr/>
        </p:nvSpPr>
        <p:spPr bwMode="auto">
          <a:xfrm>
            <a:off x="2933700"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72000"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3" name="Right Arrow 12">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4"/>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Komposisi Refleksi</a:t>
            </a:r>
            <a:endParaRPr lang="en-ID" sz="2000" b="1" smtClean="0">
              <a:latin typeface="Times New Roman" pitchFamily="18" charset="0"/>
              <a:cs typeface="Times New Roman" pitchFamily="18" charset="0"/>
            </a:endParaRPr>
          </a:p>
        </p:txBody>
      </p:sp>
      <p:sp>
        <p:nvSpPr>
          <p:cNvPr id="18" name="Rectangle 17"/>
          <p:cNvSpPr/>
          <p:nvPr/>
        </p:nvSpPr>
        <p:spPr>
          <a:xfrm>
            <a:off x="857224" y="1628800"/>
            <a:ext cx="8046720" cy="127233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Komposisi refleksi merupakan gabungan dua atau lebih proses refleksi yang dilakukan secara berurutan.</a:t>
            </a:r>
          </a:p>
        </p:txBody>
      </p:sp>
      <p:sp>
        <p:nvSpPr>
          <p:cNvPr id="8"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764704"/>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dirty="0" smtClean="0">
                <a:latin typeface="Times New Roman" pitchFamily="18" charset="0"/>
                <a:cs typeface="Times New Roman" pitchFamily="18" charset="0"/>
              </a:rPr>
              <a:t>Contoh Soal</a:t>
            </a:r>
            <a:endParaRPr lang="en-US" sz="2000" b="1" dirty="0">
              <a:latin typeface="Times New Roman" pitchFamily="18" charset="0"/>
              <a:cs typeface="Times New Roman" pitchFamily="18" charset="0"/>
            </a:endParaRPr>
          </a:p>
        </p:txBody>
      </p:sp>
      <p:grpSp>
        <p:nvGrpSpPr>
          <p:cNvPr id="12" name="Group 11"/>
          <p:cNvGrpSpPr/>
          <p:nvPr/>
        </p:nvGrpSpPr>
        <p:grpSpPr>
          <a:xfrm>
            <a:off x="285722" y="1621961"/>
            <a:ext cx="6072229" cy="2527120"/>
            <a:chOff x="285721" y="857238"/>
            <a:chExt cx="6072229" cy="2000264"/>
          </a:xfrm>
        </p:grpSpPr>
        <p:sp>
          <p:nvSpPr>
            <p:cNvPr id="3" name="Rectangle 2"/>
            <p:cNvSpPr>
              <a:spLocks/>
            </p:cNvSpPr>
            <p:nvPr/>
          </p:nvSpPr>
          <p:spPr>
            <a:xfrm>
              <a:off x="285721" y="857238"/>
              <a:ext cx="6072229" cy="20002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55298" name="Picture 2"/>
            <p:cNvPicPr>
              <a:picLocks noChangeAspect="1" noChangeArrowheads="1"/>
            </p:cNvPicPr>
            <p:nvPr/>
          </p:nvPicPr>
          <p:blipFill>
            <a:blip r:embed="rId2" cstate="print"/>
            <a:srcRect/>
            <a:stretch>
              <a:fillRect/>
            </a:stretch>
          </p:blipFill>
          <p:spPr bwMode="auto">
            <a:xfrm>
              <a:off x="398722" y="949458"/>
              <a:ext cx="5839773" cy="1785950"/>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6" name="Right Arrow 1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852385"/>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Refleksi Kurva</a:t>
            </a:r>
          </a:p>
        </p:txBody>
      </p:sp>
      <p:sp>
        <p:nvSpPr>
          <p:cNvPr id="18" name="Rectangle 17"/>
          <p:cNvSpPr/>
          <p:nvPr/>
        </p:nvSpPr>
        <p:spPr>
          <a:xfrm>
            <a:off x="611560" y="1628800"/>
            <a:ext cx="8046720" cy="4034603"/>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Langkah-langkah menentukan persamaan kurva oleh refleksi.</a:t>
            </a:r>
          </a:p>
          <a:p>
            <a:pPr marL="457200" indent="-457200" algn="just" defTabSz="960187">
              <a:buAutoNum type="alphaLcPeriod"/>
              <a:tabLst>
                <a:tab pos="457200" algn="l"/>
              </a:tabLst>
            </a:pPr>
            <a:r>
              <a:rPr lang="en-ID" sz="2000" b="1" smtClean="0">
                <a:latin typeface="Times New Roman" pitchFamily="18" charset="0"/>
                <a:cs typeface="Times New Roman" pitchFamily="18" charset="0"/>
              </a:rPr>
              <a:t>Persamaan kurva yang akan direfleksikan memuat variabel x dan y. Misalkan titik  (x, y) terletak pada kurva.</a:t>
            </a:r>
          </a:p>
          <a:p>
            <a:pPr marL="457200" indent="-457200" algn="just" defTabSz="960187">
              <a:buAutoNum type="alphaLcPeriod" startAt="2"/>
              <a:tabLst>
                <a:tab pos="457200" algn="l"/>
              </a:tabLst>
            </a:pPr>
            <a:r>
              <a:rPr lang="en-ID" sz="2000" b="1" smtClean="0">
                <a:latin typeface="Times New Roman" pitchFamily="18" charset="0"/>
                <a:cs typeface="Times New Roman" pitchFamily="18" charset="0"/>
              </a:rPr>
              <a:t>Tentukan hasil refleksi titik (x, y) misalkan titik x′, y′). Anda akan memperoleh hubungan x, x′, y, dan y′. Nyatakan x dan y sebagai persamaan dalam x′ dan y′.</a:t>
            </a:r>
          </a:p>
          <a:p>
            <a:pPr marL="457200" indent="-457200" algn="just" defTabSz="960187">
              <a:tabLst>
                <a:tab pos="457200" algn="l"/>
              </a:tabLst>
            </a:pPr>
            <a:r>
              <a:rPr lang="en-ID" sz="2000" b="1" smtClean="0">
                <a:latin typeface="Times New Roman" pitchFamily="18" charset="0"/>
                <a:cs typeface="Times New Roman" pitchFamily="18" charset="0"/>
              </a:rPr>
              <a:t>c.	Substitusikan persamaan x dan persamaan y yang diperoleh pada langkah (b) ke dalam persamaan kurva. Kurva inilah yang disebut hasil refleksi kurva.</a:t>
            </a:r>
          </a:p>
        </p:txBody>
      </p:sp>
      <p:sp>
        <p:nvSpPr>
          <p:cNvPr id="8"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2" action="ppaction://hlinksldjump"/>
              </a:rPr>
              <a:t>Kembali ke daftar isi</a:t>
            </a:r>
            <a:endParaRPr lang="en-US" altLang="id-ID" sz="1300" dirty="0">
              <a:solidFill>
                <a:schemeClr val="bg1"/>
              </a:solidFill>
            </a:endParaRPr>
          </a:p>
        </p:txBody>
      </p:sp>
      <p:sp>
        <p:nvSpPr>
          <p:cNvPr id="9" name="TextBox 8">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awal bab</a:t>
            </a:r>
            <a:endParaRPr lang="en-US" altLang="id-ID" sz="1300" dirty="0">
              <a:solidFill>
                <a:schemeClr val="bg1"/>
              </a:solidFill>
            </a:endParaRPr>
          </a:p>
        </p:txBody>
      </p:sp>
      <p:sp>
        <p:nvSpPr>
          <p:cNvPr id="10" name="Right Arrow 9">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1" name="Right Arrow 10">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36712"/>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2" name="Group 11"/>
          <p:cNvGrpSpPr/>
          <p:nvPr/>
        </p:nvGrpSpPr>
        <p:grpSpPr>
          <a:xfrm>
            <a:off x="285722" y="1693968"/>
            <a:ext cx="7000923" cy="1735032"/>
            <a:chOff x="285721" y="857238"/>
            <a:chExt cx="7000923" cy="1500198"/>
          </a:xfrm>
        </p:grpSpPr>
        <p:sp>
          <p:nvSpPr>
            <p:cNvPr id="3" name="Rectangle 2"/>
            <p:cNvSpPr>
              <a:spLocks/>
            </p:cNvSpPr>
            <p:nvPr/>
          </p:nvSpPr>
          <p:spPr>
            <a:xfrm>
              <a:off x="285721" y="857238"/>
              <a:ext cx="7000923" cy="150019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56322" name="Picture 2"/>
            <p:cNvPicPr>
              <a:picLocks noChangeAspect="1" noChangeArrowheads="1"/>
            </p:cNvPicPr>
            <p:nvPr/>
          </p:nvPicPr>
          <p:blipFill>
            <a:blip r:embed="rId2" cstate="print"/>
            <a:srcRect/>
            <a:stretch>
              <a:fillRect/>
            </a:stretch>
          </p:blipFill>
          <p:spPr bwMode="auto">
            <a:xfrm>
              <a:off x="397422" y="958550"/>
              <a:ext cx="6792105" cy="1285884"/>
            </a:xfrm>
            <a:prstGeom prst="rect">
              <a:avLst/>
            </a:prstGeom>
            <a:noFill/>
            <a:ln w="9525">
              <a:noFill/>
              <a:miter lim="800000"/>
              <a:headEnd/>
              <a:tailEnd/>
            </a:ln>
            <a:effectLst/>
          </p:spPr>
        </p:pic>
      </p:grpSp>
      <p:sp>
        <p:nvSpPr>
          <p:cNvPr id="13"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071538" y="1450678"/>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Bentuk Rotasi</a:t>
            </a:r>
          </a:p>
        </p:txBody>
      </p:sp>
      <p:sp>
        <p:nvSpPr>
          <p:cNvPr id="3" name="Rounded Rectangle 2">
            <a:hlinkClick r:id="rId3" action="ppaction://hlinksldjump"/>
          </p:cNvPr>
          <p:cNvSpPr/>
          <p:nvPr/>
        </p:nvSpPr>
        <p:spPr>
          <a:xfrm>
            <a:off x="1071538" y="2137047"/>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Komposisi Rotasi</a:t>
            </a:r>
            <a:endParaRPr lang="en-ID" sz="2000" b="1" smtClean="0">
              <a:latin typeface="Times New Roman" pitchFamily="18" charset="0"/>
              <a:cs typeface="Times New Roman" pitchFamily="18" charset="0"/>
            </a:endParaRPr>
          </a:p>
        </p:txBody>
      </p:sp>
      <p:cxnSp>
        <p:nvCxnSpPr>
          <p:cNvPr id="4" name="Straight Connector 3"/>
          <p:cNvCxnSpPr/>
          <p:nvPr/>
        </p:nvCxnSpPr>
        <p:spPr>
          <a:xfrm rot="5400000">
            <a:off x="-310062" y="2147899"/>
            <a:ext cx="1927523" cy="21579"/>
          </a:xfrm>
          <a:prstGeom prst="line">
            <a:avLst/>
          </a:prstGeom>
          <a:ln w="38100"/>
        </p:spPr>
        <p:style>
          <a:lnRef idx="3">
            <a:schemeClr val="accent5"/>
          </a:lnRef>
          <a:fillRef idx="0">
            <a:schemeClr val="accent5"/>
          </a:fillRef>
          <a:effectRef idx="2">
            <a:schemeClr val="accent5"/>
          </a:effectRef>
          <a:fontRef idx="minor">
            <a:schemeClr val="tx1"/>
          </a:fontRef>
        </p:style>
      </p:cxnSp>
      <p:cxnSp>
        <p:nvCxnSpPr>
          <p:cNvPr id="5" name="Straight Arrow Connector 4"/>
          <p:cNvCxnSpPr/>
          <p:nvPr/>
        </p:nvCxnSpPr>
        <p:spPr>
          <a:xfrm>
            <a:off x="663692" y="3122446"/>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Rounded Rectangle 6"/>
          <p:cNvSpPr/>
          <p:nvPr/>
        </p:nvSpPr>
        <p:spPr>
          <a:xfrm>
            <a:off x="306502" y="692696"/>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C.	Rotasi (Perputaran)</a:t>
            </a:r>
          </a:p>
        </p:txBody>
      </p:sp>
      <p:sp>
        <p:nvSpPr>
          <p:cNvPr id="8" name="Rounded Rectangle 7">
            <a:hlinkClick r:id="rId4" action="ppaction://hlinksldjump"/>
          </p:cNvPr>
          <p:cNvSpPr/>
          <p:nvPr/>
        </p:nvSpPr>
        <p:spPr>
          <a:xfrm>
            <a:off x="1071538" y="2822283"/>
            <a:ext cx="7315200" cy="609600"/>
          </a:xfrm>
          <a:prstGeom prst="round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3.	Rotasi Kurva</a:t>
            </a:r>
          </a:p>
        </p:txBody>
      </p:sp>
      <p:cxnSp>
        <p:nvCxnSpPr>
          <p:cNvPr id="14" name="Straight Arrow Connector 13"/>
          <p:cNvCxnSpPr/>
          <p:nvPr/>
        </p:nvCxnSpPr>
        <p:spPr>
          <a:xfrm>
            <a:off x="663692" y="1788937"/>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663692" y="2455691"/>
            <a:ext cx="357190" cy="211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6"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5" action="ppaction://hlinksldjump"/>
              </a:rPr>
              <a:t>Kembali ke daftar isi</a:t>
            </a:r>
            <a:endParaRPr lang="en-US" altLang="id-ID" sz="1300" dirty="0">
              <a:solidFill>
                <a:schemeClr val="bg1"/>
              </a:solidFill>
            </a:endParaRPr>
          </a:p>
        </p:txBody>
      </p:sp>
      <p:sp>
        <p:nvSpPr>
          <p:cNvPr id="17" name="TextBox 16">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6" action="ppaction://hlinksldjump"/>
              </a:rPr>
              <a:t>Kembali ke awal bab</a:t>
            </a:r>
            <a:endParaRPr lang="en-US" altLang="id-ID" sz="1300" dirty="0">
              <a:solidFill>
                <a:schemeClr val="bg1"/>
              </a:solidFill>
            </a:endParaRPr>
          </a:p>
        </p:txBody>
      </p:sp>
      <p:sp>
        <p:nvSpPr>
          <p:cNvPr id="19" name="Right Arrow 18">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06216"/>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en-ID" sz="2000" b="1" smtClean="0">
                <a:latin typeface="Times New Roman" pitchFamily="18" charset="0"/>
                <a:cs typeface="Times New Roman" pitchFamily="18" charset="0"/>
              </a:rPr>
              <a:t>1.	Bentuk Rotasi</a:t>
            </a:r>
          </a:p>
        </p:txBody>
      </p:sp>
      <p:sp>
        <p:nvSpPr>
          <p:cNvPr id="18" name="Rectangle 17"/>
          <p:cNvSpPr/>
          <p:nvPr/>
        </p:nvSpPr>
        <p:spPr>
          <a:xfrm>
            <a:off x="857224" y="1482632"/>
            <a:ext cx="8046720" cy="1843836"/>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Rotasi (perputaran) merupakan putaran benda pada poros yang tetap. Rotasi termasuk transformasi geometri. Rotasi dapat diartikan sebagai transformasi yang memindahkan titik-titik dengan cara memutar titik-titik tersebut sejauh </a:t>
            </a:r>
            <a:r>
              <a:rPr lang="el-GR" sz="2000" b="1" smtClean="0">
                <a:latin typeface="Times New Roman" pitchFamily="18" charset="0"/>
                <a:cs typeface="Times New Roman" pitchFamily="18" charset="0"/>
              </a:rPr>
              <a:t>α </a:t>
            </a:r>
            <a:r>
              <a:rPr lang="en-ID" sz="2000" b="1" smtClean="0">
                <a:latin typeface="Times New Roman" pitchFamily="18" charset="0"/>
                <a:cs typeface="Times New Roman" pitchFamily="18" charset="0"/>
              </a:rPr>
              <a:t>terhadap titik pusat tertentu.</a:t>
            </a:r>
          </a:p>
        </p:txBody>
      </p:sp>
      <p:sp>
        <p:nvSpPr>
          <p:cNvPr id="8" name="Rectangle 7"/>
          <p:cNvSpPr/>
          <p:nvPr/>
        </p:nvSpPr>
        <p:spPr>
          <a:xfrm>
            <a:off x="857224" y="3421719"/>
            <a:ext cx="8046720" cy="66675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US" sz="2000" b="1" smtClean="0">
                <a:latin typeface="Times New Roman" pitchFamily="18" charset="0"/>
                <a:cs typeface="Times New Roman" pitchFamily="18" charset="0"/>
              </a:rPr>
              <a:t>a.	Rotasi terhadap Titik Pusat (0, 0)</a:t>
            </a:r>
            <a:endParaRPr lang="en-ID" sz="2000" b="1" smtClean="0">
              <a:latin typeface="Times New Roman" pitchFamily="18" charset="0"/>
              <a:cs typeface="Times New Roman" pitchFamily="18" charset="0"/>
            </a:endParaRPr>
          </a:p>
        </p:txBody>
      </p:sp>
      <p:grpSp>
        <p:nvGrpSpPr>
          <p:cNvPr id="11" name="Group 10"/>
          <p:cNvGrpSpPr/>
          <p:nvPr/>
        </p:nvGrpSpPr>
        <p:grpSpPr>
          <a:xfrm>
            <a:off x="1428728" y="4183723"/>
            <a:ext cx="7475216" cy="1333509"/>
            <a:chOff x="1428728" y="2786064"/>
            <a:chExt cx="7475216" cy="1000132"/>
          </a:xfrm>
        </p:grpSpPr>
        <p:sp>
          <p:nvSpPr>
            <p:cNvPr id="9" name="Rectangle 8"/>
            <p:cNvSpPr/>
            <p:nvPr/>
          </p:nvSpPr>
          <p:spPr>
            <a:xfrm>
              <a:off x="1428728" y="2786064"/>
              <a:ext cx="7475216" cy="100013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endParaRPr lang="en-ID" sz="2000" b="1" smtClean="0">
                <a:latin typeface="Times New Roman" pitchFamily="18" charset="0"/>
                <a:cs typeface="Times New Roman" pitchFamily="18" charset="0"/>
              </a:endParaRPr>
            </a:p>
          </p:txBody>
        </p:sp>
        <p:pic>
          <p:nvPicPr>
            <p:cNvPr id="57346" name="Picture 2"/>
            <p:cNvPicPr>
              <a:picLocks noChangeAspect="1" noChangeArrowheads="1"/>
            </p:cNvPicPr>
            <p:nvPr/>
          </p:nvPicPr>
          <p:blipFill>
            <a:blip r:embed="rId2" cstate="print"/>
            <a:srcRect/>
            <a:stretch>
              <a:fillRect/>
            </a:stretch>
          </p:blipFill>
          <p:spPr bwMode="auto">
            <a:xfrm>
              <a:off x="1485897" y="2857502"/>
              <a:ext cx="2657475" cy="838200"/>
            </a:xfrm>
            <a:prstGeom prst="rect">
              <a:avLst/>
            </a:prstGeom>
            <a:noFill/>
            <a:ln w="9525">
              <a:noFill/>
              <a:miter lim="800000"/>
              <a:headEnd/>
              <a:tailEnd/>
            </a:ln>
            <a:effectLst/>
          </p:spPr>
        </p:pic>
      </p:gr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7224" y="857232"/>
            <a:ext cx="8046720" cy="66675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US" sz="2000" b="1" smtClean="0">
                <a:latin typeface="Times New Roman" pitchFamily="18" charset="0"/>
                <a:cs typeface="Times New Roman" pitchFamily="18" charset="0"/>
              </a:rPr>
              <a:t>b.	Rotasi terhadap Titik Pusat (m, n)</a:t>
            </a:r>
            <a:endParaRPr lang="en-ID" sz="2000" b="1" smtClean="0">
              <a:latin typeface="Times New Roman" pitchFamily="18" charset="0"/>
              <a:cs typeface="Times New Roman" pitchFamily="18" charset="0"/>
            </a:endParaRPr>
          </a:p>
        </p:txBody>
      </p:sp>
      <p:grpSp>
        <p:nvGrpSpPr>
          <p:cNvPr id="13" name="Group 12"/>
          <p:cNvGrpSpPr/>
          <p:nvPr/>
        </p:nvGrpSpPr>
        <p:grpSpPr>
          <a:xfrm>
            <a:off x="1428728" y="1619236"/>
            <a:ext cx="7475216" cy="1333509"/>
            <a:chOff x="1428728" y="1214427"/>
            <a:chExt cx="7475216" cy="1000132"/>
          </a:xfrm>
        </p:grpSpPr>
        <p:sp>
          <p:nvSpPr>
            <p:cNvPr id="9" name="Rectangle 8"/>
            <p:cNvSpPr/>
            <p:nvPr/>
          </p:nvSpPr>
          <p:spPr>
            <a:xfrm>
              <a:off x="1428728" y="1214427"/>
              <a:ext cx="7475216" cy="100013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endParaRPr lang="en-ID" sz="2000" b="1" smtClean="0">
                <a:latin typeface="Times New Roman" pitchFamily="18" charset="0"/>
                <a:cs typeface="Times New Roman" pitchFamily="18" charset="0"/>
              </a:endParaRPr>
            </a:p>
          </p:txBody>
        </p:sp>
        <p:pic>
          <p:nvPicPr>
            <p:cNvPr id="58370" name="Picture 2"/>
            <p:cNvPicPr>
              <a:picLocks noChangeAspect="1" noChangeArrowheads="1"/>
            </p:cNvPicPr>
            <p:nvPr/>
          </p:nvPicPr>
          <p:blipFill>
            <a:blip r:embed="rId2" cstate="print"/>
            <a:srcRect/>
            <a:stretch>
              <a:fillRect/>
            </a:stretch>
          </p:blipFill>
          <p:spPr bwMode="auto">
            <a:xfrm>
              <a:off x="1500166" y="1285866"/>
              <a:ext cx="3514725" cy="838200"/>
            </a:xfrm>
            <a:prstGeom prst="rect">
              <a:avLst/>
            </a:prstGeom>
            <a:noFill/>
            <a:ln w="9525">
              <a:noFill/>
              <a:miter lim="800000"/>
              <a:headEnd/>
              <a:tailEnd/>
            </a:ln>
            <a:effectLst/>
          </p:spPr>
        </p:pic>
      </p:grpSp>
      <p:sp>
        <p:nvSpPr>
          <p:cNvPr id="10"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1" name="TextBox 10">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2" name="Right Arrow 11">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4" name="Right Arrow 13">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810747"/>
            <a:ext cx="8595360" cy="609600"/>
          </a:xfrm>
          <a:prstGeom prst="roundRect">
            <a:avLst/>
          </a:prstGeom>
        </p:spPr>
        <p:style>
          <a:lnRef idx="0">
            <a:schemeClr val="accent6"/>
          </a:lnRef>
          <a:fillRef idx="3">
            <a:schemeClr val="accent6"/>
          </a:fillRef>
          <a:effectRef idx="3">
            <a:schemeClr val="accent6"/>
          </a:effectRef>
          <a:fontRef idx="minor">
            <a:schemeClr val="lt1"/>
          </a:fontRef>
        </p:style>
        <p:txBody>
          <a:bodyPr lIns="73262" tIns="36631" rIns="73262" bIns="36631" rtlCol="0" anchor="ctr"/>
          <a:lstStyle/>
          <a:p>
            <a:pPr algn="ctr">
              <a:tabLst>
                <a:tab pos="457200" algn="l"/>
              </a:tabLst>
            </a:pPr>
            <a:r>
              <a:rPr lang="en-ID" sz="2000" b="1" smtClean="0">
                <a:latin typeface="Times New Roman" pitchFamily="18" charset="0"/>
                <a:cs typeface="Times New Roman" pitchFamily="18" charset="0"/>
              </a:rPr>
              <a:t>Contoh Soal</a:t>
            </a:r>
            <a:endParaRPr lang="en-US" sz="2000" b="1">
              <a:latin typeface="Times New Roman" pitchFamily="18" charset="0"/>
              <a:cs typeface="Times New Roman" pitchFamily="18" charset="0"/>
            </a:endParaRPr>
          </a:p>
        </p:txBody>
      </p:sp>
      <p:grpSp>
        <p:nvGrpSpPr>
          <p:cNvPr id="16" name="Group 15"/>
          <p:cNvGrpSpPr/>
          <p:nvPr/>
        </p:nvGrpSpPr>
        <p:grpSpPr>
          <a:xfrm>
            <a:off x="285722" y="1668003"/>
            <a:ext cx="6643733" cy="1760997"/>
            <a:chOff x="285721" y="857238"/>
            <a:chExt cx="6643733" cy="1428760"/>
          </a:xfrm>
        </p:grpSpPr>
        <p:sp>
          <p:nvSpPr>
            <p:cNvPr id="3" name="Rectangle 2"/>
            <p:cNvSpPr>
              <a:spLocks/>
            </p:cNvSpPr>
            <p:nvPr/>
          </p:nvSpPr>
          <p:spPr>
            <a:xfrm>
              <a:off x="285721" y="857238"/>
              <a:ext cx="6643733" cy="14287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US" sz="2000" b="1" smtClean="0">
                <a:latin typeface="Times New Roman" pitchFamily="18" charset="0"/>
                <a:cs typeface="Times New Roman" pitchFamily="18" charset="0"/>
              </a:endParaRPr>
            </a:p>
          </p:txBody>
        </p:sp>
        <p:pic>
          <p:nvPicPr>
            <p:cNvPr id="59394" name="Picture 2"/>
            <p:cNvPicPr>
              <a:picLocks noChangeAspect="1" noChangeArrowheads="1"/>
            </p:cNvPicPr>
            <p:nvPr/>
          </p:nvPicPr>
          <p:blipFill>
            <a:blip r:embed="rId2" cstate="print"/>
            <a:srcRect/>
            <a:stretch>
              <a:fillRect/>
            </a:stretch>
          </p:blipFill>
          <p:spPr bwMode="auto">
            <a:xfrm>
              <a:off x="388331" y="959848"/>
              <a:ext cx="6416346" cy="1204055"/>
            </a:xfrm>
            <a:prstGeom prst="rect">
              <a:avLst/>
            </a:prstGeom>
            <a:noFill/>
            <a:ln w="9525">
              <a:noFill/>
              <a:miter lim="800000"/>
              <a:headEnd/>
              <a:tailEnd/>
            </a:ln>
            <a:effectLst/>
          </p:spPr>
        </p:pic>
      </p:gr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3" name="TextBox 12">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6502" y="727178"/>
            <a:ext cx="7498080" cy="609600"/>
          </a:xfrm>
          <a:prstGeom prst="roundRect">
            <a:avLst/>
          </a:prstGeom>
        </p:spPr>
        <p:style>
          <a:lnRef idx="0">
            <a:schemeClr val="accent2"/>
          </a:lnRef>
          <a:fillRef idx="3">
            <a:schemeClr val="accent2"/>
          </a:fillRef>
          <a:effectRef idx="3">
            <a:schemeClr val="accent2"/>
          </a:effectRef>
          <a:fontRef idx="minor">
            <a:schemeClr val="lt1"/>
          </a:fontRef>
        </p:style>
        <p:txBody>
          <a:bodyPr lIns="69683" tIns="34841" rIns="69683" bIns="34841" rtlCol="0" anchor="ctr"/>
          <a:lstStyle/>
          <a:p>
            <a:pPr marL="457200" indent="-457200" algn="just" defTabSz="960187"/>
            <a:r>
              <a:rPr lang="sv-SE" sz="2000" b="1" smtClean="0">
                <a:latin typeface="Times New Roman" pitchFamily="18" charset="0"/>
                <a:cs typeface="Times New Roman" pitchFamily="18" charset="0"/>
              </a:rPr>
              <a:t>2.	Komposisi Rotasi</a:t>
            </a:r>
            <a:endParaRPr lang="en-ID" sz="2000" b="1" smtClean="0">
              <a:latin typeface="Times New Roman" pitchFamily="18" charset="0"/>
              <a:cs typeface="Times New Roman" pitchFamily="18" charset="0"/>
            </a:endParaRPr>
          </a:p>
        </p:txBody>
      </p:sp>
      <p:sp>
        <p:nvSpPr>
          <p:cNvPr id="18" name="Rectangle 17"/>
          <p:cNvSpPr/>
          <p:nvPr/>
        </p:nvSpPr>
        <p:spPr>
          <a:xfrm>
            <a:off x="857224" y="1503594"/>
            <a:ext cx="8046720" cy="1272332"/>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algn="just" defTabSz="960187"/>
            <a:r>
              <a:rPr lang="en-ID" sz="2000" b="1" smtClean="0">
                <a:latin typeface="Times New Roman" pitchFamily="18" charset="0"/>
                <a:cs typeface="Times New Roman" pitchFamily="18" charset="0"/>
              </a:rPr>
              <a:t>Komposisi rotasi yang berpusat sama akan ekuivalen dengan rotasi dengan pusat sama sebesar penjumlahan kedua sudut rotasinya.</a:t>
            </a:r>
          </a:p>
        </p:txBody>
      </p:sp>
      <p:sp>
        <p:nvSpPr>
          <p:cNvPr id="8" name="Rectangle 7"/>
          <p:cNvSpPr/>
          <p:nvPr/>
        </p:nvSpPr>
        <p:spPr>
          <a:xfrm>
            <a:off x="857224" y="2885032"/>
            <a:ext cx="8046720" cy="66675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US" sz="2000" b="1" smtClean="0">
                <a:latin typeface="Times New Roman" pitchFamily="18" charset="0"/>
                <a:cs typeface="Times New Roman" pitchFamily="18" charset="0"/>
              </a:rPr>
              <a:t>a.	Komposisi Rotasi terhadap Titik Pusat (0, 0)</a:t>
            </a:r>
            <a:endParaRPr lang="en-ID" sz="2000" b="1" smtClean="0">
              <a:latin typeface="Times New Roman" pitchFamily="18" charset="0"/>
              <a:cs typeface="Times New Roman" pitchFamily="18" charset="0"/>
            </a:endParaRPr>
          </a:p>
        </p:txBody>
      </p:sp>
      <p:grpSp>
        <p:nvGrpSpPr>
          <p:cNvPr id="13" name="Group 12"/>
          <p:cNvGrpSpPr/>
          <p:nvPr/>
        </p:nvGrpSpPr>
        <p:grpSpPr>
          <a:xfrm>
            <a:off x="1428728" y="3633181"/>
            <a:ext cx="7475216" cy="1524011"/>
            <a:chOff x="1428728" y="2357436"/>
            <a:chExt cx="7475216" cy="1143008"/>
          </a:xfrm>
        </p:grpSpPr>
        <p:sp>
          <p:nvSpPr>
            <p:cNvPr id="10" name="Rectangle 9"/>
            <p:cNvSpPr/>
            <p:nvPr/>
          </p:nvSpPr>
          <p:spPr>
            <a:xfrm>
              <a:off x="1428728" y="2357436"/>
              <a:ext cx="7475216" cy="1143008"/>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endParaRPr lang="en-ID" sz="2000" b="1" smtClean="0">
                <a:latin typeface="Times New Roman" pitchFamily="18" charset="0"/>
                <a:cs typeface="Times New Roman" pitchFamily="18" charset="0"/>
              </a:endParaRPr>
            </a:p>
          </p:txBody>
        </p:sp>
        <p:pic>
          <p:nvPicPr>
            <p:cNvPr id="60418" name="Picture 2"/>
            <p:cNvPicPr>
              <a:picLocks noChangeAspect="1" noChangeArrowheads="1"/>
            </p:cNvPicPr>
            <p:nvPr/>
          </p:nvPicPr>
          <p:blipFill>
            <a:blip r:embed="rId2" cstate="print"/>
            <a:srcRect/>
            <a:stretch>
              <a:fillRect/>
            </a:stretch>
          </p:blipFill>
          <p:spPr bwMode="auto">
            <a:xfrm>
              <a:off x="1550822" y="2449656"/>
              <a:ext cx="3984745" cy="928694"/>
            </a:xfrm>
            <a:prstGeom prst="rect">
              <a:avLst/>
            </a:prstGeom>
            <a:noFill/>
            <a:ln w="9525">
              <a:noFill/>
              <a:miter lim="800000"/>
              <a:headEnd/>
              <a:tailEnd/>
            </a:ln>
            <a:effectLst/>
          </p:spPr>
        </p:pic>
      </p:grpSp>
      <p:sp>
        <p:nvSpPr>
          <p:cNvPr id="12"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4" name="TextBox 13">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5" name="Right Arrow 14">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6" name="Right Arrow 15">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952483"/>
            <a:ext cx="8046720" cy="666755"/>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r>
              <a:rPr lang="en-US" sz="2000" b="1" dirty="0" smtClean="0">
                <a:latin typeface="Times New Roman" pitchFamily="18" charset="0"/>
                <a:cs typeface="Times New Roman" pitchFamily="18" charset="0"/>
              </a:rPr>
              <a:t>b.	Komposisi Rotasi terhadap Titik Pusat (m, n)</a:t>
            </a:r>
            <a:endParaRPr lang="en-ID" sz="2000" b="1" dirty="0" smtClean="0">
              <a:latin typeface="Times New Roman" pitchFamily="18" charset="0"/>
              <a:cs typeface="Times New Roman" pitchFamily="18" charset="0"/>
            </a:endParaRPr>
          </a:p>
        </p:txBody>
      </p:sp>
      <p:grpSp>
        <p:nvGrpSpPr>
          <p:cNvPr id="13" name="Group 12"/>
          <p:cNvGrpSpPr/>
          <p:nvPr/>
        </p:nvGrpSpPr>
        <p:grpSpPr>
          <a:xfrm>
            <a:off x="895032" y="1700632"/>
            <a:ext cx="7475216" cy="1524011"/>
            <a:chOff x="1428728" y="1275474"/>
            <a:chExt cx="7475216" cy="1143008"/>
          </a:xfrm>
        </p:grpSpPr>
        <p:sp>
          <p:nvSpPr>
            <p:cNvPr id="10" name="Rectangle 9"/>
            <p:cNvSpPr/>
            <p:nvPr/>
          </p:nvSpPr>
          <p:spPr>
            <a:xfrm>
              <a:off x="1428728" y="1275474"/>
              <a:ext cx="7475216" cy="1143008"/>
            </a:xfrm>
            <a:prstGeom prst="rect">
              <a:avLst/>
            </a:prstGeom>
          </p:spPr>
          <p:style>
            <a:lnRef idx="0">
              <a:schemeClr val="accent5"/>
            </a:lnRef>
            <a:fillRef idx="3">
              <a:schemeClr val="accent5"/>
            </a:fillRef>
            <a:effectRef idx="3">
              <a:schemeClr val="accent5"/>
            </a:effectRef>
            <a:fontRef idx="minor">
              <a:schemeClr val="lt1"/>
            </a:fontRef>
          </p:style>
          <p:txBody>
            <a:bodyPr lIns="69683" tIns="34841" rIns="69683" bIns="34841" rtlCol="0" anchor="ctr"/>
            <a:lstStyle/>
            <a:p>
              <a:pPr marL="457200" indent="-457200" algn="just" defTabSz="960187"/>
              <a:endParaRPr lang="en-ID" sz="2000" b="1" smtClean="0">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2" cstate="print"/>
            <a:srcRect/>
            <a:stretch>
              <a:fillRect/>
            </a:stretch>
          </p:blipFill>
          <p:spPr bwMode="auto">
            <a:xfrm>
              <a:off x="1571603" y="1367695"/>
              <a:ext cx="4989031" cy="928694"/>
            </a:xfrm>
            <a:prstGeom prst="rect">
              <a:avLst/>
            </a:prstGeom>
            <a:noFill/>
            <a:ln w="9525">
              <a:noFill/>
              <a:miter lim="800000"/>
              <a:headEnd/>
              <a:tailEnd/>
            </a:ln>
            <a:effectLst/>
          </p:spPr>
        </p:pic>
      </p:grpSp>
      <p:sp>
        <p:nvSpPr>
          <p:cNvPr id="11" name="TextBox 12"/>
          <p:cNvSpPr txBox="1">
            <a:spLocks noChangeArrowheads="1"/>
          </p:cNvSpPr>
          <p:nvPr/>
        </p:nvSpPr>
        <p:spPr bwMode="auto">
          <a:xfrm>
            <a:off x="2915816" y="6384925"/>
            <a:ext cx="1551835"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3" action="ppaction://hlinksldjump"/>
              </a:rPr>
              <a:t>Kembali ke daftar isi</a:t>
            </a:r>
            <a:endParaRPr lang="en-US" altLang="id-ID" sz="1300" dirty="0">
              <a:solidFill>
                <a:schemeClr val="bg1"/>
              </a:solidFill>
            </a:endParaRPr>
          </a:p>
        </p:txBody>
      </p:sp>
      <p:sp>
        <p:nvSpPr>
          <p:cNvPr id="12" name="TextBox 11">
            <a:hlinkClick r:id="" action="ppaction://noaction"/>
          </p:cNvPr>
          <p:cNvSpPr txBox="1">
            <a:spLocks noChangeArrowheads="1"/>
          </p:cNvSpPr>
          <p:nvPr/>
        </p:nvSpPr>
        <p:spPr bwMode="auto">
          <a:xfrm>
            <a:off x="4514699" y="6381750"/>
            <a:ext cx="1569469" cy="292388"/>
          </a:xfrm>
          <a:prstGeom prst="rect">
            <a:avLst/>
          </a:prstGeom>
          <a:noFill/>
          <a:ln w="9525">
            <a:noFill/>
            <a:miter lim="800000"/>
            <a:headEnd/>
            <a:tailEnd/>
          </a:ln>
        </p:spPr>
        <p:txBody>
          <a:bodyPr wrap="none">
            <a:spAutoFit/>
          </a:bodyPr>
          <a:lstStyle/>
          <a:p>
            <a:pPr eaLnBrk="1" hangingPunct="1"/>
            <a:r>
              <a:rPr lang="id-ID" altLang="id-ID" sz="1300" dirty="0">
                <a:solidFill>
                  <a:schemeClr val="bg1"/>
                </a:solidFill>
                <a:hlinkClick r:id="rId4" action="ppaction://hlinksldjump"/>
              </a:rPr>
              <a:t>Kembali ke awal bab</a:t>
            </a:r>
            <a:endParaRPr lang="en-US" altLang="id-ID" sz="1300" dirty="0">
              <a:solidFill>
                <a:schemeClr val="bg1"/>
              </a:solidFill>
            </a:endParaRPr>
          </a:p>
        </p:txBody>
      </p:sp>
      <p:sp>
        <p:nvSpPr>
          <p:cNvPr id="14" name="Right Arrow 13">
            <a:hlinkClick r:id="" action="ppaction://hlinkshowjump?jump=previousslide"/>
            <a:extLst>
              <a:ext uri="{FF2B5EF4-FFF2-40B4-BE49-F238E27FC236}"/>
            </a:extLst>
          </p:cNvPr>
          <p:cNvSpPr/>
          <p:nvPr/>
        </p:nvSpPr>
        <p:spPr>
          <a:xfrm rot="10800000">
            <a:off x="520700" y="6365875"/>
            <a:ext cx="215900" cy="215900"/>
          </a:xfrm>
          <a:prstGeom prst="right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solidFill>
                <a:srgbClr val="FFFFFF"/>
              </a:solidFill>
              <a:cs typeface="Arial" charset="0"/>
            </a:endParaRPr>
          </a:p>
        </p:txBody>
      </p:sp>
      <p:sp>
        <p:nvSpPr>
          <p:cNvPr id="15" name="Right Arrow 14">
            <a:hlinkClick r:id="" action="ppaction://hlinkshowjump?jump=nextslide"/>
            <a:extLst>
              <a:ext uri="{FF2B5EF4-FFF2-40B4-BE49-F238E27FC236}"/>
            </a:extLst>
          </p:cNvPr>
          <p:cNvSpPr/>
          <p:nvPr/>
        </p:nvSpPr>
        <p:spPr>
          <a:xfrm>
            <a:off x="8407400" y="6375400"/>
            <a:ext cx="211138"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a:solidFill>
                <a:srgbClr val="FFFFFF"/>
              </a:solidFill>
              <a:cs typeface="Arial" charset="0"/>
            </a:endParaRPr>
          </a:p>
        </p:txBody>
      </p:sp>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PPT Biologi Kelas X Smt 1 2019 new">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00B0F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PGPR MAT 10A Wajib (Ning) edit</Template>
  <TotalTime>1468</TotalTime>
  <Words>3142</Words>
  <Application>Microsoft Office PowerPoint</Application>
  <PresentationFormat>On-screen Show (4:3)</PresentationFormat>
  <Paragraphs>664</Paragraphs>
  <Slides>142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142</vt:i4>
      </vt:variant>
    </vt:vector>
  </HeadingPairs>
  <TitlesOfParts>
    <vt:vector size="144" baseType="lpstr">
      <vt:lpstr>PPT Biologi Kelas X Smt 1 2019 new</vt:lpstr>
      <vt:lpstr>Equation</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Program Linear</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Matriks</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Transformasi Geometri</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Barisan dan Deret</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Azure</dc:creator>
  <cp:lastModifiedBy>Azure</cp:lastModifiedBy>
  <cp:revision>215</cp:revision>
  <dcterms:created xsi:type="dcterms:W3CDTF">2017-05-13T00:36:28Z</dcterms:created>
  <dcterms:modified xsi:type="dcterms:W3CDTF">2019-07-02T07:08:00Z</dcterms:modified>
</cp:coreProperties>
</file>