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96" r:id="rId4"/>
    <p:sldId id="297" r:id="rId5"/>
    <p:sldId id="298" r:id="rId6"/>
    <p:sldId id="299" r:id="rId7"/>
    <p:sldId id="300" r:id="rId8"/>
    <p:sldId id="301" r:id="rId9"/>
    <p:sldId id="302" r:id="rId10"/>
    <p:sldId id="303" r:id="rId11"/>
    <p:sldId id="304" r:id="rId12"/>
    <p:sldId id="305" r:id="rId13"/>
    <p:sldId id="306" r:id="rId14"/>
    <p:sldId id="307" r:id="rId15"/>
    <p:sldId id="320" r:id="rId16"/>
    <p:sldId id="321" r:id="rId17"/>
    <p:sldId id="322" r:id="rId18"/>
    <p:sldId id="323" r:id="rId19"/>
    <p:sldId id="324" r:id="rId20"/>
    <p:sldId id="325" r:id="rId21"/>
    <p:sldId id="326" r:id="rId22"/>
    <p:sldId id="32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8" r:id="rId36"/>
    <p:sldId id="329" r:id="rId37"/>
    <p:sldId id="330" r:id="rId38"/>
    <p:sldId id="331" r:id="rId39"/>
    <p:sldId id="332" r:id="rId40"/>
    <p:sldId id="333" r:id="rId41"/>
    <p:sldId id="334" r:id="rId42"/>
    <p:sldId id="335" r:id="rId43"/>
    <p:sldId id="336" r:id="rId44"/>
    <p:sldId id="267" r:id="rId45"/>
  </p:sldIdLst>
  <p:sldSz cx="9144000" cy="6858000" type="screen4x3"/>
  <p:notesSz cx="7104063" cy="102346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4624" autoAdjust="0"/>
  </p:normalViewPr>
  <p:slideViewPr>
    <p:cSldViewPr snapToGrid="0">
      <p:cViewPr varScale="1">
        <p:scale>
          <a:sx n="41" d="100"/>
          <a:sy n="41" d="100"/>
        </p:scale>
        <p:origin x="-1308" y="-96"/>
      </p:cViewPr>
      <p:guideLst>
        <p:guide orient="horz" pos="2160"/>
        <p:guide pos="2880"/>
      </p:guideLst>
    </p:cSldViewPr>
  </p:slideViewPr>
  <p:notesTextViewPr>
    <p:cViewPr>
      <p:scale>
        <a:sx n="1" d="1"/>
        <a:sy n="1" d="1"/>
      </p:scale>
      <p:origin x="0" y="0"/>
    </p:cViewPr>
  </p:notesTextViewPr>
  <p:gridSpacing cx="78027213" cy="7802721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eaLnBrk="1" hangingPunct="1">
              <a:defRPr sz="1200"/>
            </a:lvl1pPr>
          </a:lstStyle>
          <a:p>
            <a:pPr>
              <a:defRPr/>
            </a:pPr>
            <a:fld id="{189541E6-60AC-4FA4-823C-2FEED03BB265}" type="datetimeFigureOut">
              <a:rPr lang="en-US"/>
              <a:pPr>
                <a:defRPr/>
              </a:pPr>
              <a:t>9/28/2020</a:t>
            </a:fld>
            <a:endParaRPr lang="en-US"/>
          </a:p>
        </p:txBody>
      </p:sp>
      <p:sp>
        <p:nvSpPr>
          <p:cNvPr id="4" name="Slide Image Placehold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94B403C-FC8E-4B3C-8EFB-6FC911F41D4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rrowheads="1" noTextEdit="1"/>
          </p:cNvSpPr>
          <p:nvPr>
            <p:ph type="sldImg" idx="4294967295"/>
          </p:nvPr>
        </p:nvSpPr>
        <p:spPr bwMode="auto">
          <a:xfrm>
            <a:off x="1249363" y="1279525"/>
            <a:ext cx="4605337" cy="3454400"/>
          </a:xfrm>
          <a:noFill/>
          <a:ln>
            <a:solidFill>
              <a:srgbClr val="000000"/>
            </a:solidFill>
            <a:miter lim="800000"/>
            <a:headEnd/>
            <a:tailEnd/>
          </a:ln>
        </p:spPr>
      </p:sp>
      <p:sp>
        <p:nvSpPr>
          <p:cNvPr id="34819" name="Text Placeholder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smtClean="0"/>
              <a:t>Click to edit Master title style</a:t>
            </a:r>
            <a:endParaRPr lang="en-US"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a:defRPr/>
            </a:pPr>
            <a:fld id="{173CE4F8-498A-4F8D-AADD-CEC9FE26E89A}" type="datetime1">
              <a:rPr lang="en-US" altLang="zh-CN"/>
              <a:pPr>
                <a:defRPr/>
              </a:pPr>
              <a:t>9/28/2020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05684711-0BA6-44F1-9547-3F31956EEEE1}"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3"/>
          <p:cNvSpPr>
            <a:spLocks noGrp="1"/>
          </p:cNvSpPr>
          <p:nvPr>
            <p:ph type="dt" sz="half" idx="10"/>
          </p:nvPr>
        </p:nvSpPr>
        <p:spPr/>
        <p:txBody>
          <a:bodyPr/>
          <a:lstStyle>
            <a:lvl1pPr>
              <a:defRPr/>
            </a:lvl1pPr>
          </a:lstStyle>
          <a:p>
            <a:pPr>
              <a:defRPr/>
            </a:pPr>
            <a:fld id="{5FF02EA1-66C8-482A-94D5-C41460640D93}" type="datetime1">
              <a:rPr lang="en-US" altLang="zh-CN"/>
              <a:pPr>
                <a:defRPr/>
              </a:pPr>
              <a:t>9/28/2020</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fld id="{BCD51533-FE98-40FE-90B6-19403BA512DF}"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E4D7AABE-1222-4F70-B6DE-C6017E72CE82}" type="datetime1">
              <a:rPr lang="en-US" altLang="zh-CN"/>
              <a:pPr>
                <a:defRPr/>
              </a:pPr>
              <a:t>9/28/2020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FAD3AB74-ACBE-44F5-A103-5B6D1A971089}"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8638-841B-4D06-9757-7B0CFF1ACEC6}" type="datetime1">
              <a:rPr lang="en-US" altLang="zh-CN"/>
              <a:pPr>
                <a:defRPr/>
              </a:pPr>
              <a:t>9/28/2020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A368DF56-DF73-44E1-BF36-10F3BBB688C2}"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28650" y="1825625"/>
            <a:ext cx="3886200" cy="435133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29150" y="1825625"/>
            <a:ext cx="3886200" cy="435133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3"/>
          <p:cNvSpPr>
            <a:spLocks noGrp="1"/>
          </p:cNvSpPr>
          <p:nvPr>
            <p:ph type="dt" sz="half" idx="10"/>
          </p:nvPr>
        </p:nvSpPr>
        <p:spPr/>
        <p:txBody>
          <a:bodyPr/>
          <a:lstStyle>
            <a:lvl1pPr>
              <a:defRPr/>
            </a:lvl1pPr>
          </a:lstStyle>
          <a:p>
            <a:pPr>
              <a:defRPr/>
            </a:pPr>
            <a:fld id="{E0221BCC-6725-445B-9ABD-5636972167F2}" type="datetime1">
              <a:rPr lang="en-US" altLang="zh-CN"/>
              <a:pPr>
                <a:defRPr/>
              </a:pPr>
              <a:t>9/28/2020</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FB325F9E-5C61-4966-A791-1D13B2878961}"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3"/>
          <p:cNvSpPr>
            <a:spLocks noGrp="1"/>
          </p:cNvSpPr>
          <p:nvPr>
            <p:ph type="dt" sz="half" idx="10"/>
          </p:nvPr>
        </p:nvSpPr>
        <p:spPr/>
        <p:txBody>
          <a:bodyPr/>
          <a:lstStyle>
            <a:lvl1pPr>
              <a:defRPr/>
            </a:lvl1pPr>
          </a:lstStyle>
          <a:p>
            <a:pPr>
              <a:defRPr/>
            </a:pPr>
            <a:fld id="{61257E31-2E2F-4721-BD3D-EA8B47EFB9B3}" type="datetime1">
              <a:rPr lang="en-US" altLang="zh-CN"/>
              <a:pPr>
                <a:defRPr/>
              </a:pPr>
              <a:t>9/28/2020</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fld id="{7F9734BB-4805-47EF-B847-ECF714CB1DF4}"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a:defRPr/>
            </a:pPr>
            <a:fld id="{7B711B1E-96F1-47AC-AAB0-AA059A564F37}" type="datetime1">
              <a:rPr lang="en-US" altLang="zh-CN"/>
              <a:pPr>
                <a:defRPr/>
              </a:pPr>
              <a:t>9/28/2020</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fld id="{6BFA7C62-FF45-4A2B-BEFF-BF9DF4A734D8}"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F4F6FE-EC43-4ECD-AB10-A6AD2357973A}" type="datetime1">
              <a:rPr lang="en-US" altLang="zh-CN"/>
              <a:pPr>
                <a:defRPr/>
              </a:pPr>
              <a:t>9/28/2020</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fld id="{4FCB5C74-E47B-4ECE-9CB3-E4E15006A6C3}"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E3F998-A1A1-4182-9F78-06B1F4BF98D8}" type="datetime1">
              <a:rPr lang="en-US" altLang="zh-CN"/>
              <a:pPr>
                <a:defRPr/>
              </a:pPr>
              <a:t>9/28/2020</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fld id="{E60F3D63-FB86-4025-B3EB-38E013652EB6}"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CA91B264-A0BD-4D8D-8657-FEDF4FBC93E4}" type="datetime1">
              <a:rPr lang="en-US" altLang="zh-CN"/>
              <a:pPr>
                <a:defRPr/>
              </a:pPr>
              <a:t>9/28/2020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fld id="{BAE599BF-BF46-49F3-9998-68656DD9C49E}"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noChangeArrowheads="1"/>
          </p:cNvSpPr>
          <p:nvPr>
            <p:ph type="body" idx="4294967295"/>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D07A631-148C-4AD9-A13B-0E293B565D5F}" type="datetime1">
              <a:rPr lang="en-US" altLang="zh-CN"/>
              <a:pPr>
                <a:defRPr/>
              </a:pPr>
              <a:t>9/28/2020</a:t>
            </a:fld>
            <a:endParaRPr lang="en-US" altLang="zh-CN"/>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US" altLang="zh-C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B845922-33ED-4F2A-91A1-8506D89249D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22.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3.xml"/><Relationship Id="rId7" Type="http://schemas.openxmlformats.org/officeDocument/2006/relationships/slide" Target="slide2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5.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slide" Target="slide30.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4.xml"/><Relationship Id="rId7"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584200" y="428625"/>
            <a:ext cx="6477000" cy="762000"/>
          </a:xfrm>
        </p:spPr>
        <p:txBody>
          <a:bodyPr/>
          <a:lstStyle/>
          <a:p>
            <a:pPr algn="ctr" eaLnBrk="1" hangingPunct="1">
              <a:defRPr/>
            </a:pPr>
            <a:r>
              <a:rPr lang="en-US" altLang="en-US" sz="3500" b="1" dirty="0" smtClean="0">
                <a:latin typeface="+mn-lt"/>
              </a:rPr>
              <a:t>Offering Items or Services/Help</a:t>
            </a:r>
          </a:p>
        </p:txBody>
      </p:sp>
      <p:sp>
        <p:nvSpPr>
          <p:cNvPr id="10243" name="Content Placeholder 2"/>
          <p:cNvSpPr>
            <a:spLocks noGrp="1"/>
          </p:cNvSpPr>
          <p:nvPr>
            <p:ph idx="1"/>
          </p:nvPr>
        </p:nvSpPr>
        <p:spPr>
          <a:xfrm>
            <a:off x="628650" y="1533525"/>
            <a:ext cx="7050088" cy="4643438"/>
          </a:xfrm>
        </p:spPr>
        <p:txBody>
          <a:bodyPr/>
          <a:lstStyle/>
          <a:p>
            <a:pPr marL="0" indent="0" eaLnBrk="1" hangingPunct="1">
              <a:spcBef>
                <a:spcPct val="0"/>
              </a:spcBef>
              <a:buFont typeface="Arial" pitchFamily="34" charset="0"/>
              <a:buNone/>
            </a:pPr>
            <a:r>
              <a:rPr lang="en-US" altLang="en-US" sz="2200" b="1" noProof="1" smtClean="0"/>
              <a:t>Listen and repeat.</a:t>
            </a:r>
          </a:p>
          <a:p>
            <a:pPr marL="0" indent="0" eaLnBrk="1" hangingPunct="1">
              <a:spcBef>
                <a:spcPct val="0"/>
              </a:spcBef>
              <a:buFont typeface="Arial" pitchFamily="34" charset="0"/>
              <a:buNone/>
            </a:pPr>
            <a:r>
              <a:rPr lang="en-US" altLang="en-US" sz="2200" b="1" noProof="1" smtClean="0"/>
              <a:t>Practice the following dialog with your friend.</a:t>
            </a:r>
          </a:p>
          <a:p>
            <a:pPr marL="0" indent="0" eaLnBrk="1" hangingPunct="1">
              <a:spcBef>
                <a:spcPct val="0"/>
              </a:spcBef>
              <a:buFont typeface="Arial" pitchFamily="34" charset="0"/>
              <a:buNone/>
            </a:pPr>
            <a:endParaRPr lang="en-US" altLang="en-US" sz="2000" b="1" noProof="1" smtClean="0"/>
          </a:p>
          <a:p>
            <a:pPr marL="0" indent="0" eaLnBrk="1" hangingPunct="1">
              <a:spcBef>
                <a:spcPct val="0"/>
              </a:spcBef>
              <a:buFont typeface="Arial" pitchFamily="34" charset="0"/>
              <a:buNone/>
            </a:pPr>
            <a:r>
              <a:rPr lang="en-US" altLang="en-US" sz="2000" noProof="1" smtClean="0"/>
              <a:t>Rista	:  Hi, Angga.</a:t>
            </a:r>
          </a:p>
          <a:p>
            <a:pPr marL="0" indent="0" eaLnBrk="1" hangingPunct="1">
              <a:spcBef>
                <a:spcPct val="0"/>
              </a:spcBef>
              <a:buFont typeface="Arial" pitchFamily="34" charset="0"/>
              <a:buNone/>
            </a:pPr>
            <a:r>
              <a:rPr lang="en-US" altLang="en-US" sz="2000" noProof="1" smtClean="0"/>
              <a:t>Angga 	:  Hi, Rista. Please come in.</a:t>
            </a:r>
          </a:p>
          <a:p>
            <a:pPr marL="0" indent="0" eaLnBrk="1" hangingPunct="1">
              <a:spcBef>
                <a:spcPct val="0"/>
              </a:spcBef>
              <a:buFont typeface="Arial" pitchFamily="34" charset="0"/>
              <a:buNone/>
            </a:pPr>
            <a:r>
              <a:rPr lang="en-US" altLang="en-US" sz="2000" noProof="1" smtClean="0"/>
              <a:t>Rista	:  Thanks. You look busy. What are you doing?</a:t>
            </a:r>
          </a:p>
          <a:p>
            <a:pPr marL="0" indent="0" eaLnBrk="1" hangingPunct="1">
              <a:spcBef>
                <a:spcPct val="0"/>
              </a:spcBef>
              <a:buFont typeface="Arial" pitchFamily="34" charset="0"/>
              <a:buNone/>
            </a:pPr>
            <a:r>
              <a:rPr lang="en-US" altLang="en-US" sz="2000" noProof="1" smtClean="0"/>
              <a:t>Angga	:  I am making a dress for the batik carnival.</a:t>
            </a:r>
          </a:p>
          <a:p>
            <a:pPr marL="0" indent="0" eaLnBrk="1" hangingPunct="1">
              <a:spcBef>
                <a:spcPct val="0"/>
              </a:spcBef>
              <a:buFont typeface="Arial" pitchFamily="34" charset="0"/>
              <a:buNone/>
            </a:pPr>
            <a:r>
              <a:rPr lang="en-US" altLang="en-US" sz="2000" noProof="1" smtClean="0"/>
              <a:t>Rista	:  Would you like any help?</a:t>
            </a:r>
          </a:p>
          <a:p>
            <a:pPr marL="0" indent="0" eaLnBrk="1" hangingPunct="1">
              <a:spcBef>
                <a:spcPct val="0"/>
              </a:spcBef>
              <a:buFont typeface="Arial" pitchFamily="34" charset="0"/>
              <a:buNone/>
            </a:pPr>
            <a:r>
              <a:rPr lang="en-US" altLang="en-US" sz="2000" noProof="1" smtClean="0"/>
              <a:t>Angga	:  Sure. Thank you.</a:t>
            </a:r>
          </a:p>
          <a:p>
            <a:pPr marL="0" indent="0" eaLnBrk="1" hangingPunct="1">
              <a:spcBef>
                <a:spcPct val="0"/>
              </a:spcBef>
              <a:buFont typeface="Arial" pitchFamily="34" charset="0"/>
              <a:buNone/>
            </a:pPr>
            <a:r>
              <a:rPr lang="en-US" altLang="en-US" sz="2000" noProof="1" smtClean="0"/>
              <a:t>Rista	:  Please tell me what I should do.</a:t>
            </a:r>
          </a:p>
          <a:p>
            <a:pPr marL="0" indent="0" eaLnBrk="1" hangingPunct="1">
              <a:spcBef>
                <a:spcPct val="0"/>
              </a:spcBef>
              <a:buFont typeface="Arial" pitchFamily="34" charset="0"/>
              <a:buNone/>
            </a:pPr>
            <a:r>
              <a:rPr lang="en-US" altLang="en-US" sz="2000" noProof="1" smtClean="0"/>
              <a:t>Angga	:  Please help me place this cloth on the carton paper.</a:t>
            </a:r>
          </a:p>
          <a:p>
            <a:pPr marL="0" indent="0" eaLnBrk="1" hangingPunct="1">
              <a:spcBef>
                <a:spcPct val="0"/>
              </a:spcBef>
              <a:buFont typeface="Arial" pitchFamily="34" charset="0"/>
              <a:buNone/>
            </a:pPr>
            <a:r>
              <a:rPr lang="en-US" altLang="en-US" sz="2000" noProof="1" smtClean="0"/>
              <a:t>Rista	:  Sure.</a:t>
            </a:r>
          </a:p>
          <a:p>
            <a:pPr marL="0" indent="0" eaLnBrk="1" hangingPunct="1">
              <a:spcBef>
                <a:spcPct val="0"/>
              </a:spcBef>
              <a:buFont typeface="Arial" pitchFamily="34" charset="0"/>
              <a:buNone/>
            </a:pPr>
            <a:r>
              <a:rPr lang="en-US" altLang="en-US" sz="2000" noProof="1" smtClean="0"/>
              <a:t>Angga	:  Thanks.</a:t>
            </a:r>
          </a:p>
          <a:p>
            <a:pPr marL="0" indent="0" eaLnBrk="1" hangingPunct="1">
              <a:spcBef>
                <a:spcPct val="0"/>
              </a:spcBef>
              <a:buFont typeface="Arial" pitchFamily="34" charset="0"/>
              <a:buNone/>
            </a:pPr>
            <a:r>
              <a:rPr lang="en-US" altLang="en-US" sz="2000" noProof="1" smtClean="0"/>
              <a:t>Rista	:  No big deal.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 calcmode="lin" valueType="num">
                                      <p:cBhvr additive="base">
                                        <p:cTn id="17"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additive="base">
                                        <p:cTn id="23"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4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 calcmode="lin" valueType="num">
                                      <p:cBhvr additive="base">
                                        <p:cTn id="27"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4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 calcmode="lin" valueType="num">
                                      <p:cBhvr additive="base">
                                        <p:cTn id="31"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243">
                                            <p:txEl>
                                              <p:pRg st="6" end="6"/>
                                            </p:txEl>
                                          </p:spTgt>
                                        </p:tgtEl>
                                        <p:attrNameLst>
                                          <p:attrName>style.visibility</p:attrName>
                                        </p:attrNameLst>
                                      </p:cBhvr>
                                      <p:to>
                                        <p:strVal val="visible"/>
                                      </p:to>
                                    </p:set>
                                    <p:anim calcmode="lin" valueType="num">
                                      <p:cBhvr additive="base">
                                        <p:cTn id="35"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24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0243">
                                            <p:txEl>
                                              <p:pRg st="7" end="7"/>
                                            </p:txEl>
                                          </p:spTgt>
                                        </p:tgtEl>
                                        <p:attrNameLst>
                                          <p:attrName>style.visibility</p:attrName>
                                        </p:attrNameLst>
                                      </p:cBhvr>
                                      <p:to>
                                        <p:strVal val="visible"/>
                                      </p:to>
                                    </p:set>
                                    <p:anim calcmode="lin" valueType="num">
                                      <p:cBhvr additive="base">
                                        <p:cTn id="39"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24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0243">
                                            <p:txEl>
                                              <p:pRg st="8" end="8"/>
                                            </p:txEl>
                                          </p:spTgt>
                                        </p:tgtEl>
                                        <p:attrNameLst>
                                          <p:attrName>style.visibility</p:attrName>
                                        </p:attrNameLst>
                                      </p:cBhvr>
                                      <p:to>
                                        <p:strVal val="visible"/>
                                      </p:to>
                                    </p:set>
                                    <p:anim calcmode="lin" valueType="num">
                                      <p:cBhvr additive="base">
                                        <p:cTn id="43" dur="500" fill="hold"/>
                                        <p:tgtEl>
                                          <p:spTgt spid="1024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4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243">
                                            <p:txEl>
                                              <p:pRg st="9" end="9"/>
                                            </p:txEl>
                                          </p:spTgt>
                                        </p:tgtEl>
                                        <p:attrNameLst>
                                          <p:attrName>style.visibility</p:attrName>
                                        </p:attrNameLst>
                                      </p:cBhvr>
                                      <p:to>
                                        <p:strVal val="visible"/>
                                      </p:to>
                                    </p:set>
                                    <p:anim calcmode="lin" valueType="num">
                                      <p:cBhvr additive="base">
                                        <p:cTn id="47" dur="500" fill="hold"/>
                                        <p:tgtEl>
                                          <p:spTgt spid="1024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243">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0243">
                                            <p:txEl>
                                              <p:pRg st="10" end="10"/>
                                            </p:txEl>
                                          </p:spTgt>
                                        </p:tgtEl>
                                        <p:attrNameLst>
                                          <p:attrName>style.visibility</p:attrName>
                                        </p:attrNameLst>
                                      </p:cBhvr>
                                      <p:to>
                                        <p:strVal val="visible"/>
                                      </p:to>
                                    </p:set>
                                    <p:anim calcmode="lin" valueType="num">
                                      <p:cBhvr additive="base">
                                        <p:cTn id="51" dur="500" fill="hold"/>
                                        <p:tgtEl>
                                          <p:spTgt spid="10243">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243">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0243">
                                            <p:txEl>
                                              <p:pRg st="11" end="11"/>
                                            </p:txEl>
                                          </p:spTgt>
                                        </p:tgtEl>
                                        <p:attrNameLst>
                                          <p:attrName>style.visibility</p:attrName>
                                        </p:attrNameLst>
                                      </p:cBhvr>
                                      <p:to>
                                        <p:strVal val="visible"/>
                                      </p:to>
                                    </p:set>
                                    <p:anim calcmode="lin" valueType="num">
                                      <p:cBhvr additive="base">
                                        <p:cTn id="55" dur="500" fill="hold"/>
                                        <p:tgtEl>
                                          <p:spTgt spid="10243">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43">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0243">
                                            <p:txEl>
                                              <p:pRg st="12" end="12"/>
                                            </p:txEl>
                                          </p:spTgt>
                                        </p:tgtEl>
                                        <p:attrNameLst>
                                          <p:attrName>style.visibility</p:attrName>
                                        </p:attrNameLst>
                                      </p:cBhvr>
                                      <p:to>
                                        <p:strVal val="visible"/>
                                      </p:to>
                                    </p:set>
                                    <p:anim calcmode="lin" valueType="num">
                                      <p:cBhvr additive="base">
                                        <p:cTn id="59" dur="500" fill="hold"/>
                                        <p:tgtEl>
                                          <p:spTgt spid="10243">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243">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0243">
                                            <p:txEl>
                                              <p:pRg st="13" end="13"/>
                                            </p:txEl>
                                          </p:spTgt>
                                        </p:tgtEl>
                                        <p:attrNameLst>
                                          <p:attrName>style.visibility</p:attrName>
                                        </p:attrNameLst>
                                      </p:cBhvr>
                                      <p:to>
                                        <p:strVal val="visible"/>
                                      </p:to>
                                    </p:set>
                                    <p:anim calcmode="lin" valueType="num">
                                      <p:cBhvr additive="base">
                                        <p:cTn id="63" dur="500" fill="hold"/>
                                        <p:tgtEl>
                                          <p:spTgt spid="10243">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024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628650" y="274638"/>
            <a:ext cx="4578350" cy="968375"/>
          </a:xfrm>
        </p:spPr>
        <p:txBody>
          <a:bodyPr/>
          <a:lstStyle/>
          <a:p>
            <a:pPr eaLnBrk="1" hangingPunct="1">
              <a:defRPr/>
            </a:pPr>
            <a:r>
              <a:rPr lang="id-ID" altLang="en-US" sz="2200" b="1" dirty="0" smtClean="0">
                <a:latin typeface="+mn-lt"/>
              </a:rPr>
              <a:t>Answer the following questions.</a:t>
            </a:r>
          </a:p>
        </p:txBody>
      </p:sp>
      <p:sp>
        <p:nvSpPr>
          <p:cNvPr id="4098" name="Content Placeholder 2"/>
          <p:cNvSpPr>
            <a:spLocks noGrp="1"/>
          </p:cNvSpPr>
          <p:nvPr>
            <p:ph idx="1"/>
          </p:nvPr>
        </p:nvSpPr>
        <p:spPr>
          <a:xfrm>
            <a:off x="628650" y="1173163"/>
            <a:ext cx="6664325" cy="4778375"/>
          </a:xfrm>
        </p:spPr>
        <p:txBody>
          <a:bodyPr/>
          <a:lstStyle/>
          <a:p>
            <a:pPr marL="514350" indent="-514350" eaLnBrk="1" hangingPunct="1">
              <a:spcBef>
                <a:spcPts val="1200"/>
              </a:spcBef>
              <a:buFont typeface="SimSun" pitchFamily="2" charset="-122"/>
              <a:buAutoNum type="arabicPeriod"/>
            </a:pPr>
            <a:r>
              <a:rPr lang="id-ID" altLang="en-US" sz="2000" smtClean="0"/>
              <a:t>What would you say to offer?</a:t>
            </a:r>
          </a:p>
          <a:p>
            <a:pPr marL="514350" indent="-514350" eaLnBrk="1" hangingPunct="1">
              <a:spcBef>
                <a:spcPts val="1200"/>
              </a:spcBef>
              <a:buFont typeface="SimSun" pitchFamily="2" charset="-122"/>
              <a:buAutoNum type="arabicPeriod"/>
            </a:pPr>
            <a:r>
              <a:rPr lang="id-ID" altLang="en-US" sz="2000" smtClean="0"/>
              <a:t>What is the response to the offer?</a:t>
            </a:r>
          </a:p>
          <a:p>
            <a:pPr marL="514350" indent="-514350" eaLnBrk="1" hangingPunct="1">
              <a:spcBef>
                <a:spcPts val="1200"/>
              </a:spcBef>
              <a:buFont typeface="SimSun" pitchFamily="2" charset="-122"/>
              <a:buAutoNum type="arabicPeriod"/>
            </a:pPr>
            <a:r>
              <a:rPr lang="en-ID" altLang="en-US" sz="2000" smtClean="0"/>
              <a:t>Which</a:t>
            </a:r>
            <a:r>
              <a:rPr lang="id-ID" altLang="en-US" sz="2000" smtClean="0"/>
              <a:t> sentence</a:t>
            </a:r>
            <a:r>
              <a:rPr lang="en-ID" altLang="en-US" sz="2000" smtClean="0"/>
              <a:t> in the </a:t>
            </a:r>
            <a:r>
              <a:rPr lang="id-ID" altLang="en-ID" sz="2000" smtClean="0"/>
              <a:t>previous </a:t>
            </a:r>
            <a:r>
              <a:rPr lang="en-ID" altLang="en-US" sz="2000" smtClean="0"/>
              <a:t>dialog</a:t>
            </a:r>
            <a:r>
              <a:rPr lang="id-ID" altLang="en-US" sz="2000" smtClean="0"/>
              <a:t> is </a:t>
            </a:r>
            <a:r>
              <a:rPr lang="en-ID" altLang="en-US" sz="2000" smtClean="0"/>
              <a:t>used to </a:t>
            </a:r>
            <a:r>
              <a:rPr lang="id-ID" altLang="en-ID" sz="2000" smtClean="0"/>
              <a:t>offer </a:t>
            </a:r>
            <a:r>
              <a:rPr lang="en-ID" altLang="en-US" sz="2000" smtClean="0"/>
              <a:t>?</a:t>
            </a:r>
          </a:p>
          <a:p>
            <a:pPr marL="514350" indent="-514350" eaLnBrk="1" hangingPunct="1">
              <a:spcBef>
                <a:spcPts val="1200"/>
              </a:spcBef>
              <a:buFont typeface="SimSun" pitchFamily="2" charset="-122"/>
              <a:buAutoNum type="arabicPeriod"/>
            </a:pPr>
            <a:r>
              <a:rPr lang="id-ID" altLang="en-ID" sz="2000" smtClean="0"/>
              <a:t>How does the speaker respond to the offer?</a:t>
            </a:r>
          </a:p>
          <a:p>
            <a:pPr marL="514350" indent="-514350" eaLnBrk="1" hangingPunct="1">
              <a:spcBef>
                <a:spcPts val="1200"/>
              </a:spcBef>
              <a:buFont typeface="SimSun" pitchFamily="2" charset="-122"/>
              <a:buAutoNum type="arabicPeriod"/>
            </a:pPr>
            <a:r>
              <a:rPr lang="id-ID" altLang="en-US" sz="2000" smtClean="0"/>
              <a:t>Which modal is used to offer?</a:t>
            </a:r>
          </a:p>
          <a:p>
            <a:pPr marL="514350" indent="-514350" eaLnBrk="1" hangingPunct="1">
              <a:spcBef>
                <a:spcPts val="1200"/>
              </a:spcBef>
              <a:buFont typeface="SimSun" pitchFamily="2" charset="-122"/>
              <a:buAutoNum type="arabicPeriod"/>
            </a:pPr>
            <a:r>
              <a:rPr lang="id-ID" altLang="en-US" sz="2000" smtClean="0"/>
              <a:t>Where do you put the modal?</a:t>
            </a:r>
          </a:p>
          <a:p>
            <a:pPr marL="514350" indent="-514350" eaLnBrk="1" hangingPunct="1">
              <a:spcBef>
                <a:spcPts val="1200"/>
              </a:spcBef>
              <a:buFont typeface="SimSun" pitchFamily="2" charset="-122"/>
              <a:buAutoNum type="arabicPeriod"/>
            </a:pPr>
            <a:r>
              <a:rPr lang="id-ID" altLang="en-US" sz="2000" smtClean="0"/>
              <a:t>What </a:t>
            </a:r>
            <a:r>
              <a:rPr lang="id-ID" altLang="en-US" sz="2000" b="1" smtClean="0"/>
              <a:t>VERB FORM</a:t>
            </a:r>
            <a:r>
              <a:rPr lang="id-ID" altLang="en-US" sz="2000" smtClean="0"/>
              <a:t> follows the modal?</a:t>
            </a:r>
          </a:p>
          <a:p>
            <a:pPr marL="514350" indent="-514350" eaLnBrk="1" hangingPunct="1">
              <a:spcBef>
                <a:spcPts val="1200"/>
              </a:spcBef>
              <a:buFont typeface="SimSun" pitchFamily="2" charset="-122"/>
              <a:buAutoNum type="arabicPeriod"/>
            </a:pPr>
            <a:r>
              <a:rPr lang="id-ID" altLang="en-ID" sz="2000" smtClean="0"/>
              <a:t>What expressions can you say to offer using modals</a:t>
            </a:r>
            <a:r>
              <a:rPr lang="en-ID" altLang="en-US" sz="2000" smtClean="0"/>
              <a:t>?</a:t>
            </a:r>
            <a:r>
              <a:rPr lang="id-ID" altLang="en-US" sz="2000" smtClean="0"/>
              <a:t> Mention three.</a:t>
            </a:r>
            <a:endParaRPr lang="en-ID" alt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8">
                                            <p:txEl>
                                              <p:pRg st="0" end="0"/>
                                            </p:txEl>
                                          </p:spTgt>
                                        </p:tgtEl>
                                        <p:attrNameLst>
                                          <p:attrName>style.visibility</p:attrName>
                                        </p:attrNameLst>
                                      </p:cBhvr>
                                      <p:to>
                                        <p:strVal val="visible"/>
                                      </p:to>
                                    </p:set>
                                    <p:anim calcmode="lin" valueType="num">
                                      <p:cBhvr>
                                        <p:cTn id="13"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p:cTn id="14" dur="500" fill="hold"/>
                                        <p:tgtEl>
                                          <p:spTgt spid="40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8">
                                            <p:txEl>
                                              <p:pRg st="1" end="1"/>
                                            </p:txEl>
                                          </p:spTgt>
                                        </p:tgtEl>
                                        <p:attrNameLst>
                                          <p:attrName>style.visibility</p:attrName>
                                        </p:attrNameLst>
                                      </p:cBhvr>
                                      <p:to>
                                        <p:strVal val="visible"/>
                                      </p:to>
                                    </p:set>
                                    <p:anim calcmode="lin" valueType="num">
                                      <p:cBhvr>
                                        <p:cTn id="19" dur="500" fill="hold"/>
                                        <p:tgtEl>
                                          <p:spTgt spid="4098">
                                            <p:txEl>
                                              <p:pRg st="1" end="1"/>
                                            </p:txEl>
                                          </p:spTgt>
                                        </p:tgtEl>
                                        <p:attrNameLst>
                                          <p:attrName>ppt_x</p:attrName>
                                        </p:attrNameLst>
                                      </p:cBhvr>
                                      <p:tavLst>
                                        <p:tav tm="0">
                                          <p:val>
                                            <p:strVal val="0-#ppt_w/2"/>
                                          </p:val>
                                        </p:tav>
                                        <p:tav tm="100000">
                                          <p:val>
                                            <p:strVal val="#ppt_x"/>
                                          </p:val>
                                        </p:tav>
                                      </p:tavLst>
                                    </p:anim>
                                    <p:anim calcmode="lin" valueType="num">
                                      <p:cBhvr>
                                        <p:cTn id="20" dur="500" fill="hold"/>
                                        <p:tgtEl>
                                          <p:spTgt spid="40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8">
                                            <p:txEl>
                                              <p:pRg st="2" end="2"/>
                                            </p:txEl>
                                          </p:spTgt>
                                        </p:tgtEl>
                                        <p:attrNameLst>
                                          <p:attrName>style.visibility</p:attrName>
                                        </p:attrNameLst>
                                      </p:cBhvr>
                                      <p:to>
                                        <p:strVal val="visible"/>
                                      </p:to>
                                    </p:set>
                                    <p:anim calcmode="lin" valueType="num">
                                      <p:cBhvr>
                                        <p:cTn id="25" dur="500" fill="hold"/>
                                        <p:tgtEl>
                                          <p:spTgt spid="4098">
                                            <p:txEl>
                                              <p:pRg st="2" end="2"/>
                                            </p:txEl>
                                          </p:spTgt>
                                        </p:tgtEl>
                                        <p:attrNameLst>
                                          <p:attrName>ppt_x</p:attrName>
                                        </p:attrNameLst>
                                      </p:cBhvr>
                                      <p:tavLst>
                                        <p:tav tm="0">
                                          <p:val>
                                            <p:strVal val="0-#ppt_w/2"/>
                                          </p:val>
                                        </p:tav>
                                        <p:tav tm="100000">
                                          <p:val>
                                            <p:strVal val="#ppt_x"/>
                                          </p:val>
                                        </p:tav>
                                      </p:tavLst>
                                    </p:anim>
                                    <p:anim calcmode="lin" valueType="num">
                                      <p:cBhvr>
                                        <p:cTn id="26" dur="500" fill="hold"/>
                                        <p:tgtEl>
                                          <p:spTgt spid="40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8">
                                            <p:txEl>
                                              <p:pRg st="3" end="3"/>
                                            </p:txEl>
                                          </p:spTgt>
                                        </p:tgtEl>
                                        <p:attrNameLst>
                                          <p:attrName>style.visibility</p:attrName>
                                        </p:attrNameLst>
                                      </p:cBhvr>
                                      <p:to>
                                        <p:strVal val="visible"/>
                                      </p:to>
                                    </p:set>
                                    <p:anim calcmode="lin" valueType="num">
                                      <p:cBhvr>
                                        <p:cTn id="31" dur="500" fill="hold"/>
                                        <p:tgtEl>
                                          <p:spTgt spid="4098">
                                            <p:txEl>
                                              <p:pRg st="3" end="3"/>
                                            </p:txEl>
                                          </p:spTgt>
                                        </p:tgtEl>
                                        <p:attrNameLst>
                                          <p:attrName>ppt_x</p:attrName>
                                        </p:attrNameLst>
                                      </p:cBhvr>
                                      <p:tavLst>
                                        <p:tav tm="0">
                                          <p:val>
                                            <p:strVal val="0-#ppt_w/2"/>
                                          </p:val>
                                        </p:tav>
                                        <p:tav tm="100000">
                                          <p:val>
                                            <p:strVal val="#ppt_x"/>
                                          </p:val>
                                        </p:tav>
                                      </p:tavLst>
                                    </p:anim>
                                    <p:anim calcmode="lin" valueType="num">
                                      <p:cBhvr>
                                        <p:cTn id="32" dur="500" fill="hold"/>
                                        <p:tgtEl>
                                          <p:spTgt spid="409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8">
                                            <p:txEl>
                                              <p:pRg st="4" end="4"/>
                                            </p:txEl>
                                          </p:spTgt>
                                        </p:tgtEl>
                                        <p:attrNameLst>
                                          <p:attrName>style.visibility</p:attrName>
                                        </p:attrNameLst>
                                      </p:cBhvr>
                                      <p:to>
                                        <p:strVal val="visible"/>
                                      </p:to>
                                    </p:set>
                                    <p:anim calcmode="lin" valueType="num">
                                      <p:cBhvr>
                                        <p:cTn id="37" dur="500" fill="hold"/>
                                        <p:tgtEl>
                                          <p:spTgt spid="4098">
                                            <p:txEl>
                                              <p:pRg st="4" end="4"/>
                                            </p:txEl>
                                          </p:spTgt>
                                        </p:tgtEl>
                                        <p:attrNameLst>
                                          <p:attrName>ppt_x</p:attrName>
                                        </p:attrNameLst>
                                      </p:cBhvr>
                                      <p:tavLst>
                                        <p:tav tm="0">
                                          <p:val>
                                            <p:strVal val="0-#ppt_w/2"/>
                                          </p:val>
                                        </p:tav>
                                        <p:tav tm="100000">
                                          <p:val>
                                            <p:strVal val="#ppt_x"/>
                                          </p:val>
                                        </p:tav>
                                      </p:tavLst>
                                    </p:anim>
                                    <p:anim calcmode="lin" valueType="num">
                                      <p:cBhvr>
                                        <p:cTn id="38" dur="500" fill="hold"/>
                                        <p:tgtEl>
                                          <p:spTgt spid="40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8">
                                            <p:txEl>
                                              <p:pRg st="5" end="5"/>
                                            </p:txEl>
                                          </p:spTgt>
                                        </p:tgtEl>
                                        <p:attrNameLst>
                                          <p:attrName>style.visibility</p:attrName>
                                        </p:attrNameLst>
                                      </p:cBhvr>
                                      <p:to>
                                        <p:strVal val="visible"/>
                                      </p:to>
                                    </p:set>
                                    <p:anim calcmode="lin" valueType="num">
                                      <p:cBhvr>
                                        <p:cTn id="43" dur="500" fill="hold"/>
                                        <p:tgtEl>
                                          <p:spTgt spid="4098">
                                            <p:txEl>
                                              <p:pRg st="5" end="5"/>
                                            </p:txEl>
                                          </p:spTgt>
                                        </p:tgtEl>
                                        <p:attrNameLst>
                                          <p:attrName>ppt_x</p:attrName>
                                        </p:attrNameLst>
                                      </p:cBhvr>
                                      <p:tavLst>
                                        <p:tav tm="0">
                                          <p:val>
                                            <p:strVal val="0-#ppt_w/2"/>
                                          </p:val>
                                        </p:tav>
                                        <p:tav tm="100000">
                                          <p:val>
                                            <p:strVal val="#ppt_x"/>
                                          </p:val>
                                        </p:tav>
                                      </p:tavLst>
                                    </p:anim>
                                    <p:anim calcmode="lin" valueType="num">
                                      <p:cBhvr>
                                        <p:cTn id="44" dur="500" fill="hold"/>
                                        <p:tgtEl>
                                          <p:spTgt spid="409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8">
                                            <p:txEl>
                                              <p:pRg st="6" end="6"/>
                                            </p:txEl>
                                          </p:spTgt>
                                        </p:tgtEl>
                                        <p:attrNameLst>
                                          <p:attrName>style.visibility</p:attrName>
                                        </p:attrNameLst>
                                      </p:cBhvr>
                                      <p:to>
                                        <p:strVal val="visible"/>
                                      </p:to>
                                    </p:set>
                                    <p:anim calcmode="lin" valueType="num">
                                      <p:cBhvr>
                                        <p:cTn id="49" dur="500" fill="hold"/>
                                        <p:tgtEl>
                                          <p:spTgt spid="4098">
                                            <p:txEl>
                                              <p:pRg st="6" end="6"/>
                                            </p:txEl>
                                          </p:spTgt>
                                        </p:tgtEl>
                                        <p:attrNameLst>
                                          <p:attrName>ppt_x</p:attrName>
                                        </p:attrNameLst>
                                      </p:cBhvr>
                                      <p:tavLst>
                                        <p:tav tm="0">
                                          <p:val>
                                            <p:strVal val="0-#ppt_w/2"/>
                                          </p:val>
                                        </p:tav>
                                        <p:tav tm="100000">
                                          <p:val>
                                            <p:strVal val="#ppt_x"/>
                                          </p:val>
                                        </p:tav>
                                      </p:tavLst>
                                    </p:anim>
                                    <p:anim calcmode="lin" valueType="num">
                                      <p:cBhvr>
                                        <p:cTn id="50" dur="500" fill="hold"/>
                                        <p:tgtEl>
                                          <p:spTgt spid="409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98">
                                            <p:txEl>
                                              <p:pRg st="7" end="7"/>
                                            </p:txEl>
                                          </p:spTgt>
                                        </p:tgtEl>
                                        <p:attrNameLst>
                                          <p:attrName>style.visibility</p:attrName>
                                        </p:attrNameLst>
                                      </p:cBhvr>
                                      <p:to>
                                        <p:strVal val="visible"/>
                                      </p:to>
                                    </p:set>
                                    <p:anim calcmode="lin" valueType="num">
                                      <p:cBhvr>
                                        <p:cTn id="55" dur="500" fill="hold"/>
                                        <p:tgtEl>
                                          <p:spTgt spid="4098">
                                            <p:txEl>
                                              <p:pRg st="7" end="7"/>
                                            </p:txEl>
                                          </p:spTgt>
                                        </p:tgtEl>
                                        <p:attrNameLst>
                                          <p:attrName>ppt_x</p:attrName>
                                        </p:attrNameLst>
                                      </p:cBhvr>
                                      <p:tavLst>
                                        <p:tav tm="0">
                                          <p:val>
                                            <p:strVal val="0-#ppt_w/2"/>
                                          </p:val>
                                        </p:tav>
                                        <p:tav tm="100000">
                                          <p:val>
                                            <p:strVal val="#ppt_x"/>
                                          </p:val>
                                        </p:tav>
                                      </p:tavLst>
                                    </p:anim>
                                    <p:anim calcmode="lin" valueType="num">
                                      <p:cBhvr>
                                        <p:cTn id="56" dur="500" fill="hold"/>
                                        <p:tgtEl>
                                          <p:spTgt spid="409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40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noChangeArrowheads="1"/>
          </p:cNvSpPr>
          <p:nvPr>
            <p:ph type="title"/>
          </p:nvPr>
        </p:nvSpPr>
        <p:spPr>
          <a:xfrm>
            <a:off x="273050" y="228600"/>
            <a:ext cx="6261100" cy="371475"/>
          </a:xfrm>
        </p:spPr>
        <p:txBody>
          <a:bodyPr/>
          <a:lstStyle/>
          <a:p>
            <a:pPr eaLnBrk="1" hangingPunct="1">
              <a:defRPr/>
            </a:pPr>
            <a:r>
              <a:rPr lang="en-US" altLang="en-US" sz="2200" b="1" dirty="0" smtClean="0">
                <a:latin typeface="+mn-lt"/>
              </a:rPr>
              <a:t>Here are expressions used to offer and the responses.</a:t>
            </a:r>
          </a:p>
        </p:txBody>
      </p:sp>
      <p:graphicFrame>
        <p:nvGraphicFramePr>
          <p:cNvPr id="4" name="Content Placeholder 3"/>
          <p:cNvGraphicFramePr>
            <a:graphicFrameLocks noGrp="1"/>
          </p:cNvGraphicFramePr>
          <p:nvPr>
            <p:ph idx="1"/>
          </p:nvPr>
        </p:nvGraphicFramePr>
        <p:xfrm>
          <a:off x="342900" y="733425"/>
          <a:ext cx="7070725" cy="4832350"/>
        </p:xfrm>
        <a:graphic>
          <a:graphicData uri="http://schemas.openxmlformats.org/drawingml/2006/table">
            <a:tbl>
              <a:tblPr firstRow="1" bandRow="1">
                <a:tableStyleId>{5C22544A-7EE6-4342-B048-85BDC9FD1C3A}</a:tableStyleId>
              </a:tblPr>
              <a:tblGrid>
                <a:gridCol w="4183380">
                  <a:extLst>
                    <a:ext uri="{9D8B030D-6E8A-4147-A177-3AD203B41FA5}">
                      <a16:colId xmlns:a16="http://schemas.microsoft.com/office/drawing/2014/main" xmlns="" val="20000"/>
                    </a:ext>
                  </a:extLst>
                </a:gridCol>
                <a:gridCol w="2887345">
                  <a:extLst>
                    <a:ext uri="{9D8B030D-6E8A-4147-A177-3AD203B41FA5}">
                      <a16:colId xmlns:a16="http://schemas.microsoft.com/office/drawing/2014/main" xmlns="" val="20001"/>
                    </a:ext>
                  </a:extLst>
                </a:gridCol>
              </a:tblGrid>
              <a:tr h="474091">
                <a:tc>
                  <a:txBody>
                    <a:bodyPr/>
                    <a:lstStyle/>
                    <a:p>
                      <a:pPr algn="ctr">
                        <a:buNone/>
                      </a:pPr>
                      <a:r>
                        <a:rPr lang="en-US" sz="2000" dirty="0">
                          <a:solidFill>
                            <a:schemeClr val="tx1"/>
                          </a:solidFill>
                        </a:rPr>
                        <a:t>Offering</a:t>
                      </a:r>
                    </a:p>
                  </a:txBody>
                  <a:tcPr marL="84426" marR="84426" marT="45707" marB="45707"/>
                </a:tc>
                <a:tc>
                  <a:txBody>
                    <a:bodyPr/>
                    <a:lstStyle/>
                    <a:p>
                      <a:pPr algn="ctr">
                        <a:buNone/>
                      </a:pPr>
                      <a:r>
                        <a:rPr lang="en-US" sz="2000" dirty="0">
                          <a:solidFill>
                            <a:schemeClr val="tx1"/>
                          </a:solidFill>
                        </a:rPr>
                        <a:t>Responding to an Offer</a:t>
                      </a:r>
                    </a:p>
                  </a:txBody>
                  <a:tcPr marL="84426" marR="84426" marT="45707" marB="45707"/>
                </a:tc>
                <a:extLst>
                  <a:ext uri="{0D108BD9-81ED-4DB2-BD59-A6C34878D82A}">
                    <a16:rowId xmlns:a16="http://schemas.microsoft.com/office/drawing/2014/main" xmlns="" val="10000"/>
                  </a:ext>
                </a:extLst>
              </a:tr>
              <a:tr h="4358259">
                <a:tc>
                  <a:txBody>
                    <a:bodyPr/>
                    <a:lstStyle/>
                    <a:p>
                      <a:pPr>
                        <a:buNone/>
                      </a:pPr>
                      <a:endParaRPr lang="en-US" sz="2000" dirty="0"/>
                    </a:p>
                    <a:p>
                      <a:pPr marL="342900" indent="-342900">
                        <a:buClrTx/>
                        <a:buFont typeface="Arial" panose="020B0604020202020204" pitchFamily="34" charset="0"/>
                        <a:buChar char="•"/>
                      </a:pPr>
                      <a:r>
                        <a:rPr lang="en-US" sz="2000" dirty="0" smtClean="0"/>
                        <a:t>Do you want/Would you like a cup of tea?</a:t>
                      </a:r>
                    </a:p>
                    <a:p>
                      <a:pPr marL="342900" indent="-342900">
                        <a:buClrTx/>
                        <a:buFont typeface="Arial" panose="020B0604020202020204" pitchFamily="34" charset="0"/>
                        <a:buChar char="•"/>
                      </a:pPr>
                      <a:r>
                        <a:rPr lang="en-US" sz="2000" dirty="0" smtClean="0"/>
                        <a:t>Can I get you a glass of guava juice?</a:t>
                      </a:r>
                    </a:p>
                    <a:p>
                      <a:pPr marL="342900" indent="-342900">
                        <a:buClrTx/>
                        <a:buFont typeface="Arial" panose="020B0604020202020204" pitchFamily="34" charset="0"/>
                        <a:buChar char="•"/>
                      </a:pPr>
                      <a:r>
                        <a:rPr lang="en-US" sz="2000" dirty="0" smtClean="0"/>
                        <a:t>Would you like to leave a message?</a:t>
                      </a:r>
                      <a:endParaRPr lang="id-ID" sz="2000" dirty="0" smtClean="0"/>
                    </a:p>
                    <a:p>
                      <a:pPr marL="342900" indent="-342900">
                        <a:buClrTx/>
                        <a:buFont typeface="Arial" panose="020B0604020202020204" pitchFamily="34" charset="0"/>
                        <a:buNone/>
                      </a:pPr>
                      <a:endParaRPr lang="en-US" sz="2000" dirty="0" smtClean="0"/>
                    </a:p>
                    <a:p>
                      <a:pPr marL="342900" indent="-342900">
                        <a:buClrTx/>
                        <a:buFont typeface="Arial" panose="020B0604020202020204" pitchFamily="34" charset="0"/>
                        <a:buNone/>
                      </a:pPr>
                      <a:endParaRPr lang="en-US" sz="2000" dirty="0" smtClean="0"/>
                    </a:p>
                    <a:p>
                      <a:pPr marL="342900" indent="-342900">
                        <a:buClrTx/>
                        <a:buFont typeface="Arial" panose="020B0604020202020204" pitchFamily="34" charset="0"/>
                        <a:buChar char="•"/>
                      </a:pPr>
                      <a:r>
                        <a:rPr lang="en-US" sz="2000" dirty="0" smtClean="0"/>
                        <a:t>Would you like a loaf of bread?</a:t>
                      </a:r>
                    </a:p>
                    <a:p>
                      <a:pPr marL="342900" indent="-342900">
                        <a:buClrTx/>
                        <a:buFont typeface="Arial" panose="020B0604020202020204" pitchFamily="34" charset="0"/>
                        <a:buChar char="•"/>
                      </a:pPr>
                      <a:r>
                        <a:rPr lang="en-US" sz="2000" dirty="0" smtClean="0"/>
                        <a:t>Do you need a pen?</a:t>
                      </a:r>
                    </a:p>
                    <a:p>
                      <a:pPr marL="342900" indent="-342900">
                        <a:buClrTx/>
                        <a:buFont typeface="Arial" panose="020B0604020202020204" pitchFamily="34" charset="0"/>
                        <a:buNone/>
                      </a:pPr>
                      <a:endParaRPr lang="en-US" sz="2000" dirty="0" smtClean="0"/>
                    </a:p>
                    <a:p>
                      <a:pPr marL="342900" indent="-342900">
                        <a:buClrTx/>
                        <a:buFont typeface="Arial" panose="020B0604020202020204" pitchFamily="34" charset="0"/>
                        <a:buChar char="•"/>
                      </a:pPr>
                      <a:r>
                        <a:rPr lang="en-US" sz="2000" dirty="0" smtClean="0"/>
                        <a:t>Let me give you a ride.</a:t>
                      </a:r>
                      <a:r>
                        <a:rPr lang="en-US" sz="2000" dirty="0"/>
                        <a:t>	</a:t>
                      </a:r>
                    </a:p>
                  </a:txBody>
                  <a:tcPr marL="84426" marR="84426" marT="45707" marB="45707"/>
                </a:tc>
                <a:tc>
                  <a:txBody>
                    <a:bodyPr/>
                    <a:lstStyle/>
                    <a:p>
                      <a:pPr>
                        <a:buNone/>
                      </a:pPr>
                      <a:r>
                        <a:rPr lang="en-US" sz="2000" dirty="0" smtClean="0"/>
                        <a:t>Accepting</a:t>
                      </a:r>
                    </a:p>
                    <a:p>
                      <a:pPr marL="266700" indent="-266700">
                        <a:buFont typeface="Arial" pitchFamily="34" charset="0"/>
                        <a:buChar char="•"/>
                      </a:pPr>
                      <a:r>
                        <a:rPr lang="en-US" sz="2000" dirty="0" smtClean="0"/>
                        <a:t>Yes, please.</a:t>
                      </a:r>
                      <a:endParaRPr lang="id-ID" sz="2000" dirty="0" smtClean="0"/>
                    </a:p>
                    <a:p>
                      <a:pPr marL="266700" indent="-266700">
                        <a:buFont typeface="Arial" pitchFamily="34" charset="0"/>
                        <a:buNone/>
                      </a:pPr>
                      <a:endParaRPr lang="id-ID" sz="2000" dirty="0" smtClean="0"/>
                    </a:p>
                    <a:p>
                      <a:pPr marL="266700" indent="-266700">
                        <a:buFont typeface="Arial" pitchFamily="34" charset="0"/>
                        <a:buChar char="•"/>
                      </a:pPr>
                      <a:r>
                        <a:rPr lang="en-US" sz="2000" dirty="0" smtClean="0"/>
                        <a:t>Sure. Thank you.</a:t>
                      </a:r>
                      <a:endParaRPr lang="id-ID" sz="2000" dirty="0" smtClean="0"/>
                    </a:p>
                    <a:p>
                      <a:pPr marL="266700" indent="-266700">
                        <a:buFont typeface="Arial" pitchFamily="34" charset="0"/>
                        <a:buChar char="•"/>
                      </a:pPr>
                      <a:r>
                        <a:rPr lang="en-US" sz="2000" dirty="0" smtClean="0"/>
                        <a:t>Yes, I would.</a:t>
                      </a:r>
                      <a:endParaRPr lang="id-ID" sz="2000" dirty="0" smtClean="0"/>
                    </a:p>
                    <a:p>
                      <a:pPr marL="266700" indent="-266700">
                        <a:buFont typeface="Arial" pitchFamily="34" charset="0"/>
                        <a:buNone/>
                      </a:pPr>
                      <a:endParaRPr lang="id-ID" sz="2000" dirty="0" smtClean="0"/>
                    </a:p>
                    <a:p>
                      <a:pPr>
                        <a:buNone/>
                      </a:pPr>
                      <a:r>
                        <a:rPr lang="en-US" sz="2000" dirty="0" smtClean="0"/>
                        <a:t>Declining</a:t>
                      </a:r>
                    </a:p>
                    <a:p>
                      <a:pPr marL="266700" indent="-266700">
                        <a:buFont typeface="Arial" pitchFamily="34" charset="0"/>
                        <a:buChar char="•"/>
                      </a:pPr>
                      <a:r>
                        <a:rPr lang="en-US" sz="2000" dirty="0" smtClean="0"/>
                        <a:t>No, thanks. I’m full.</a:t>
                      </a:r>
                      <a:endParaRPr lang="id-ID" sz="2000" dirty="0" smtClean="0"/>
                    </a:p>
                    <a:p>
                      <a:pPr marL="266700" indent="-266700">
                        <a:buFont typeface="Arial" pitchFamily="34" charset="0"/>
                        <a:buChar char="•"/>
                      </a:pPr>
                      <a:r>
                        <a:rPr lang="en-US" sz="2000" dirty="0" smtClean="0"/>
                        <a:t>Thank you, but I already have one.</a:t>
                      </a:r>
                      <a:endParaRPr lang="id-ID" sz="2000" dirty="0" smtClean="0"/>
                    </a:p>
                    <a:p>
                      <a:pPr marL="266700" indent="-266700">
                        <a:buFont typeface="Arial" pitchFamily="34" charset="0"/>
                        <a:buChar char="•"/>
                      </a:pPr>
                      <a:r>
                        <a:rPr lang="en-US" sz="2000" dirty="0" smtClean="0"/>
                        <a:t>Thank you for the offer. My mom is on her way to fetch me.</a:t>
                      </a:r>
                      <a:endParaRPr lang="en-US" sz="2000" i="0" dirty="0"/>
                    </a:p>
                  </a:txBody>
                  <a:tcPr marL="84426" marR="84426" marT="45707" marB="45707"/>
                </a:tc>
                <a:extLst>
                  <a:ext uri="{0D108BD9-81ED-4DB2-BD59-A6C34878D82A}">
                    <a16:rowId xmlns:a16="http://schemas.microsoft.com/office/drawing/2014/main" xmlns="" val="10001"/>
                  </a:ext>
                </a:extLst>
              </a:tr>
            </a:tbl>
          </a:graphicData>
        </a:graphic>
      </p:graphicFrame>
      <p:sp>
        <p:nvSpPr>
          <p:cNvPr id="5" name="Rectangle 4"/>
          <p:cNvSpPr>
            <a:spLocks noChangeArrowheads="1"/>
          </p:cNvSpPr>
          <p:nvPr/>
        </p:nvSpPr>
        <p:spPr bwMode="auto">
          <a:xfrm>
            <a:off x="288925" y="5683250"/>
            <a:ext cx="6521450" cy="430213"/>
          </a:xfrm>
          <a:prstGeom prst="rect">
            <a:avLst/>
          </a:prstGeom>
          <a:noFill/>
          <a:ln w="9525">
            <a:noFill/>
            <a:miter lim="800000"/>
            <a:headEnd/>
            <a:tailEnd/>
          </a:ln>
        </p:spPr>
        <p:txBody>
          <a:bodyPr wrap="none">
            <a:spAutoFit/>
          </a:bodyPr>
          <a:lstStyle/>
          <a:p>
            <a:pPr eaLnBrk="1" hangingPunct="1"/>
            <a:r>
              <a:rPr lang="id-ID" altLang="en-US" sz="2200" b="1"/>
              <a:t>Do the </a:t>
            </a:r>
            <a:r>
              <a:rPr lang="en-US" altLang="en-US" sz="2200" b="1"/>
              <a:t>activities</a:t>
            </a:r>
            <a:r>
              <a:rPr lang="id-ID" altLang="en-US" sz="2200" b="1"/>
              <a:t> in </a:t>
            </a:r>
            <a:r>
              <a:rPr lang="en-ID" altLang="en-US" sz="2200" b="1"/>
              <a:t>your </a:t>
            </a:r>
            <a:r>
              <a:rPr lang="en-ID" altLang="en-US" sz="2200" b="1" i="1">
                <a:solidFill>
                  <a:srgbClr val="C00000"/>
                </a:solidFill>
              </a:rPr>
              <a:t>PR Bahasa Inggris </a:t>
            </a:r>
            <a:r>
              <a:rPr lang="id-ID" altLang="en-US" sz="2200" b="1"/>
              <a:t>on </a:t>
            </a:r>
            <a:r>
              <a:rPr lang="en-ID" altLang="en-US" sz="2200" b="1"/>
              <a:t>page </a:t>
            </a:r>
            <a:r>
              <a:rPr lang="id-ID" altLang="en-US" sz="2200" b="1"/>
              <a:t>7</a:t>
            </a:r>
            <a:r>
              <a:rPr lang="en-ID" altLang="en-US" sz="2200" b="1"/>
              <a:t>.</a:t>
            </a:r>
            <a:endParaRPr lang="en-US" altLang="en-US" sz="2200"/>
          </a:p>
        </p:txBody>
      </p:sp>
      <p:sp>
        <p:nvSpPr>
          <p:cNvPr id="7" name="Left Arrow 6">
            <a:hlinkClick r:id="rId2" action="ppaction://hlinksldjump"/>
          </p:cNvPr>
          <p:cNvSpPr/>
          <p:nvPr/>
        </p:nvSpPr>
        <p:spPr>
          <a:xfrm>
            <a:off x="452859" y="6123709"/>
            <a:ext cx="1971686" cy="577536"/>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5793" tIns="47896" rIns="95793" bIns="47896"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altLang="x-none" b="1" dirty="0" smtClean="0">
                <a:solidFill>
                  <a:srgbClr val="FFFFFF"/>
                </a:solidFill>
              </a:rPr>
              <a:t>Back to Chapter I</a:t>
            </a:r>
            <a:endParaRPr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0-#ppt_w/2"/>
                                          </p:val>
                                        </p:tav>
                                        <p:tav tm="100000">
                                          <p:val>
                                            <p:strVal val="#ppt_x"/>
                                          </p:val>
                                        </p:tav>
                                      </p:tavLst>
                                    </p:anim>
                                    <p:anim calcmode="lin" valueType="num">
                                      <p:cBhvr additive="base">
                                        <p:cTn id="8" dur="500" fill="hold"/>
                                        <p:tgtEl>
                                          <p:spTgt spid="133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47663" y="184150"/>
            <a:ext cx="6432550" cy="596900"/>
          </a:xfrm>
        </p:spPr>
        <p:txBody>
          <a:bodyPr/>
          <a:lstStyle/>
          <a:p>
            <a:pPr algn="ctr" eaLnBrk="1" hangingPunct="1"/>
            <a:r>
              <a:rPr lang="id-ID" altLang="en-US" sz="3500" b="1" smtClean="0">
                <a:latin typeface="Calibri" pitchFamily="34" charset="0"/>
              </a:rPr>
              <a:t/>
            </a:r>
            <a:br>
              <a:rPr lang="id-ID" altLang="en-US" sz="3500" b="1" smtClean="0">
                <a:latin typeface="Calibri" pitchFamily="34" charset="0"/>
              </a:rPr>
            </a:br>
            <a:r>
              <a:rPr lang="id-ID" altLang="en-US" sz="3500" b="1" smtClean="0">
                <a:latin typeface="Calibri" pitchFamily="34" charset="0"/>
              </a:rPr>
              <a:t>“Modals” to Offer</a:t>
            </a:r>
            <a:r>
              <a:rPr lang="en-US" altLang="en-US" sz="3500" b="1" smtClean="0">
                <a:latin typeface="Calibri" pitchFamily="34" charset="0"/>
              </a:rPr>
              <a:t/>
            </a:r>
            <a:br>
              <a:rPr lang="en-US" altLang="en-US" sz="3500" b="1" smtClean="0">
                <a:latin typeface="Calibri" pitchFamily="34" charset="0"/>
              </a:rPr>
            </a:br>
            <a:endParaRPr lang="en-US" altLang="en-US" sz="3500" b="1" smtClean="0">
              <a:latin typeface="Calibri" pitchFamily="34" charset="0"/>
            </a:endParaRPr>
          </a:p>
        </p:txBody>
      </p:sp>
      <p:sp>
        <p:nvSpPr>
          <p:cNvPr id="7170" name="Content Placeholder 4"/>
          <p:cNvSpPr>
            <a:spLocks noGrp="1" noChangeArrowheads="1"/>
          </p:cNvSpPr>
          <p:nvPr>
            <p:ph idx="1"/>
          </p:nvPr>
        </p:nvSpPr>
        <p:spPr>
          <a:xfrm>
            <a:off x="492125" y="800100"/>
            <a:ext cx="6442075" cy="5822950"/>
          </a:xfrm>
        </p:spPr>
        <p:txBody>
          <a:bodyPr/>
          <a:lstStyle/>
          <a:p>
            <a:pPr marL="0" indent="0" eaLnBrk="1" hangingPunct="1">
              <a:spcBef>
                <a:spcPct val="0"/>
              </a:spcBef>
              <a:buFont typeface="Arial" pitchFamily="34" charset="0"/>
              <a:buNone/>
            </a:pPr>
            <a:r>
              <a:rPr lang="id-ID" altLang="en-US" sz="2200" b="1" smtClean="0"/>
              <a:t>Pay attention to the following sentences.</a:t>
            </a:r>
          </a:p>
          <a:p>
            <a:pPr marL="0" indent="0" eaLnBrk="1" hangingPunct="1">
              <a:spcBef>
                <a:spcPct val="0"/>
              </a:spcBef>
              <a:buFont typeface="Arial" pitchFamily="34" charset="0"/>
              <a:buNone/>
            </a:pPr>
            <a:endParaRPr lang="id-ID" altLang="en-US" sz="2000" b="1" smtClean="0"/>
          </a:p>
          <a:p>
            <a:pPr marL="352425" lvl="1" indent="-352425" eaLnBrk="1" hangingPunct="1">
              <a:spcBef>
                <a:spcPct val="0"/>
              </a:spcBef>
              <a:buFont typeface="Arial" pitchFamily="34" charset="0"/>
              <a:buNone/>
            </a:pPr>
            <a:r>
              <a:rPr lang="id-ID" altLang="en-US" sz="2000" smtClean="0">
                <a:solidFill>
                  <a:srgbClr val="FF0000"/>
                </a:solidFill>
              </a:rPr>
              <a:t>   </a:t>
            </a:r>
            <a:r>
              <a:rPr lang="en-US" altLang="en-US" sz="2000" smtClean="0">
                <a:solidFill>
                  <a:srgbClr val="FF0000"/>
                </a:solidFill>
              </a:rPr>
              <a:t>Would you like any help?</a:t>
            </a:r>
            <a:endParaRPr lang="id-ID" altLang="en-US" sz="2000" smtClean="0">
              <a:solidFill>
                <a:srgbClr val="FF0000"/>
              </a:solidFill>
            </a:endParaRPr>
          </a:p>
          <a:p>
            <a:pPr marL="352425" lvl="1" indent="-352425" eaLnBrk="1" hangingPunct="1">
              <a:spcBef>
                <a:spcPct val="0"/>
              </a:spcBef>
              <a:buFont typeface="Arial" pitchFamily="34" charset="0"/>
              <a:buNone/>
            </a:pPr>
            <a:endParaRPr lang="id-ID" altLang="en-US" sz="2000" smtClean="0">
              <a:solidFill>
                <a:srgbClr val="FF0000"/>
              </a:solidFill>
            </a:endParaRPr>
          </a:p>
          <a:p>
            <a:pPr marL="352425" lvl="1" indent="-352425" eaLnBrk="1" hangingPunct="1">
              <a:spcBef>
                <a:spcPct val="0"/>
              </a:spcBef>
              <a:buFont typeface="Arial" pitchFamily="34" charset="0"/>
              <a:buNone/>
            </a:pPr>
            <a:r>
              <a:rPr lang="id-ID" altLang="en-US" sz="2000" smtClean="0">
                <a:solidFill>
                  <a:srgbClr val="FF0000"/>
                </a:solidFill>
              </a:rPr>
              <a:t>‘Would’ </a:t>
            </a:r>
            <a:r>
              <a:rPr lang="id-ID" altLang="en-US" sz="2000" smtClean="0"/>
              <a:t>is a modal to offer.</a:t>
            </a:r>
          </a:p>
          <a:p>
            <a:pPr marL="0" indent="0" eaLnBrk="1" hangingPunct="1">
              <a:spcBef>
                <a:spcPct val="0"/>
              </a:spcBef>
              <a:buFont typeface="Arial" pitchFamily="34" charset="0"/>
              <a:buNone/>
            </a:pPr>
            <a:endParaRPr lang="id-ID" altLang="en-US" sz="2000" smtClean="0"/>
          </a:p>
          <a:p>
            <a:pPr marL="0" indent="0" eaLnBrk="1" hangingPunct="1">
              <a:spcBef>
                <a:spcPct val="0"/>
              </a:spcBef>
              <a:buFont typeface="Arial" pitchFamily="34" charset="0"/>
              <a:buNone/>
            </a:pPr>
            <a:r>
              <a:rPr lang="en-US" altLang="en-US" sz="2000" b="1" smtClean="0"/>
              <a:t>The following are several modals which can be used to offer and the examples.</a:t>
            </a:r>
            <a:endParaRPr lang="id-ID" altLang="en-US" sz="2000" smtClean="0"/>
          </a:p>
          <a:p>
            <a:pPr marL="0" indent="0" eaLnBrk="1" hangingPunct="1">
              <a:spcBef>
                <a:spcPct val="0"/>
              </a:spcBef>
              <a:buFont typeface="Arial" pitchFamily="34" charset="0"/>
              <a:buNone/>
            </a:pPr>
            <a:endParaRPr lang="id-ID" altLang="en-US" sz="2000" smtClean="0"/>
          </a:p>
          <a:p>
            <a:pPr marL="0" indent="0" eaLnBrk="1" hangingPunct="1">
              <a:spcBef>
                <a:spcPct val="0"/>
              </a:spcBef>
              <a:buFont typeface="Arial" pitchFamily="34" charset="0"/>
              <a:buNone/>
            </a:pPr>
            <a:r>
              <a:rPr lang="en-US" altLang="en-US" sz="2000" smtClean="0"/>
              <a:t> </a:t>
            </a:r>
            <a:endParaRPr lang="id-ID" altLang="en-US" sz="2000" smtClean="0"/>
          </a:p>
        </p:txBody>
      </p:sp>
      <p:graphicFrame>
        <p:nvGraphicFramePr>
          <p:cNvPr id="4" name="Content Placeholder 4"/>
          <p:cNvGraphicFramePr>
            <a:graphicFrameLocks/>
          </p:cNvGraphicFramePr>
          <p:nvPr/>
        </p:nvGraphicFramePr>
        <p:xfrm>
          <a:off x="633413" y="3206750"/>
          <a:ext cx="5689600" cy="3108325"/>
        </p:xfrm>
        <a:graphic>
          <a:graphicData uri="http://schemas.openxmlformats.org/drawingml/2006/table">
            <a:tbl>
              <a:tblPr firstRow="1" bandRow="1">
                <a:tableStyleId>{5C22544A-7EE6-4342-B048-85BDC9FD1C3A}</a:tableStyleId>
              </a:tblPr>
              <a:tblGrid>
                <a:gridCol w="1311928">
                  <a:extLst>
                    <a:ext uri="{9D8B030D-6E8A-4147-A177-3AD203B41FA5}">
                      <a16:colId xmlns:a16="http://schemas.microsoft.com/office/drawing/2014/main" xmlns="" val="20000"/>
                    </a:ext>
                  </a:extLst>
                </a:gridCol>
                <a:gridCol w="4377672">
                  <a:extLst>
                    <a:ext uri="{9D8B030D-6E8A-4147-A177-3AD203B41FA5}">
                      <a16:colId xmlns:a16="http://schemas.microsoft.com/office/drawing/2014/main" xmlns="" val="20001"/>
                    </a:ext>
                  </a:extLst>
                </a:gridCol>
              </a:tblGrid>
              <a:tr h="517894">
                <a:tc>
                  <a:txBody>
                    <a:bodyPr/>
                    <a:lstStyle/>
                    <a:p>
                      <a:pPr algn="ctr">
                        <a:buNone/>
                      </a:pPr>
                      <a:r>
                        <a:rPr lang="en-US" sz="2000" dirty="0">
                          <a:solidFill>
                            <a:schemeClr val="tx1"/>
                          </a:solidFill>
                        </a:rPr>
                        <a:t>Modal</a:t>
                      </a:r>
                    </a:p>
                  </a:txBody>
                  <a:tcPr marL="84420" marR="84420" marT="45698" marB="45698"/>
                </a:tc>
                <a:tc>
                  <a:txBody>
                    <a:bodyPr/>
                    <a:lstStyle/>
                    <a:p>
                      <a:pPr algn="ctr">
                        <a:buNone/>
                      </a:pPr>
                      <a:r>
                        <a:rPr lang="en-US" sz="2000" dirty="0">
                          <a:solidFill>
                            <a:schemeClr val="tx1"/>
                          </a:solidFill>
                        </a:rPr>
                        <a:t>Example</a:t>
                      </a:r>
                      <a:endParaRPr lang="en-US" altLang="en-US" sz="2000" dirty="0">
                        <a:solidFill>
                          <a:schemeClr val="tx1"/>
                        </a:solidFill>
                      </a:endParaRPr>
                    </a:p>
                  </a:txBody>
                  <a:tcPr marL="84420" marR="84420" marT="45698" marB="45698"/>
                </a:tc>
                <a:extLst>
                  <a:ext uri="{0D108BD9-81ED-4DB2-BD59-A6C34878D82A}">
                    <a16:rowId xmlns:a16="http://schemas.microsoft.com/office/drawing/2014/main" xmlns="" val="10000"/>
                  </a:ext>
                </a:extLst>
              </a:tr>
              <a:tr h="700954">
                <a:tc>
                  <a:txBody>
                    <a:bodyPr/>
                    <a:lstStyle/>
                    <a:p>
                      <a:pPr>
                        <a:buNone/>
                      </a:pPr>
                      <a:r>
                        <a:rPr lang="id-ID" altLang="en-US" sz="2000"/>
                        <a:t>C</a:t>
                      </a:r>
                      <a:r>
                        <a:rPr lang="en-US" sz="2000"/>
                        <a:t>an/Could</a:t>
                      </a:r>
                    </a:p>
                  </a:txBody>
                  <a:tcPr marL="84420" marR="84420" marT="45698" marB="45698"/>
                </a:tc>
                <a:tc>
                  <a:txBody>
                    <a:bodyPr/>
                    <a:lstStyle/>
                    <a:p>
                      <a:pPr marL="285750" indent="-285750">
                        <a:buClrTx/>
                        <a:buFont typeface="Arial" panose="020B0604020202020204" pitchFamily="34" charset="0"/>
                        <a:buChar char="•"/>
                      </a:pPr>
                      <a:r>
                        <a:rPr lang="en-US" sz="2000" dirty="0"/>
                        <a:t>Can I help you?</a:t>
                      </a:r>
                    </a:p>
                    <a:p>
                      <a:pPr marL="285750" indent="-285750">
                        <a:buClrTx/>
                        <a:buFont typeface="Arial" panose="020B0604020202020204" pitchFamily="34" charset="0"/>
                        <a:buChar char="•"/>
                      </a:pPr>
                      <a:r>
                        <a:rPr lang="en-US" sz="2000" dirty="0"/>
                        <a:t>Could I </a:t>
                      </a:r>
                      <a:r>
                        <a:rPr lang="id-ID" altLang="en-US" sz="2000" dirty="0"/>
                        <a:t>get</a:t>
                      </a:r>
                      <a:r>
                        <a:rPr lang="en-US" sz="2000" dirty="0"/>
                        <a:t> you a drink?</a:t>
                      </a:r>
                    </a:p>
                  </a:txBody>
                  <a:tcPr marL="84420" marR="84420" marT="45698" marB="45698"/>
                </a:tc>
                <a:extLst>
                  <a:ext uri="{0D108BD9-81ED-4DB2-BD59-A6C34878D82A}">
                    <a16:rowId xmlns:a16="http://schemas.microsoft.com/office/drawing/2014/main" xmlns="" val="10001"/>
                  </a:ext>
                </a:extLst>
              </a:tr>
              <a:tr h="700954">
                <a:tc>
                  <a:txBody>
                    <a:bodyPr/>
                    <a:lstStyle/>
                    <a:p>
                      <a:pPr>
                        <a:buNone/>
                      </a:pPr>
                      <a:r>
                        <a:rPr lang="en-US" sz="2000" dirty="0"/>
                        <a:t>May</a:t>
                      </a:r>
                    </a:p>
                  </a:txBody>
                  <a:tcPr marL="84420" marR="84420" marT="45698" marB="45698"/>
                </a:tc>
                <a:tc>
                  <a:txBody>
                    <a:bodyPr/>
                    <a:lstStyle/>
                    <a:p>
                      <a:pPr marL="285750" indent="-285750">
                        <a:buClrTx/>
                        <a:buFont typeface="Arial" panose="020B0604020202020204" pitchFamily="34" charset="0"/>
                        <a:buChar char="•"/>
                      </a:pPr>
                      <a:r>
                        <a:rPr lang="en-US" sz="2000" dirty="0"/>
                        <a:t>May I help </a:t>
                      </a:r>
                      <a:r>
                        <a:rPr lang="en-US" sz="2000" dirty="0" smtClean="0"/>
                        <a:t>yo</a:t>
                      </a:r>
                      <a:r>
                        <a:rPr lang="id-ID" sz="2000" dirty="0" smtClean="0"/>
                        <a:t>u</a:t>
                      </a:r>
                      <a:r>
                        <a:rPr lang="en-US" sz="2000" dirty="0" smtClean="0"/>
                        <a:t>?</a:t>
                      </a:r>
                      <a:endParaRPr lang="en-US" sz="2000" dirty="0"/>
                    </a:p>
                    <a:p>
                      <a:pPr marL="285750" indent="-285750">
                        <a:buClrTx/>
                        <a:buFont typeface="Arial" panose="020B0604020202020204" pitchFamily="34" charset="0"/>
                        <a:buChar char="•"/>
                      </a:pPr>
                      <a:r>
                        <a:rPr lang="en-US" sz="2000" dirty="0"/>
                        <a:t>You may use my </a:t>
                      </a:r>
                      <a:r>
                        <a:rPr lang="id-ID" sz="2000" dirty="0" smtClean="0"/>
                        <a:t>cell</a:t>
                      </a:r>
                      <a:r>
                        <a:rPr lang="id-ID" sz="2000" baseline="0" dirty="0" smtClean="0"/>
                        <a:t> phone</a:t>
                      </a:r>
                      <a:r>
                        <a:rPr lang="en-US" sz="2000" dirty="0" smtClean="0"/>
                        <a:t>.</a:t>
                      </a:r>
                      <a:endParaRPr lang="en-US" sz="2000" dirty="0"/>
                    </a:p>
                  </a:txBody>
                  <a:tcPr marL="84420" marR="84420" marT="45698" marB="45698"/>
                </a:tc>
                <a:extLst>
                  <a:ext uri="{0D108BD9-81ED-4DB2-BD59-A6C34878D82A}">
                    <a16:rowId xmlns:a16="http://schemas.microsoft.com/office/drawing/2014/main" xmlns="" val="10002"/>
                  </a:ext>
                </a:extLst>
              </a:tr>
              <a:tr h="396175">
                <a:tc>
                  <a:txBody>
                    <a:bodyPr/>
                    <a:lstStyle/>
                    <a:p>
                      <a:pPr>
                        <a:buNone/>
                      </a:pPr>
                      <a:r>
                        <a:rPr lang="en-US" sz="2000"/>
                        <a:t>Will</a:t>
                      </a:r>
                    </a:p>
                  </a:txBody>
                  <a:tcPr marL="84420" marR="84420" marT="45698" marB="45698"/>
                </a:tc>
                <a:tc>
                  <a:txBody>
                    <a:bodyPr/>
                    <a:lstStyle/>
                    <a:p>
                      <a:pPr marL="285750" indent="-285750">
                        <a:buClrTx/>
                        <a:buFont typeface="Arial" panose="020B0604020202020204" pitchFamily="34" charset="0"/>
                        <a:buChar char="•"/>
                      </a:pPr>
                      <a:r>
                        <a:rPr lang="en-US" sz="2000"/>
                        <a:t>Will you drop by my house?</a:t>
                      </a:r>
                    </a:p>
                  </a:txBody>
                  <a:tcPr marL="84420" marR="84420" marT="45698" marB="45698"/>
                </a:tc>
                <a:extLst>
                  <a:ext uri="{0D108BD9-81ED-4DB2-BD59-A6C34878D82A}">
                    <a16:rowId xmlns:a16="http://schemas.microsoft.com/office/drawing/2014/main" xmlns="" val="10003"/>
                  </a:ext>
                </a:extLst>
              </a:tr>
              <a:tr h="396175">
                <a:tc>
                  <a:txBody>
                    <a:bodyPr/>
                    <a:lstStyle/>
                    <a:p>
                      <a:pPr>
                        <a:buNone/>
                      </a:pPr>
                      <a:r>
                        <a:rPr lang="en-US" sz="2000"/>
                        <a:t>Would </a:t>
                      </a:r>
                    </a:p>
                  </a:txBody>
                  <a:tcPr marL="84420" marR="84420" marT="45698" marB="45698"/>
                </a:tc>
                <a:tc>
                  <a:txBody>
                    <a:bodyPr/>
                    <a:lstStyle/>
                    <a:p>
                      <a:pPr marL="285750" indent="-285750">
                        <a:buClrTx/>
                        <a:buFont typeface="Arial" panose="020B0604020202020204" pitchFamily="34" charset="0"/>
                        <a:buChar char="•"/>
                      </a:pPr>
                      <a:r>
                        <a:rPr lang="en-US" sz="2000" dirty="0"/>
                        <a:t>Would you like </a:t>
                      </a:r>
                      <a:r>
                        <a:rPr lang="en-US" sz="2000" dirty="0" smtClean="0"/>
                        <a:t>a</a:t>
                      </a:r>
                      <a:r>
                        <a:rPr lang="id-ID" sz="2000" baseline="0" dirty="0" smtClean="0"/>
                        <a:t> rice bowl</a:t>
                      </a:r>
                      <a:r>
                        <a:rPr lang="en-US" sz="2000" dirty="0" smtClean="0"/>
                        <a:t>?</a:t>
                      </a:r>
                      <a:endParaRPr lang="en-US" sz="2000" dirty="0"/>
                    </a:p>
                  </a:txBody>
                  <a:tcPr marL="84420" marR="84420" marT="45698" marB="45698"/>
                </a:tc>
                <a:extLst>
                  <a:ext uri="{0D108BD9-81ED-4DB2-BD59-A6C34878D82A}">
                    <a16:rowId xmlns:a16="http://schemas.microsoft.com/office/drawing/2014/main" xmlns="" val="10004"/>
                  </a:ext>
                </a:extLst>
              </a:tr>
              <a:tr h="396175">
                <a:tc>
                  <a:txBody>
                    <a:bodyPr/>
                    <a:lstStyle/>
                    <a:p>
                      <a:pPr>
                        <a:buNone/>
                      </a:pPr>
                      <a:r>
                        <a:rPr lang="en-US" sz="2000"/>
                        <a:t>Shall</a:t>
                      </a:r>
                    </a:p>
                  </a:txBody>
                  <a:tcPr marL="84420" marR="84420" marT="45698" marB="45698"/>
                </a:tc>
                <a:tc>
                  <a:txBody>
                    <a:bodyPr/>
                    <a:lstStyle/>
                    <a:p>
                      <a:pPr marL="285750" indent="-285750">
                        <a:buClrTx/>
                        <a:buFont typeface="Arial" panose="020B0604020202020204" pitchFamily="34" charset="0"/>
                        <a:buChar char="•"/>
                      </a:pPr>
                      <a:r>
                        <a:rPr lang="en-US" sz="2000" dirty="0"/>
                        <a:t>Shall we take all the </a:t>
                      </a:r>
                      <a:r>
                        <a:rPr lang="id-ID" sz="2000" dirty="0" smtClean="0"/>
                        <a:t>boxes</a:t>
                      </a:r>
                      <a:r>
                        <a:rPr lang="en-US" sz="2000" dirty="0" smtClean="0"/>
                        <a:t> </a:t>
                      </a:r>
                      <a:r>
                        <a:rPr lang="en-US" sz="2000" dirty="0"/>
                        <a:t>for you?</a:t>
                      </a:r>
                    </a:p>
                  </a:txBody>
                  <a:tcPr marL="84420" marR="84420" marT="45698" marB="45698"/>
                </a:tc>
                <a:extLst>
                  <a:ext uri="{0D108BD9-81ED-4DB2-BD59-A6C34878D82A}">
                    <a16:rowId xmlns:a16="http://schemas.microsoft.com/office/drawing/2014/main" xmlns="" val="10005"/>
                  </a:ext>
                </a:extLst>
              </a:tr>
            </a:tbl>
          </a:graphicData>
        </a:graphic>
      </p:graphicFrame>
      <p:sp>
        <p:nvSpPr>
          <p:cNvPr id="5" name="Rectangle 4"/>
          <p:cNvSpPr/>
          <p:nvPr/>
        </p:nvSpPr>
        <p:spPr>
          <a:xfrm>
            <a:off x="601663" y="1344613"/>
            <a:ext cx="2847975" cy="442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170">
                                            <p:txEl>
                                              <p:pRg st="2" end="2"/>
                                            </p:txEl>
                                          </p:spTgt>
                                        </p:tgtEl>
                                        <p:attrNameLst>
                                          <p:attrName>style.visibility</p:attrName>
                                        </p:attrNameLst>
                                      </p:cBhvr>
                                      <p:to>
                                        <p:strVal val="visible"/>
                                      </p:to>
                                    </p:set>
                                    <p:anim calcmode="lin" valueType="num">
                                      <p:cBhvr additive="base">
                                        <p:cTn id="23" dur="500" fill="hold"/>
                                        <p:tgtEl>
                                          <p:spTgt spid="7170">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0">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 calcmode="lin" valueType="num">
                                      <p:cBhvr additive="base">
                                        <p:cTn id="27" dur="500" fill="hold"/>
                                        <p:tgtEl>
                                          <p:spTgt spid="717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1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7170">
                                            <p:txEl>
                                              <p:pRg st="6" end="6"/>
                                            </p:txEl>
                                          </p:spTgt>
                                        </p:tgtEl>
                                        <p:attrNameLst>
                                          <p:attrName>style.visibility</p:attrName>
                                        </p:attrNameLst>
                                      </p:cBhvr>
                                      <p:to>
                                        <p:strVal val="visible"/>
                                      </p:to>
                                    </p:set>
                                    <p:anim calcmode="lin" valueType="num">
                                      <p:cBhvr additive="base">
                                        <p:cTn id="33" dur="500" fill="hold"/>
                                        <p:tgtEl>
                                          <p:spTgt spid="717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170">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717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628650" y="742950"/>
            <a:ext cx="7888288" cy="550863"/>
          </a:xfrm>
        </p:spPr>
        <p:txBody>
          <a:bodyPr/>
          <a:lstStyle/>
          <a:p>
            <a:pPr eaLnBrk="1" hangingPunct="1">
              <a:defRPr/>
            </a:pPr>
            <a:r>
              <a:rPr lang="en-US" altLang="en-US" sz="2200" b="1" dirty="0" smtClean="0">
                <a:latin typeface="+mn-lt"/>
              </a:rPr>
              <a:t>Make expressions of offering based on the following situations.</a:t>
            </a:r>
            <a:br>
              <a:rPr lang="en-US" altLang="en-US" sz="2200" b="1" dirty="0" smtClean="0">
                <a:latin typeface="+mn-lt"/>
              </a:rPr>
            </a:br>
            <a:r>
              <a:rPr lang="en-US" altLang="en-US" sz="2200" b="1" dirty="0" smtClean="0">
                <a:latin typeface="+mn-lt"/>
              </a:rPr>
              <a:t>Use suitable modals when necessary.</a:t>
            </a:r>
          </a:p>
        </p:txBody>
      </p:sp>
      <p:sp>
        <p:nvSpPr>
          <p:cNvPr id="3" name="Content Placeholder 2"/>
          <p:cNvSpPr>
            <a:spLocks noGrp="1"/>
          </p:cNvSpPr>
          <p:nvPr>
            <p:ph idx="1"/>
          </p:nvPr>
        </p:nvSpPr>
        <p:spPr>
          <a:xfrm>
            <a:off x="628650" y="1785938"/>
            <a:ext cx="7888288" cy="1963737"/>
          </a:xfrm>
        </p:spPr>
        <p:txBody>
          <a:bodyPr/>
          <a:lstStyle/>
          <a:p>
            <a:pPr marL="514350" indent="-514350" eaLnBrk="1" hangingPunct="1">
              <a:spcBef>
                <a:spcPts val="1200"/>
              </a:spcBef>
              <a:buFont typeface="SimSun" pitchFamily="2" charset="-122"/>
              <a:buAutoNum type="arabicPeriod"/>
            </a:pPr>
            <a:r>
              <a:rPr lang="en-US" altLang="en-US" sz="2000" smtClean="0"/>
              <a:t>Your friend is bringing two boxes. They look heavy.</a:t>
            </a:r>
          </a:p>
          <a:p>
            <a:pPr marL="514350" indent="-514350" eaLnBrk="1" hangingPunct="1">
              <a:spcBef>
                <a:spcPts val="1200"/>
              </a:spcBef>
              <a:buFont typeface="SimSun" pitchFamily="2" charset="-122"/>
              <a:buAutoNum type="arabicPeriod"/>
            </a:pPr>
            <a:r>
              <a:rPr lang="en-US" altLang="en-US" sz="2000" smtClean="0"/>
              <a:t>You see an old man looking confused in front of your house</a:t>
            </a:r>
            <a:endParaRPr lang="id-ID"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en-US" altLang="en-US" sz="2000" smtClean="0"/>
          </a:p>
          <a:p>
            <a:pPr marL="514350" indent="-514350" eaLnBrk="1" hangingPunct="1">
              <a:spcBef>
                <a:spcPct val="0"/>
              </a:spcBef>
              <a:buFont typeface="Arial" pitchFamily="34" charset="0"/>
              <a:buNone/>
            </a:pPr>
            <a:endParaRPr lang="id-ID" altLang="en-US" sz="2000" smtClean="0"/>
          </a:p>
          <a:p>
            <a:pPr marL="514350" indent="-514350" eaLnBrk="1" hangingPunct="1">
              <a:spcBef>
                <a:spcPct val="0"/>
              </a:spcBef>
              <a:buFont typeface="Arial" pitchFamily="34" charset="0"/>
              <a:buNone/>
            </a:pPr>
            <a:r>
              <a:rPr lang="id-ID" altLang="en-US" sz="2200" b="1" smtClean="0">
                <a:cs typeface="Calibri" pitchFamily="34" charset="0"/>
              </a:rPr>
              <a:t>D</a:t>
            </a:r>
            <a:r>
              <a:rPr lang="en-US" altLang="en-US" sz="2200" b="1" smtClean="0">
                <a:cs typeface="Calibri" pitchFamily="34" charset="0"/>
              </a:rPr>
              <a:t>o the activitie</a:t>
            </a:r>
            <a:r>
              <a:rPr lang="id-ID" altLang="en-US" sz="2200" b="1" smtClean="0">
                <a:cs typeface="Calibri" pitchFamily="34" charset="0"/>
              </a:rPr>
              <a:t>s</a:t>
            </a:r>
            <a:r>
              <a:rPr lang="en-US" altLang="en-US" sz="2200" b="1" smtClean="0">
                <a:cs typeface="Calibri" pitchFamily="34" charset="0"/>
              </a:rPr>
              <a:t> </a:t>
            </a:r>
            <a:r>
              <a:rPr lang="id-ID" altLang="en-US" sz="2200" b="1" smtClean="0">
                <a:cs typeface="Calibri" pitchFamily="34" charset="0"/>
              </a:rPr>
              <a:t>i</a:t>
            </a:r>
            <a:r>
              <a:rPr lang="en-US" altLang="en-US" sz="2200" b="1" smtClean="0">
                <a:cs typeface="Calibri" pitchFamily="34" charset="0"/>
              </a:rPr>
              <a:t>n your </a:t>
            </a:r>
            <a:r>
              <a:rPr lang="id-ID" altLang="en-US" sz="2200" b="1" i="1" smtClean="0">
                <a:solidFill>
                  <a:srgbClr val="C00000"/>
                </a:solidFill>
                <a:cs typeface="Calibri" pitchFamily="34" charset="0"/>
              </a:rPr>
              <a:t>PR Bahasa Inggris</a:t>
            </a:r>
            <a:r>
              <a:rPr lang="en-US" altLang="en-US" sz="2200" b="1" smtClean="0">
                <a:cs typeface="Calibri" pitchFamily="34" charset="0"/>
              </a:rPr>
              <a:t> </a:t>
            </a:r>
            <a:r>
              <a:rPr lang="id-ID" altLang="en-US" sz="2200" b="1" smtClean="0">
                <a:cs typeface="Calibri" pitchFamily="34" charset="0"/>
              </a:rPr>
              <a:t>on </a:t>
            </a:r>
            <a:r>
              <a:rPr lang="en-US" altLang="en-US" sz="2200" b="1" smtClean="0">
                <a:cs typeface="Calibri" pitchFamily="34" charset="0"/>
              </a:rPr>
              <a:t>page </a:t>
            </a:r>
            <a:r>
              <a:rPr lang="id-ID" altLang="en-US" sz="2200" b="1" smtClean="0">
                <a:cs typeface="Calibri" pitchFamily="34" charset="0"/>
              </a:rPr>
              <a:t>9.</a:t>
            </a:r>
            <a:endParaRPr lang="en-US" altLang="en-US" sz="2200" smtClean="0">
              <a:cs typeface="Calibri" pitchFamily="34" charset="0"/>
            </a:endParaRPr>
          </a:p>
          <a:p>
            <a:pPr marL="514350" indent="-514350" eaLnBrk="1" hangingPunct="1">
              <a:spcBef>
                <a:spcPct val="0"/>
              </a:spcBef>
              <a:buFont typeface="Arial" pitchFamily="34" charset="0"/>
              <a:buNone/>
            </a:pPr>
            <a:endParaRPr lang="en-US" altLang="en-US" sz="2000" smtClean="0"/>
          </a:p>
          <a:p>
            <a:pPr marL="514350" indent="-514350" eaLnBrk="1" hangingPunct="1">
              <a:buFont typeface="SimSun" pitchFamily="2" charset="-122"/>
              <a:buNone/>
            </a:pPr>
            <a:endParaRPr lang="en-US" altLang="en-US" sz="2000" smtClean="0"/>
          </a:p>
          <a:p>
            <a:pPr marL="514350" indent="-514350" eaLnBrk="1" hangingPunct="1">
              <a:buFont typeface="SimSun" pitchFamily="2" charset="-122"/>
              <a:buNone/>
            </a:pPr>
            <a:endParaRPr lang="en-US" altLang="en-US" sz="2000" smtClean="0"/>
          </a:p>
        </p:txBody>
      </p:sp>
      <p:sp>
        <p:nvSpPr>
          <p:cNvPr id="5" name="Left Arrow 4">
            <a:hlinkClick r:id="rId2" action="ppaction://hlinksldjump"/>
          </p:cNvPr>
          <p:cNvSpPr/>
          <p:nvPr/>
        </p:nvSpPr>
        <p:spPr>
          <a:xfrm>
            <a:off x="452858" y="6082145"/>
            <a:ext cx="2027105" cy="619100"/>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5793" tIns="47896" rIns="95793" bIns="47896"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altLang="x-none" b="1" dirty="0" smtClean="0">
                <a:solidFill>
                  <a:srgbClr val="FFFFFF"/>
                </a:solidFill>
              </a:rPr>
              <a:t>Back to Chapter I</a:t>
            </a:r>
            <a:endParaRPr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 calcmode="lin" valueType="num">
                                      <p:cBhvr additive="base">
                                        <p:cTn id="23"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3" end="1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11188" y="1628775"/>
            <a:ext cx="3198812" cy="3051175"/>
          </a:xfrm>
          <a:prstGeom prst="rect">
            <a:avLst/>
          </a:prstGeom>
          <a:noFill/>
          <a:ln w="9525">
            <a:noFill/>
            <a:miter lim="800000"/>
            <a:headEnd/>
            <a:tailEnd/>
          </a:ln>
        </p:spPr>
        <p:txBody>
          <a:bodyPr lIns="95793" tIns="47896" rIns="95793" bIns="47896">
            <a:spAutoFit/>
          </a:bodyPr>
          <a:lstStyle/>
          <a:p>
            <a:pPr marL="465138" indent="-465138" defTabSz="400050">
              <a:buFont typeface="Arial" pitchFamily="34" charset="0"/>
              <a:buChar char="•"/>
            </a:pPr>
            <a:r>
              <a:rPr lang="en-US" altLang="en-US" sz="3200" b="1" noProof="1">
                <a:hlinkClick r:id="rId3" action="ppaction://hlinksldjump"/>
              </a:rPr>
              <a:t>Providing and Asking for One’s Opinions and Thoughts </a:t>
            </a:r>
            <a:endParaRPr lang="en-US" altLang="en-US" sz="3200" b="1" noProof="1"/>
          </a:p>
          <a:p>
            <a:pPr marL="465138" indent="-465138" defTabSz="400050">
              <a:buFont typeface="Arial" pitchFamily="34" charset="0"/>
              <a:buChar char="•"/>
            </a:pPr>
            <a:r>
              <a:rPr lang="en-US" altLang="en-US" sz="3200" b="1">
                <a:hlinkClick r:id="rId4" action="ppaction://hlinksldjump"/>
              </a:rPr>
              <a:t>Mental Verbs</a:t>
            </a:r>
            <a:endParaRPr lang="en-US" altLang="en-US" sz="3200" b="1"/>
          </a:p>
          <a:p>
            <a:pPr marL="465138" indent="-465138" defTabSz="400050">
              <a:buFont typeface="Arial" pitchFamily="34" charset="0"/>
              <a:buChar char="•"/>
            </a:pPr>
            <a:r>
              <a:rPr lang="en-US" altLang="en-US" sz="3200" b="1">
                <a:hlinkClick r:id="rId5" action="ppaction://hlinksldjump"/>
              </a:rPr>
              <a:t>Collocations</a:t>
            </a:r>
            <a:endParaRPr lang="en-US" altLang="en-US" sz="3200" b="1"/>
          </a:p>
        </p:txBody>
      </p:sp>
      <p:sp>
        <p:nvSpPr>
          <p:cNvPr id="7" name="Rounded Rectangle 6">
            <a:hlinkClick r:id="rId6" action="ppaction://hlinksldjump"/>
          </p:cNvPr>
          <p:cNvSpPr/>
          <p:nvPr/>
        </p:nvSpPr>
        <p:spPr>
          <a:xfrm>
            <a:off x="539552" y="5805264"/>
            <a:ext cx="1500186" cy="571504"/>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solidFill>
                  <a:schemeClr val="bg1"/>
                </a:solidFill>
              </a:rPr>
              <a:t>Back to Daftar Isi</a:t>
            </a:r>
          </a:p>
        </p:txBody>
      </p:sp>
      <p:pic>
        <p:nvPicPr>
          <p:cNvPr id="2055" name="Picture 8"/>
          <p:cNvPicPr>
            <a:picLocks noChangeAspect="1" noChangeArrowheads="1"/>
          </p:cNvPicPr>
          <p:nvPr/>
        </p:nvPicPr>
        <p:blipFill>
          <a:blip r:embed="rId7" cstate="print"/>
          <a:srcRect b="9048"/>
          <a:stretch>
            <a:fillRect/>
          </a:stretch>
        </p:blipFill>
        <p:spPr bwMode="auto">
          <a:xfrm>
            <a:off x="4054475" y="1752600"/>
            <a:ext cx="3794125" cy="2971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055"/>
                                        </p:tgtEl>
                                        <p:attrNameLst>
                                          <p:attrName>style.visibility</p:attrName>
                                        </p:attrNameLst>
                                      </p:cBhvr>
                                      <p:to>
                                        <p:strVal val="visible"/>
                                      </p:to>
                                    </p:set>
                                    <p:anim calcmode="lin" valueType="num">
                                      <p:cBhvr additive="base">
                                        <p:cTn id="23" dur="500" fill="hold"/>
                                        <p:tgtEl>
                                          <p:spTgt spid="2055"/>
                                        </p:tgtEl>
                                        <p:attrNameLst>
                                          <p:attrName>ppt_x</p:attrName>
                                        </p:attrNameLst>
                                      </p:cBhvr>
                                      <p:tavLst>
                                        <p:tav tm="0">
                                          <p:val>
                                            <p:strVal val="1+#ppt_w/2"/>
                                          </p:val>
                                        </p:tav>
                                        <p:tav tm="100000">
                                          <p:val>
                                            <p:strVal val="#ppt_x"/>
                                          </p:val>
                                        </p:tav>
                                      </p:tavLst>
                                    </p:anim>
                                    <p:anim calcmode="lin" valueType="num">
                                      <p:cBhvr additive="base">
                                        <p:cTn id="24"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ChangeArrowheads="1"/>
          </p:cNvSpPr>
          <p:nvPr/>
        </p:nvSpPr>
        <p:spPr bwMode="auto">
          <a:xfrm>
            <a:off x="533400" y="228600"/>
            <a:ext cx="7018338" cy="1077913"/>
          </a:xfrm>
          <a:prstGeom prst="rect">
            <a:avLst/>
          </a:prstGeom>
          <a:noFill/>
          <a:ln w="9525">
            <a:noFill/>
            <a:miter lim="800000"/>
            <a:headEnd/>
            <a:tailEnd/>
          </a:ln>
        </p:spPr>
        <p:txBody>
          <a:bodyPr>
            <a:spAutoFit/>
          </a:bodyPr>
          <a:lstStyle/>
          <a:p>
            <a:pPr algn="ctr"/>
            <a:r>
              <a:rPr lang="en-ID" altLang="en-US" sz="3200" b="1"/>
              <a:t>Providing and Asking for </a:t>
            </a:r>
          </a:p>
          <a:p>
            <a:pPr algn="ctr"/>
            <a:r>
              <a:rPr lang="en-ID" altLang="en-US" sz="3200" b="1"/>
              <a:t>One’s Opinion or Thought </a:t>
            </a:r>
            <a:endParaRPr lang="en-US" altLang="en-US" sz="3200"/>
          </a:p>
        </p:txBody>
      </p:sp>
      <p:sp>
        <p:nvSpPr>
          <p:cNvPr id="3076" name="Rectangle 6"/>
          <p:cNvSpPr>
            <a:spLocks noChangeArrowheads="1"/>
          </p:cNvSpPr>
          <p:nvPr/>
        </p:nvSpPr>
        <p:spPr bwMode="auto">
          <a:xfrm>
            <a:off x="304800" y="1357313"/>
            <a:ext cx="7343775" cy="5108575"/>
          </a:xfrm>
          <a:prstGeom prst="rect">
            <a:avLst/>
          </a:prstGeom>
          <a:noFill/>
          <a:ln w="9525">
            <a:noFill/>
            <a:miter lim="800000"/>
            <a:headEnd/>
            <a:tailEnd/>
          </a:ln>
        </p:spPr>
        <p:txBody>
          <a:bodyPr>
            <a:spAutoFit/>
          </a:bodyPr>
          <a:lstStyle/>
          <a:p>
            <a:pPr>
              <a:defRPr/>
            </a:pPr>
            <a:r>
              <a:rPr lang="en-US" sz="2000" b="1" dirty="0">
                <a:cs typeface="Arial" charset="0"/>
              </a:rPr>
              <a:t>Practice the following dialogs with your friend. </a:t>
            </a:r>
          </a:p>
          <a:p>
            <a:pPr>
              <a:defRPr/>
            </a:pPr>
            <a:endParaRPr lang="en-US" b="1" dirty="0">
              <a:cs typeface="Arial" charset="0"/>
            </a:endParaRPr>
          </a:p>
          <a:p>
            <a:pPr>
              <a:defRPr/>
            </a:pPr>
            <a:r>
              <a:rPr lang="en-US" b="1" dirty="0">
                <a:cs typeface="Arial" charset="0"/>
              </a:rPr>
              <a:t>Dialog 1 </a:t>
            </a:r>
          </a:p>
          <a:p>
            <a:pPr marL="900113" indent="-900113">
              <a:tabLst>
                <a:tab pos="630238" algn="l"/>
                <a:tab pos="900113" algn="l"/>
              </a:tabLst>
              <a:defRPr/>
            </a:pPr>
            <a:r>
              <a:rPr lang="en-US" dirty="0">
                <a:cs typeface="Arial" charset="0"/>
              </a:rPr>
              <a:t>Rama	:	 Hi, Sofia. You are sitting here all alone. Why don’t you stay with those girls? </a:t>
            </a:r>
          </a:p>
          <a:p>
            <a:pPr marL="900113" indent="-900113">
              <a:tabLst>
                <a:tab pos="630238" algn="l"/>
                <a:tab pos="900113" algn="l"/>
              </a:tabLst>
              <a:defRPr/>
            </a:pPr>
            <a:r>
              <a:rPr lang="en-US" dirty="0">
                <a:cs typeface="Arial" charset="0"/>
              </a:rPr>
              <a:t>Sofia 	: 	Hi, Yan. In my opinion, it doesn’t make any sense if we sit together, but we are busy with our cell phones. So, I’m sitting here memorizing vocabulary than playing with my phone. It’s much beneficial. </a:t>
            </a:r>
          </a:p>
          <a:p>
            <a:pPr marL="900113" indent="-900113">
              <a:tabLst>
                <a:tab pos="630238" algn="l"/>
                <a:tab pos="900113" algn="l"/>
              </a:tabLst>
              <a:defRPr/>
            </a:pPr>
            <a:r>
              <a:rPr lang="en-US" dirty="0">
                <a:cs typeface="Arial" charset="0"/>
              </a:rPr>
              <a:t>Rama	: 	You’re right. Several people believe that a smartphone may keep people away. </a:t>
            </a:r>
          </a:p>
          <a:p>
            <a:pPr marL="900113" indent="-900113">
              <a:tabLst>
                <a:tab pos="630238" algn="l"/>
                <a:tab pos="900113" algn="l"/>
              </a:tabLst>
              <a:defRPr/>
            </a:pPr>
            <a:r>
              <a:rPr lang="en-US" dirty="0">
                <a:cs typeface="Arial" charset="0"/>
              </a:rPr>
              <a:t>Sofia 	: 	That’s the reason I don’t open my phone before the class starts. I prefer chatting with friends to playing with my phones. </a:t>
            </a:r>
          </a:p>
          <a:p>
            <a:pPr marL="900113" indent="-900113">
              <a:tabLst>
                <a:tab pos="630238" algn="l"/>
                <a:tab pos="900113" algn="l"/>
              </a:tabLst>
              <a:defRPr/>
            </a:pPr>
            <a:r>
              <a:rPr lang="en-US" dirty="0">
                <a:cs typeface="Arial" charset="0"/>
              </a:rPr>
              <a:t>Rama	: 	So do I. I’d like to point out that I’m here not only to study but also to develop my social relationship. I want to have lots of friends by joining this course. By the way, why don’t you ask them to stop playing with their phones? </a:t>
            </a:r>
          </a:p>
          <a:p>
            <a:pPr marL="900113" indent="-900113">
              <a:tabLst>
                <a:tab pos="630238" algn="l"/>
                <a:tab pos="900113" algn="l"/>
              </a:tabLst>
              <a:defRPr/>
            </a:pPr>
            <a:r>
              <a:rPr lang="en-US" dirty="0">
                <a:cs typeface="Arial" charset="0"/>
              </a:rPr>
              <a:t>Sofia 	: 	Sorry, that’s none of my business. I shouldn’t bother them.</a:t>
            </a:r>
            <a:r>
              <a:rPr lang="en-US" i="1" dirty="0">
                <a:cs typeface="Arial" charset="0"/>
              </a:rPr>
              <a:t> </a:t>
            </a:r>
            <a:endParaRPr lang="en-ID" b="1" i="1" dirty="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 calcmode="lin" valueType="num">
                                      <p:cBhvr additive="base">
                                        <p:cTn id="13" dur="500" fill="hold"/>
                                        <p:tgtEl>
                                          <p:spTgt spid="307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076">
                                            <p:txEl>
                                              <p:pRg st="3" end="3"/>
                                            </p:txEl>
                                          </p:spTgt>
                                        </p:tgtEl>
                                        <p:attrNameLst>
                                          <p:attrName>style.visibility</p:attrName>
                                        </p:attrNameLst>
                                      </p:cBhvr>
                                      <p:to>
                                        <p:strVal val="visible"/>
                                      </p:to>
                                    </p:set>
                                    <p:anim calcmode="lin" valueType="num">
                                      <p:cBhvr additive="base">
                                        <p:cTn id="23" dur="500" fill="hold"/>
                                        <p:tgtEl>
                                          <p:spTgt spid="307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076">
                                            <p:txEl>
                                              <p:pRg st="4" end="4"/>
                                            </p:txEl>
                                          </p:spTgt>
                                        </p:tgtEl>
                                        <p:attrNameLst>
                                          <p:attrName>style.visibility</p:attrName>
                                        </p:attrNameLst>
                                      </p:cBhvr>
                                      <p:to>
                                        <p:strVal val="visible"/>
                                      </p:to>
                                    </p:set>
                                    <p:anim calcmode="lin" valueType="num">
                                      <p:cBhvr additive="base">
                                        <p:cTn id="27" dur="500" fill="hold"/>
                                        <p:tgtEl>
                                          <p:spTgt spid="307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07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076">
                                            <p:txEl>
                                              <p:pRg st="5" end="5"/>
                                            </p:txEl>
                                          </p:spTgt>
                                        </p:tgtEl>
                                        <p:attrNameLst>
                                          <p:attrName>style.visibility</p:attrName>
                                        </p:attrNameLst>
                                      </p:cBhvr>
                                      <p:to>
                                        <p:strVal val="visible"/>
                                      </p:to>
                                    </p:set>
                                    <p:anim calcmode="lin" valueType="num">
                                      <p:cBhvr additive="base">
                                        <p:cTn id="31" dur="500" fill="hold"/>
                                        <p:tgtEl>
                                          <p:spTgt spid="307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076">
                                            <p:txEl>
                                              <p:pRg st="6" end="6"/>
                                            </p:txEl>
                                          </p:spTgt>
                                        </p:tgtEl>
                                        <p:attrNameLst>
                                          <p:attrName>style.visibility</p:attrName>
                                        </p:attrNameLst>
                                      </p:cBhvr>
                                      <p:to>
                                        <p:strVal val="visible"/>
                                      </p:to>
                                    </p:set>
                                    <p:anim calcmode="lin" valueType="num">
                                      <p:cBhvr additive="base">
                                        <p:cTn id="35" dur="500" fill="hold"/>
                                        <p:tgtEl>
                                          <p:spTgt spid="307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7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076">
                                            <p:txEl>
                                              <p:pRg st="7" end="7"/>
                                            </p:txEl>
                                          </p:spTgt>
                                        </p:tgtEl>
                                        <p:attrNameLst>
                                          <p:attrName>style.visibility</p:attrName>
                                        </p:attrNameLst>
                                      </p:cBhvr>
                                      <p:to>
                                        <p:strVal val="visible"/>
                                      </p:to>
                                    </p:set>
                                    <p:anim calcmode="lin" valueType="num">
                                      <p:cBhvr additive="base">
                                        <p:cTn id="39" dur="500" fill="hold"/>
                                        <p:tgtEl>
                                          <p:spTgt spid="307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07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076">
                                            <p:txEl>
                                              <p:pRg st="8" end="8"/>
                                            </p:txEl>
                                          </p:spTgt>
                                        </p:tgtEl>
                                        <p:attrNameLst>
                                          <p:attrName>style.visibility</p:attrName>
                                        </p:attrNameLst>
                                      </p:cBhvr>
                                      <p:to>
                                        <p:strVal val="visible"/>
                                      </p:to>
                                    </p:set>
                                    <p:anim calcmode="lin" valueType="num">
                                      <p:cBhvr additive="base">
                                        <p:cTn id="43" dur="500" fill="hold"/>
                                        <p:tgtEl>
                                          <p:spTgt spid="307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31813"/>
            <a:ext cx="7239000" cy="5516562"/>
          </a:xfrm>
        </p:spPr>
        <p:txBody>
          <a:bodyPr>
            <a:noAutofit/>
          </a:bodyPr>
          <a:lstStyle/>
          <a:p>
            <a:pPr>
              <a:spcBef>
                <a:spcPts val="0"/>
              </a:spcBef>
              <a:buFont typeface="Arial" pitchFamily="34" charset="0"/>
              <a:buNone/>
              <a:defRPr/>
            </a:pPr>
            <a:r>
              <a:rPr lang="en-US" sz="2000" b="1" dirty="0" smtClean="0"/>
              <a:t>Dialog 2 </a:t>
            </a:r>
          </a:p>
          <a:p>
            <a:pPr marL="914400" indent="-914400">
              <a:spcBef>
                <a:spcPts val="0"/>
              </a:spcBef>
              <a:buFont typeface="Arial" pitchFamily="34" charset="0"/>
              <a:buNone/>
              <a:defRPr/>
            </a:pPr>
            <a:r>
              <a:rPr lang="en-US" sz="2000" dirty="0" smtClean="0"/>
              <a:t>Mawar 	: Are you alright, Figo? </a:t>
            </a:r>
          </a:p>
          <a:p>
            <a:pPr marL="914400" indent="-914400">
              <a:spcBef>
                <a:spcPts val="0"/>
              </a:spcBef>
              <a:buFont typeface="Arial" pitchFamily="34" charset="0"/>
              <a:buNone/>
              <a:defRPr/>
            </a:pPr>
            <a:r>
              <a:rPr lang="en-US" sz="2000" dirty="0" smtClean="0"/>
              <a:t>Figo 	: Yes, I’m, thanks. </a:t>
            </a:r>
          </a:p>
          <a:p>
            <a:pPr marL="914400" indent="-914400">
              <a:spcBef>
                <a:spcPts val="0"/>
              </a:spcBef>
              <a:buFont typeface="Arial" pitchFamily="34" charset="0"/>
              <a:buNone/>
              <a:defRPr/>
            </a:pPr>
            <a:r>
              <a:rPr lang="en-US" sz="2000" dirty="0" smtClean="0"/>
              <a:t>Mawar 	: But I don’t think you are O.K. I’d say that you lose your spirit and cheerfulness. </a:t>
            </a:r>
          </a:p>
          <a:p>
            <a:pPr marL="914400" indent="-914400">
              <a:spcBef>
                <a:spcPts val="0"/>
              </a:spcBef>
              <a:buFont typeface="Arial" pitchFamily="34" charset="0"/>
              <a:buNone/>
              <a:defRPr/>
            </a:pPr>
            <a:r>
              <a:rPr lang="en-US" sz="2000" dirty="0" smtClean="0"/>
              <a:t>Figo 	: Thanks for your concern. I only need to relax this time. </a:t>
            </a:r>
          </a:p>
          <a:p>
            <a:pPr marL="914400" indent="-914400">
              <a:spcBef>
                <a:spcPts val="0"/>
              </a:spcBef>
              <a:buFont typeface="Arial" pitchFamily="34" charset="0"/>
              <a:buNone/>
              <a:defRPr/>
            </a:pPr>
            <a:r>
              <a:rPr lang="en-US" sz="2000" dirty="0" smtClean="0"/>
              <a:t>Mawar 	: You can’t lie to me. I’ve known you for a long time, so I know your character. You’d better tell me about your problem. I might know the solution. </a:t>
            </a:r>
          </a:p>
          <a:p>
            <a:pPr marL="914400" indent="-914400">
              <a:spcBef>
                <a:spcPts val="0"/>
              </a:spcBef>
              <a:buFont typeface="Arial" pitchFamily="34" charset="0"/>
              <a:buNone/>
              <a:defRPr/>
            </a:pPr>
            <a:r>
              <a:rPr lang="en-US" sz="2000" dirty="0" smtClean="0"/>
              <a:t>Figo 	: Mawar, don’t push me. I’m fine. </a:t>
            </a:r>
          </a:p>
          <a:p>
            <a:pPr marL="914400" indent="-914400">
              <a:spcBef>
                <a:spcPts val="0"/>
              </a:spcBef>
              <a:buFont typeface="Arial" pitchFamily="34" charset="0"/>
              <a:buNone/>
              <a:defRPr/>
            </a:pPr>
            <a:r>
              <a:rPr lang="en-US" sz="2000" dirty="0" smtClean="0"/>
              <a:t>Mawar 	: Sorry. I don’t want you to be sad. </a:t>
            </a:r>
          </a:p>
          <a:p>
            <a:pPr marL="914400" indent="-914400">
              <a:spcBef>
                <a:spcPts val="0"/>
              </a:spcBef>
              <a:buFont typeface="Arial" pitchFamily="34" charset="0"/>
              <a:buNone/>
              <a:defRPr/>
            </a:pPr>
            <a:r>
              <a:rPr lang="en-US" sz="2000" dirty="0" smtClean="0"/>
              <a:t>Figo 	: I’m fine. </a:t>
            </a:r>
          </a:p>
          <a:p>
            <a:pPr marL="914400" indent="-914400">
              <a:spcBef>
                <a:spcPts val="0"/>
              </a:spcBef>
              <a:buFont typeface="Arial" pitchFamily="34" charset="0"/>
              <a:buNone/>
              <a:defRPr/>
            </a:pPr>
            <a:r>
              <a:rPr lang="en-US" sz="2000" dirty="0" smtClean="0"/>
              <a:t>Mawar 	: Well, what if we play a guessing game? In my experience, it can boost our energy. </a:t>
            </a:r>
          </a:p>
          <a:p>
            <a:pPr marL="914400" indent="-914400">
              <a:spcBef>
                <a:spcPts val="0"/>
              </a:spcBef>
              <a:buFont typeface="Arial" pitchFamily="34" charset="0"/>
              <a:buNone/>
              <a:defRPr/>
            </a:pPr>
            <a:r>
              <a:rPr lang="en-US" sz="2000" dirty="0" smtClean="0"/>
              <a:t>Figo 	: If it’s only two of us, it’s not exciting. </a:t>
            </a:r>
          </a:p>
          <a:p>
            <a:pPr marL="914400" indent="-914400">
              <a:spcBef>
                <a:spcPts val="0"/>
              </a:spcBef>
              <a:buFont typeface="Arial" pitchFamily="34" charset="0"/>
              <a:buNone/>
              <a:defRPr/>
            </a:pPr>
            <a:r>
              <a:rPr lang="en-US" sz="2000" dirty="0" smtClean="0"/>
              <a:t>Mawar 	: O.K. I’ll leave you alone. Bye! </a:t>
            </a:r>
          </a:p>
          <a:p>
            <a:pPr marL="914400" indent="-914400">
              <a:spcBef>
                <a:spcPts val="0"/>
              </a:spcBef>
              <a:buFont typeface="Arial" pitchFamily="34" charset="0"/>
              <a:buNone/>
              <a:defRPr/>
            </a:pPr>
            <a:r>
              <a:rPr lang="en-US" sz="2000" dirty="0" smtClean="0"/>
              <a:t>Figo 	: See you!</a:t>
            </a:r>
          </a:p>
          <a:p>
            <a:pPr>
              <a:buFont typeface="Arial" pitchFamily="34" charset="0"/>
              <a:buNone/>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457200" y="688975"/>
            <a:ext cx="7921625" cy="400050"/>
          </a:xfrm>
          <a:prstGeom prst="rect">
            <a:avLst/>
          </a:prstGeom>
          <a:noFill/>
          <a:ln w="9525">
            <a:noFill/>
            <a:miter lim="800000"/>
            <a:headEnd/>
            <a:tailEnd/>
          </a:ln>
        </p:spPr>
        <p:txBody>
          <a:bodyPr>
            <a:spAutoFit/>
          </a:bodyPr>
          <a:lstStyle/>
          <a:p>
            <a:r>
              <a:rPr lang="en-US" altLang="en-US" sz="2000"/>
              <a:t>Here are other expressions to state our opinions or thoughts.</a:t>
            </a:r>
            <a:endParaRPr lang="en-US" altLang="en-US" sz="2000" b="1"/>
          </a:p>
        </p:txBody>
      </p:sp>
      <p:graphicFrame>
        <p:nvGraphicFramePr>
          <p:cNvPr id="4" name="Table 3"/>
          <p:cNvGraphicFramePr>
            <a:graphicFrameLocks noGrp="1"/>
          </p:cNvGraphicFramePr>
          <p:nvPr/>
        </p:nvGraphicFramePr>
        <p:xfrm>
          <a:off x="468313" y="1281113"/>
          <a:ext cx="6911975" cy="2930525"/>
        </p:xfrm>
        <a:graphic>
          <a:graphicData uri="http://schemas.openxmlformats.org/drawingml/2006/table">
            <a:tbl>
              <a:tblPr firstRow="1" bandRow="1">
                <a:tableStyleId>{5C22544A-7EE6-4342-B048-85BDC9FD1C3A}</a:tableStyleId>
              </a:tblPr>
              <a:tblGrid>
                <a:gridCol w="3455988">
                  <a:extLst>
                    <a:ext uri="{9D8B030D-6E8A-4147-A177-3AD203B41FA5}">
                      <a16:colId xmlns:a16="http://schemas.microsoft.com/office/drawing/2014/main" xmlns="" val="20000"/>
                    </a:ext>
                  </a:extLst>
                </a:gridCol>
                <a:gridCol w="3455988">
                  <a:extLst>
                    <a:ext uri="{9D8B030D-6E8A-4147-A177-3AD203B41FA5}">
                      <a16:colId xmlns:a16="http://schemas.microsoft.com/office/drawing/2014/main" xmlns="" val="20001"/>
                    </a:ext>
                  </a:extLst>
                </a:gridCol>
              </a:tblGrid>
              <a:tr h="370692">
                <a:tc>
                  <a:txBody>
                    <a:bodyPr/>
                    <a:lstStyle/>
                    <a:p>
                      <a:pPr algn="ctr"/>
                      <a:r>
                        <a:rPr lang="en-ID" sz="1800" dirty="0" smtClean="0">
                          <a:solidFill>
                            <a:schemeClr val="tx1"/>
                          </a:solidFill>
                        </a:rPr>
                        <a:t>Personal Opinion</a:t>
                      </a:r>
                      <a:endParaRPr lang="en-US" sz="1800" dirty="0">
                        <a:solidFill>
                          <a:schemeClr val="tx1"/>
                        </a:solidFill>
                      </a:endParaRPr>
                    </a:p>
                  </a:txBody>
                  <a:tcPr marL="91430" marR="91430" marT="45702" marB="45702"/>
                </a:tc>
                <a:tc>
                  <a:txBody>
                    <a:bodyPr/>
                    <a:lstStyle/>
                    <a:p>
                      <a:pPr algn="ctr"/>
                      <a:r>
                        <a:rPr lang="en-US" sz="1800" dirty="0" smtClean="0">
                          <a:solidFill>
                            <a:schemeClr val="tx1"/>
                          </a:solidFill>
                        </a:rPr>
                        <a:t>General Thought</a:t>
                      </a:r>
                    </a:p>
                  </a:txBody>
                  <a:tcPr marL="91430" marR="91430" marT="45702" marB="45702"/>
                </a:tc>
                <a:extLst>
                  <a:ext uri="{0D108BD9-81ED-4DB2-BD59-A6C34878D82A}">
                    <a16:rowId xmlns:a16="http://schemas.microsoft.com/office/drawing/2014/main" xmlns="" val="10000"/>
                  </a:ext>
                </a:extLst>
              </a:tr>
              <a:tr h="2559833">
                <a:tc>
                  <a:txBody>
                    <a:bodyPr/>
                    <a:lstStyle/>
                    <a:p>
                      <a:r>
                        <a:rPr lang="en-US" sz="1800" dirty="0" smtClean="0"/>
                        <a:t>• In my experience, .... </a:t>
                      </a:r>
                    </a:p>
                    <a:p>
                      <a:r>
                        <a:rPr lang="en-US" sz="1800" dirty="0" smtClean="0"/>
                        <a:t>• Speaking for myself, .... </a:t>
                      </a:r>
                    </a:p>
                    <a:p>
                      <a:r>
                        <a:rPr lang="en-US" sz="1800" dirty="0" smtClean="0"/>
                        <a:t>• In my opinion, .... </a:t>
                      </a:r>
                    </a:p>
                    <a:p>
                      <a:r>
                        <a:rPr lang="en-US" sz="1800" dirty="0" smtClean="0"/>
                        <a:t>• I think .... </a:t>
                      </a:r>
                    </a:p>
                    <a:p>
                      <a:r>
                        <a:rPr lang="en-US" sz="1800" dirty="0" smtClean="0"/>
                        <a:t>• I’d say that .... </a:t>
                      </a:r>
                    </a:p>
                    <a:p>
                      <a:r>
                        <a:rPr lang="en-US" sz="1800" dirty="0" smtClean="0"/>
                        <a:t>• I want to point out that .... </a:t>
                      </a:r>
                    </a:p>
                    <a:p>
                      <a:r>
                        <a:rPr lang="en-US" sz="1800" dirty="0" smtClean="0"/>
                        <a:t>• I believe that .... </a:t>
                      </a:r>
                    </a:p>
                    <a:p>
                      <a:r>
                        <a:rPr lang="en-US" sz="1800" dirty="0" smtClean="0"/>
                        <a:t>• What I mean is .... </a:t>
                      </a:r>
                    </a:p>
                    <a:p>
                      <a:r>
                        <a:rPr lang="en-US" sz="1800" dirty="0" smtClean="0"/>
                        <a:t>• I suppose ….</a:t>
                      </a:r>
                    </a:p>
                  </a:txBody>
                  <a:tcPr marL="91430" marR="91430" marT="45702" marB="45702"/>
                </a:tc>
                <a:tc>
                  <a:txBody>
                    <a:bodyPr/>
                    <a:lstStyle/>
                    <a:p>
                      <a:r>
                        <a:rPr lang="en-US" sz="1800" dirty="0" smtClean="0"/>
                        <a:t>• It is thought that .... </a:t>
                      </a:r>
                    </a:p>
                    <a:p>
                      <a:r>
                        <a:rPr lang="en-US" sz="1800" dirty="0" smtClean="0"/>
                        <a:t>• Many people say that .... </a:t>
                      </a:r>
                    </a:p>
                    <a:p>
                      <a:r>
                        <a:rPr lang="en-US" sz="1800" dirty="0" smtClean="0"/>
                        <a:t>• It is considered .... </a:t>
                      </a:r>
                    </a:p>
                    <a:p>
                      <a:r>
                        <a:rPr lang="en-US" sz="1800" dirty="0" smtClean="0"/>
                        <a:t>• It is generally accepted that .... </a:t>
                      </a:r>
                    </a:p>
                    <a:p>
                      <a:r>
                        <a:rPr lang="en-US" sz="1800" dirty="0" smtClean="0"/>
                        <a:t>• Most people do not agree .... </a:t>
                      </a:r>
                    </a:p>
                    <a:p>
                      <a:r>
                        <a:rPr lang="en-US" sz="1800" dirty="0" smtClean="0"/>
                        <a:t>• Several people believe ....</a:t>
                      </a:r>
                      <a:endParaRPr lang="en-US" sz="1800" dirty="0"/>
                    </a:p>
                  </a:txBody>
                  <a:tcPr marL="91430" marR="91430" marT="45702" marB="45702"/>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00113" y="1016000"/>
          <a:ext cx="4321175" cy="1558925"/>
        </p:xfrm>
        <a:graphic>
          <a:graphicData uri="http://schemas.openxmlformats.org/drawingml/2006/table">
            <a:tbl>
              <a:tblPr firstRow="1" bandRow="1">
                <a:tableStyleId>{5C22544A-7EE6-4342-B048-85BDC9FD1C3A}</a:tableStyleId>
              </a:tblPr>
              <a:tblGrid>
                <a:gridCol w="4321175">
                  <a:extLst>
                    <a:ext uri="{9D8B030D-6E8A-4147-A177-3AD203B41FA5}">
                      <a16:colId xmlns:a16="http://schemas.microsoft.com/office/drawing/2014/main" xmlns="" val="20000"/>
                    </a:ext>
                  </a:extLst>
                </a:gridCol>
              </a:tblGrid>
              <a:tr h="370583">
                <a:tc>
                  <a:txBody>
                    <a:bodyPr/>
                    <a:lstStyle/>
                    <a:p>
                      <a:pPr algn="ctr"/>
                      <a:r>
                        <a:rPr lang="en-US" sz="1800" dirty="0" smtClean="0">
                          <a:solidFill>
                            <a:schemeClr val="tx1"/>
                          </a:solidFill>
                        </a:rPr>
                        <a:t>Asking for One’s Opinion/Thought</a:t>
                      </a:r>
                      <a:endParaRPr lang="en-US" sz="1800" dirty="0">
                        <a:solidFill>
                          <a:schemeClr val="tx1"/>
                        </a:solidFill>
                      </a:endParaRPr>
                    </a:p>
                  </a:txBody>
                  <a:tcPr marL="91455" marR="91455" marT="45688" marB="45688"/>
                </a:tc>
                <a:extLst>
                  <a:ext uri="{0D108BD9-81ED-4DB2-BD59-A6C34878D82A}">
                    <a16:rowId xmlns:a16="http://schemas.microsoft.com/office/drawing/2014/main" xmlns="" val="10000"/>
                  </a:ext>
                </a:extLst>
              </a:tr>
              <a:tr h="1188342">
                <a:tc>
                  <a:txBody>
                    <a:bodyPr/>
                    <a:lstStyle/>
                    <a:p>
                      <a:r>
                        <a:rPr lang="en-US" sz="1800" dirty="0" smtClean="0"/>
                        <a:t>• What do you think about …? </a:t>
                      </a:r>
                    </a:p>
                    <a:p>
                      <a:r>
                        <a:rPr lang="en-US" sz="1800" dirty="0" smtClean="0"/>
                        <a:t>• What’s your opinion/view about ...? </a:t>
                      </a:r>
                    </a:p>
                    <a:p>
                      <a:r>
                        <a:rPr lang="en-US" sz="1800" dirty="0" smtClean="0"/>
                        <a:t>• What do you mean? </a:t>
                      </a:r>
                    </a:p>
                    <a:p>
                      <a:r>
                        <a:rPr lang="en-US" sz="1800" dirty="0" smtClean="0"/>
                        <a:t>• What would you say about that?</a:t>
                      </a:r>
                      <a:endParaRPr lang="en-US" sz="1800" dirty="0"/>
                    </a:p>
                  </a:txBody>
                  <a:tcPr marL="91455" marR="91455" marT="45688" marB="45688"/>
                </a:tc>
                <a:extLst>
                  <a:ext uri="{0D108BD9-81ED-4DB2-BD59-A6C34878D82A}">
                    <a16:rowId xmlns:a16="http://schemas.microsoft.com/office/drawing/2014/main" xmlns="" val="10001"/>
                  </a:ext>
                </a:extLst>
              </a:tr>
            </a:tbl>
          </a:graphicData>
        </a:graphic>
      </p:graphicFrame>
      <p:sp>
        <p:nvSpPr>
          <p:cNvPr id="5131" name="Rectangle 3"/>
          <p:cNvSpPr>
            <a:spLocks noChangeArrowheads="1"/>
          </p:cNvSpPr>
          <p:nvPr/>
        </p:nvSpPr>
        <p:spPr bwMode="auto">
          <a:xfrm>
            <a:off x="827088" y="547688"/>
            <a:ext cx="7058025" cy="400050"/>
          </a:xfrm>
          <a:prstGeom prst="rect">
            <a:avLst/>
          </a:prstGeom>
          <a:noFill/>
          <a:ln w="9525">
            <a:noFill/>
            <a:miter lim="800000"/>
            <a:headEnd/>
            <a:tailEnd/>
          </a:ln>
        </p:spPr>
        <p:txBody>
          <a:bodyPr>
            <a:spAutoFit/>
          </a:bodyPr>
          <a:lstStyle/>
          <a:p>
            <a:pPr>
              <a:defRPr/>
            </a:pPr>
            <a:r>
              <a:rPr lang="en-US" sz="2000" dirty="0">
                <a:latin typeface="+mj-lt"/>
                <a:cs typeface="Arial" charset="0"/>
              </a:rPr>
              <a:t>Here are expressions to ask for one’s opinion or thought. </a:t>
            </a:r>
          </a:p>
        </p:txBody>
      </p:sp>
      <p:sp>
        <p:nvSpPr>
          <p:cNvPr id="5132" name="Rectangle 4"/>
          <p:cNvSpPr>
            <a:spLocks noChangeArrowheads="1"/>
          </p:cNvSpPr>
          <p:nvPr/>
        </p:nvSpPr>
        <p:spPr bwMode="auto">
          <a:xfrm>
            <a:off x="827088" y="2779713"/>
            <a:ext cx="7129462" cy="400050"/>
          </a:xfrm>
          <a:prstGeom prst="rect">
            <a:avLst/>
          </a:prstGeom>
          <a:noFill/>
          <a:ln w="9525">
            <a:noFill/>
            <a:miter lim="800000"/>
            <a:headEnd/>
            <a:tailEnd/>
          </a:ln>
        </p:spPr>
        <p:txBody>
          <a:bodyPr>
            <a:spAutoFit/>
          </a:bodyPr>
          <a:lstStyle/>
          <a:p>
            <a:pPr>
              <a:defRPr/>
            </a:pPr>
            <a:r>
              <a:rPr lang="en-US" sz="2000" dirty="0">
                <a:latin typeface="+mj-lt"/>
                <a:cs typeface="Arial" charset="0"/>
              </a:rPr>
              <a:t>Here are expressions to respond to a person’s opinion or thought. </a:t>
            </a:r>
          </a:p>
        </p:txBody>
      </p:sp>
      <p:graphicFrame>
        <p:nvGraphicFramePr>
          <p:cNvPr id="6" name="Table 5"/>
          <p:cNvGraphicFramePr>
            <a:graphicFrameLocks noGrp="1"/>
          </p:cNvGraphicFramePr>
          <p:nvPr/>
        </p:nvGraphicFramePr>
        <p:xfrm>
          <a:off x="900113" y="3467100"/>
          <a:ext cx="7129462" cy="2382838"/>
        </p:xfrm>
        <a:graphic>
          <a:graphicData uri="http://schemas.openxmlformats.org/drawingml/2006/table">
            <a:tbl>
              <a:tblPr firstRow="1" bandRow="1">
                <a:tableStyleId>{5C22544A-7EE6-4342-B048-85BDC9FD1C3A}</a:tableStyleId>
              </a:tblPr>
              <a:tblGrid>
                <a:gridCol w="3024620">
                  <a:extLst>
                    <a:ext uri="{9D8B030D-6E8A-4147-A177-3AD203B41FA5}">
                      <a16:colId xmlns:a16="http://schemas.microsoft.com/office/drawing/2014/main" xmlns="" val="20000"/>
                    </a:ext>
                  </a:extLst>
                </a:gridCol>
                <a:gridCol w="4104842">
                  <a:extLst>
                    <a:ext uri="{9D8B030D-6E8A-4147-A177-3AD203B41FA5}">
                      <a16:colId xmlns:a16="http://schemas.microsoft.com/office/drawing/2014/main" xmlns="" val="20001"/>
                    </a:ext>
                  </a:extLst>
                </a:gridCol>
              </a:tblGrid>
              <a:tr h="370889">
                <a:tc>
                  <a:txBody>
                    <a:bodyPr/>
                    <a:lstStyle/>
                    <a:p>
                      <a:pPr algn="ctr"/>
                      <a:r>
                        <a:rPr lang="en-US" sz="1800" dirty="0" smtClean="0">
                          <a:solidFill>
                            <a:schemeClr val="tx1"/>
                          </a:solidFill>
                        </a:rPr>
                        <a:t>Agreeing</a:t>
                      </a:r>
                    </a:p>
                  </a:txBody>
                  <a:tcPr marL="91449" marR="91449" marT="45726" marB="45726"/>
                </a:tc>
                <a:tc>
                  <a:txBody>
                    <a:bodyPr/>
                    <a:lstStyle/>
                    <a:p>
                      <a:pPr algn="ctr"/>
                      <a:r>
                        <a:rPr lang="en-US" sz="1800" dirty="0" smtClean="0">
                          <a:solidFill>
                            <a:schemeClr val="tx1"/>
                          </a:solidFill>
                        </a:rPr>
                        <a:t>Disagreeing</a:t>
                      </a:r>
                    </a:p>
                  </a:txBody>
                  <a:tcPr marL="91449" marR="91449" marT="45726" marB="45726"/>
                </a:tc>
                <a:extLst>
                  <a:ext uri="{0D108BD9-81ED-4DB2-BD59-A6C34878D82A}">
                    <a16:rowId xmlns:a16="http://schemas.microsoft.com/office/drawing/2014/main" xmlns="" val="10000"/>
                  </a:ext>
                </a:extLst>
              </a:tr>
              <a:tr h="2011949">
                <a:tc>
                  <a:txBody>
                    <a:bodyPr/>
                    <a:lstStyle/>
                    <a:p>
                      <a:r>
                        <a:rPr lang="en-US" sz="1800" dirty="0" smtClean="0"/>
                        <a:t>• Of course./Exactly. </a:t>
                      </a:r>
                    </a:p>
                    <a:p>
                      <a:r>
                        <a:rPr lang="en-US" sz="1800" dirty="0" smtClean="0"/>
                        <a:t>• You’re right. </a:t>
                      </a:r>
                    </a:p>
                    <a:p>
                      <a:r>
                        <a:rPr lang="en-US" sz="1800" dirty="0" smtClean="0"/>
                        <a:t>• Yes, I agree. </a:t>
                      </a:r>
                    </a:p>
                    <a:p>
                      <a:r>
                        <a:rPr lang="en-US" sz="1800" dirty="0" smtClean="0"/>
                        <a:t>• I think so. </a:t>
                      </a:r>
                    </a:p>
                    <a:p>
                      <a:r>
                        <a:rPr lang="en-US" sz="1800" dirty="0" smtClean="0"/>
                        <a:t>• That’s a good point. </a:t>
                      </a:r>
                    </a:p>
                    <a:p>
                      <a:r>
                        <a:rPr lang="en-US" sz="1800" dirty="0" smtClean="0"/>
                        <a:t>• I don’t think so either. </a:t>
                      </a:r>
                    </a:p>
                    <a:p>
                      <a:r>
                        <a:rPr lang="en-US" sz="1800" dirty="0" smtClean="0"/>
                        <a:t>• So do I./Neither do I. </a:t>
                      </a:r>
                      <a:endParaRPr lang="en-US" sz="1800" dirty="0"/>
                    </a:p>
                  </a:txBody>
                  <a:tcPr marL="91449" marR="91449" marT="45726" marB="45726"/>
                </a:tc>
                <a:tc>
                  <a:txBody>
                    <a:bodyPr/>
                    <a:lstStyle/>
                    <a:p>
                      <a:r>
                        <a:rPr lang="en-US" sz="1800" dirty="0" smtClean="0"/>
                        <a:t>• That’s different. </a:t>
                      </a:r>
                    </a:p>
                    <a:p>
                      <a:r>
                        <a:rPr lang="en-US" sz="1800" dirty="0" smtClean="0"/>
                        <a:t>• I don’t agree with you. </a:t>
                      </a:r>
                    </a:p>
                    <a:p>
                      <a:r>
                        <a:rPr lang="en-US" sz="1800" dirty="0" smtClean="0"/>
                        <a:t>• However, .... </a:t>
                      </a:r>
                    </a:p>
                    <a:p>
                      <a:r>
                        <a:rPr lang="en-US" sz="1800" dirty="0" smtClean="0"/>
                        <a:t>• That’s not entirely true. </a:t>
                      </a:r>
                    </a:p>
                    <a:p>
                      <a:r>
                        <a:rPr lang="en-US" sz="1800" dirty="0" smtClean="0"/>
                        <a:t>• On the contrary, .... </a:t>
                      </a:r>
                    </a:p>
                    <a:p>
                      <a:r>
                        <a:rPr lang="en-US" sz="1800" dirty="0" smtClean="0"/>
                        <a:t>• I’m sorry to disagree with you, but .... </a:t>
                      </a:r>
                    </a:p>
                    <a:p>
                      <a:r>
                        <a:rPr lang="en-US" sz="1800" dirty="0" smtClean="0"/>
                        <a:t>• Yes, but don’t you think ...? </a:t>
                      </a:r>
                      <a:endParaRPr lang="en-US" sz="1800" dirty="0"/>
                    </a:p>
                  </a:txBody>
                  <a:tcPr marL="91449" marR="91449" marT="45726" marB="45726"/>
                </a:tc>
                <a:extLst>
                  <a:ext uri="{0D108BD9-81ED-4DB2-BD59-A6C34878D82A}">
                    <a16:rowId xmlns:a16="http://schemas.microsoft.com/office/drawing/2014/main" xmlns="" val="10001"/>
                  </a:ext>
                </a:extLst>
              </a:tr>
            </a:tbl>
          </a:graphicData>
        </a:graphic>
      </p:graphicFrame>
      <p:sp>
        <p:nvSpPr>
          <p:cNvPr id="7" name="Left Arrow 6">
            <a:hlinkClick r:id="rId2" action="ppaction://hlinksldjump"/>
          </p:cNvPr>
          <p:cNvSpPr/>
          <p:nvPr/>
        </p:nvSpPr>
        <p:spPr>
          <a:xfrm>
            <a:off x="611560" y="5949280"/>
            <a:ext cx="2071702" cy="571504"/>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5793" tIns="47896" rIns="95793" bIns="47896" anchor="ctr"/>
          <a:lstStyle/>
          <a:p>
            <a:pPr algn="ctr" fontAlgn="auto">
              <a:spcBef>
                <a:spcPts val="0"/>
              </a:spcBef>
              <a:spcAft>
                <a:spcPts val="0"/>
              </a:spcAft>
              <a:defRPr/>
            </a:pPr>
            <a:r>
              <a:rPr lang="id-ID" altLang="x-none" sz="1600" b="1" noProof="1">
                <a:solidFill>
                  <a:srgbClr val="FFFFFF"/>
                </a:solidFill>
              </a:rPr>
              <a:t>Back to Chapter I</a:t>
            </a:r>
            <a:r>
              <a:rPr lang="en-ID" altLang="x-none" sz="1600" b="1" noProof="1">
                <a:solidFill>
                  <a:srgbClr val="FFFFFF"/>
                </a:solidFill>
              </a:rPr>
              <a:t>I</a:t>
            </a:r>
            <a:endParaRPr sz="1600" b="1" noProof="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additive="base">
                                        <p:cTn id="7" dur="500" fill="hold"/>
                                        <p:tgtEl>
                                          <p:spTgt spid="5131"/>
                                        </p:tgtEl>
                                        <p:attrNameLst>
                                          <p:attrName>ppt_x</p:attrName>
                                        </p:attrNameLst>
                                      </p:cBhvr>
                                      <p:tavLst>
                                        <p:tav tm="0">
                                          <p:val>
                                            <p:strVal val="0-#ppt_w/2"/>
                                          </p:val>
                                        </p:tav>
                                        <p:tav tm="100000">
                                          <p:val>
                                            <p:strVal val="#ppt_x"/>
                                          </p:val>
                                        </p:tav>
                                      </p:tavLst>
                                    </p:anim>
                                    <p:anim calcmode="lin" valueType="num">
                                      <p:cBhvr additive="base">
                                        <p:cTn id="8" dur="500" fill="hold"/>
                                        <p:tgtEl>
                                          <p:spTgt spid="51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32"/>
                                        </p:tgtEl>
                                        <p:attrNameLst>
                                          <p:attrName>style.visibility</p:attrName>
                                        </p:attrNameLst>
                                      </p:cBhvr>
                                      <p:to>
                                        <p:strVal val="visible"/>
                                      </p:to>
                                    </p:set>
                                    <p:anim calcmode="lin" valueType="num">
                                      <p:cBhvr additive="base">
                                        <p:cTn id="17" dur="500" fill="hold"/>
                                        <p:tgtEl>
                                          <p:spTgt spid="5132"/>
                                        </p:tgtEl>
                                        <p:attrNameLst>
                                          <p:attrName>ppt_x</p:attrName>
                                        </p:attrNameLst>
                                      </p:cBhvr>
                                      <p:tavLst>
                                        <p:tav tm="0">
                                          <p:val>
                                            <p:strVal val="0-#ppt_w/2"/>
                                          </p:val>
                                        </p:tav>
                                        <p:tav tm="100000">
                                          <p:val>
                                            <p:strVal val="#ppt_x"/>
                                          </p:val>
                                        </p:tav>
                                      </p:tavLst>
                                    </p:anim>
                                    <p:anim calcmode="lin" valueType="num">
                                      <p:cBhvr additive="base">
                                        <p:cTn id="18" dur="500" fill="hold"/>
                                        <p:tgtEl>
                                          <p:spTgt spid="513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51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74" name="Picture 3" descr="ICON CHAPTER 1">
            <a:hlinkClick r:id="rId3" action="ppaction://hlinksldjump"/>
          </p:cNvPr>
          <p:cNvPicPr>
            <a:picLocks noChangeAspect="1" noChangeArrowheads="1"/>
          </p:cNvPicPr>
          <p:nvPr/>
        </p:nvPicPr>
        <p:blipFill>
          <a:blip r:embed="rId4" cstate="print"/>
          <a:srcRect/>
          <a:stretch>
            <a:fillRect/>
          </a:stretch>
        </p:blipFill>
        <p:spPr bwMode="auto">
          <a:xfrm>
            <a:off x="482600" y="750888"/>
            <a:ext cx="2185988" cy="3051175"/>
          </a:xfrm>
          <a:prstGeom prst="rect">
            <a:avLst/>
          </a:prstGeom>
          <a:noFill/>
          <a:ln w="9525">
            <a:noFill/>
            <a:miter lim="800000"/>
            <a:headEnd/>
            <a:tailEnd/>
          </a:ln>
        </p:spPr>
      </p:pic>
      <p:pic>
        <p:nvPicPr>
          <p:cNvPr id="3075" name="Picture 4" descr="ICON CHAPTER 2">
            <a:hlinkClick r:id="rId5" action="ppaction://hlinksldjump"/>
          </p:cNvPr>
          <p:cNvPicPr>
            <a:picLocks noChangeAspect="1" noChangeArrowheads="1"/>
          </p:cNvPicPr>
          <p:nvPr/>
        </p:nvPicPr>
        <p:blipFill>
          <a:blip r:embed="rId6" cstate="print"/>
          <a:srcRect/>
          <a:stretch>
            <a:fillRect/>
          </a:stretch>
        </p:blipFill>
        <p:spPr bwMode="auto">
          <a:xfrm>
            <a:off x="2668588" y="1108075"/>
            <a:ext cx="1927225" cy="2693988"/>
          </a:xfrm>
          <a:prstGeom prst="rect">
            <a:avLst/>
          </a:prstGeom>
          <a:noFill/>
          <a:ln w="9525">
            <a:noFill/>
            <a:miter lim="800000"/>
            <a:headEnd/>
            <a:tailEnd/>
          </a:ln>
        </p:spPr>
      </p:pic>
      <p:pic>
        <p:nvPicPr>
          <p:cNvPr id="3076" name="Picture 5" descr="ICON CHAPTER 3">
            <a:hlinkClick r:id="rId7" action="ppaction://hlinksldjump"/>
          </p:cNvPr>
          <p:cNvPicPr>
            <a:picLocks noChangeAspect="1" noChangeArrowheads="1"/>
          </p:cNvPicPr>
          <p:nvPr/>
        </p:nvPicPr>
        <p:blipFill>
          <a:blip r:embed="rId8" cstate="print"/>
          <a:srcRect/>
          <a:stretch>
            <a:fillRect/>
          </a:stretch>
        </p:blipFill>
        <p:spPr bwMode="auto">
          <a:xfrm>
            <a:off x="1709738" y="3802063"/>
            <a:ext cx="1844675" cy="2498725"/>
          </a:xfrm>
          <a:prstGeom prst="rect">
            <a:avLst/>
          </a:prstGeom>
          <a:noFill/>
          <a:ln w="9525">
            <a:noFill/>
            <a:miter lim="800000"/>
            <a:headEnd/>
            <a:tailEnd/>
          </a:ln>
        </p:spPr>
      </p:pic>
      <p:pic>
        <p:nvPicPr>
          <p:cNvPr id="3077" name="Picture 6" descr="ICON CHAPTER 4">
            <a:hlinkClick r:id="rId9" action="ppaction://hlinksldjump"/>
          </p:cNvPr>
          <p:cNvPicPr>
            <a:picLocks noChangeAspect="1" noChangeArrowheads="1"/>
          </p:cNvPicPr>
          <p:nvPr/>
        </p:nvPicPr>
        <p:blipFill>
          <a:blip r:embed="rId10" cstate="print"/>
          <a:srcRect/>
          <a:stretch>
            <a:fillRect/>
          </a:stretch>
        </p:blipFill>
        <p:spPr bwMode="auto">
          <a:xfrm>
            <a:off x="3554413" y="3802063"/>
            <a:ext cx="1851025" cy="2571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013"/>
            <a:ext cx="6172200" cy="650875"/>
          </a:xfrm>
        </p:spPr>
        <p:txBody>
          <a:bodyPr>
            <a:normAutofit/>
          </a:bodyPr>
          <a:lstStyle/>
          <a:p>
            <a:pPr algn="ctr">
              <a:defRPr/>
            </a:pPr>
            <a:r>
              <a:rPr lang="en-US" sz="3200" b="1" dirty="0" smtClean="0">
                <a:latin typeface="+mn-lt"/>
              </a:rPr>
              <a:t>Mental Verbs</a:t>
            </a:r>
            <a:endParaRPr lang="en-US" sz="3200" dirty="0">
              <a:latin typeface="+mn-lt"/>
            </a:endParaRPr>
          </a:p>
        </p:txBody>
      </p:sp>
      <p:sp>
        <p:nvSpPr>
          <p:cNvPr id="3" name="Content Placeholder 2"/>
          <p:cNvSpPr>
            <a:spLocks noGrp="1"/>
          </p:cNvSpPr>
          <p:nvPr>
            <p:ph idx="1"/>
          </p:nvPr>
        </p:nvSpPr>
        <p:spPr>
          <a:xfrm>
            <a:off x="493713" y="1090613"/>
            <a:ext cx="8229600" cy="457200"/>
          </a:xfrm>
        </p:spPr>
        <p:txBody>
          <a:bodyPr/>
          <a:lstStyle/>
          <a:p>
            <a:pPr>
              <a:buFont typeface="Arial" pitchFamily="34" charset="0"/>
              <a:buNone/>
            </a:pPr>
            <a:r>
              <a:rPr lang="en-US" altLang="en-US" sz="2200" smtClean="0"/>
              <a:t>Here are examples or mental verbs.</a:t>
            </a:r>
            <a:r>
              <a:rPr lang="en-US" altLang="en-US" sz="2200" b="1" smtClean="0"/>
              <a:t> </a:t>
            </a:r>
          </a:p>
        </p:txBody>
      </p:sp>
      <p:graphicFrame>
        <p:nvGraphicFramePr>
          <p:cNvPr id="4" name="Table 3"/>
          <p:cNvGraphicFramePr>
            <a:graphicFrameLocks noGrp="1"/>
          </p:cNvGraphicFramePr>
          <p:nvPr/>
        </p:nvGraphicFramePr>
        <p:xfrm>
          <a:off x="533400" y="1538288"/>
          <a:ext cx="6096000" cy="283527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2835275">
                <a:tc>
                  <a:txBody>
                    <a:bodyPr/>
                    <a:lstStyle/>
                    <a:p>
                      <a:pPr algn="ctr"/>
                      <a:r>
                        <a:rPr lang="en-US" sz="2000" b="0" dirty="0" smtClean="0">
                          <a:solidFill>
                            <a:schemeClr val="tx1"/>
                          </a:solidFill>
                        </a:rPr>
                        <a:t>feel </a:t>
                      </a:r>
                    </a:p>
                    <a:p>
                      <a:pPr algn="ctr"/>
                      <a:r>
                        <a:rPr lang="en-US" sz="2000" b="0" dirty="0" smtClean="0">
                          <a:solidFill>
                            <a:schemeClr val="tx1"/>
                          </a:solidFill>
                        </a:rPr>
                        <a:t>like </a:t>
                      </a:r>
                    </a:p>
                    <a:p>
                      <a:pPr algn="ctr"/>
                      <a:r>
                        <a:rPr lang="en-US" sz="2000" b="0" dirty="0" smtClean="0">
                          <a:solidFill>
                            <a:schemeClr val="tx1"/>
                          </a:solidFill>
                        </a:rPr>
                        <a:t>love </a:t>
                      </a:r>
                    </a:p>
                    <a:p>
                      <a:pPr algn="ctr"/>
                      <a:r>
                        <a:rPr lang="en-US" sz="2000" b="0" dirty="0" smtClean="0">
                          <a:solidFill>
                            <a:schemeClr val="tx1"/>
                          </a:solidFill>
                        </a:rPr>
                        <a:t>hate </a:t>
                      </a:r>
                    </a:p>
                    <a:p>
                      <a:pPr algn="ctr"/>
                      <a:r>
                        <a:rPr lang="en-US" sz="2000" b="0" dirty="0" smtClean="0">
                          <a:solidFill>
                            <a:schemeClr val="tx1"/>
                          </a:solidFill>
                        </a:rPr>
                        <a:t>realize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mind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know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hope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wish</a:t>
                      </a:r>
                      <a:endParaRPr lang="en-US" sz="2000" b="0" dirty="0">
                        <a:solidFill>
                          <a:schemeClr val="tx1"/>
                        </a:solidFill>
                      </a:endParaRPr>
                    </a:p>
                  </a:txBody>
                  <a:tcPr marT="45730" marB="45730">
                    <a:lnR w="1905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a:r>
                        <a:rPr lang="en-ID" sz="2000" b="0" dirty="0" smtClean="0">
                          <a:solidFill>
                            <a:schemeClr val="tx1"/>
                          </a:solidFill>
                        </a:rPr>
                        <a:t>understand</a:t>
                      </a:r>
                      <a:endParaRPr lang="en-US" sz="2000" b="0" dirty="0" smtClean="0">
                        <a:solidFill>
                          <a:schemeClr val="tx1"/>
                        </a:solidFill>
                      </a:endParaRPr>
                    </a:p>
                    <a:p>
                      <a:pPr algn="ctr"/>
                      <a:r>
                        <a:rPr lang="en-US" sz="2000" b="0" dirty="0" smtClean="0">
                          <a:solidFill>
                            <a:schemeClr val="tx1"/>
                          </a:solidFill>
                        </a:rPr>
                        <a:t>impress astonish remember forget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surprise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concern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recognize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know</a:t>
                      </a:r>
                      <a:endParaRPr lang="en-US" sz="2000" b="0" dirty="0">
                        <a:solidFill>
                          <a:schemeClr val="tx1"/>
                        </a:solidFill>
                      </a:endParaRPr>
                    </a:p>
                  </a:txBody>
                  <a:tcPr marT="45730" marB="4573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a:r>
                        <a:rPr lang="en-US" sz="2000" b="0" dirty="0" smtClean="0">
                          <a:solidFill>
                            <a:schemeClr val="tx1"/>
                          </a:solidFill>
                        </a:rPr>
                        <a:t>taste</a:t>
                      </a:r>
                    </a:p>
                    <a:p>
                      <a:pPr algn="ctr"/>
                      <a:r>
                        <a:rPr lang="en-US" sz="2000" b="0" dirty="0" smtClean="0">
                          <a:solidFill>
                            <a:schemeClr val="tx1"/>
                          </a:solidFill>
                        </a:rPr>
                        <a:t>hear </a:t>
                      </a:r>
                    </a:p>
                    <a:p>
                      <a:pPr algn="ctr"/>
                      <a:r>
                        <a:rPr lang="en-US" sz="2000" b="0" dirty="0" smtClean="0">
                          <a:solidFill>
                            <a:schemeClr val="tx1"/>
                          </a:solidFill>
                        </a:rPr>
                        <a:t>smell </a:t>
                      </a:r>
                    </a:p>
                    <a:p>
                      <a:pPr algn="ctr"/>
                      <a:r>
                        <a:rPr lang="en-US" sz="2000" b="0" dirty="0" smtClean="0">
                          <a:solidFill>
                            <a:schemeClr val="tx1"/>
                          </a:solidFill>
                        </a:rPr>
                        <a:t>see </a:t>
                      </a:r>
                    </a:p>
                    <a:p>
                      <a:pPr algn="ctr"/>
                      <a:r>
                        <a:rPr lang="en-US" sz="2000" b="0" dirty="0" smtClean="0">
                          <a:solidFill>
                            <a:schemeClr val="tx1"/>
                          </a:solidFill>
                        </a:rPr>
                        <a:t>look</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feel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please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learn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notice</a:t>
                      </a:r>
                      <a:endParaRPr lang="en-US" sz="2000" b="0" dirty="0">
                        <a:solidFill>
                          <a:schemeClr val="tx1"/>
                        </a:solidFill>
                      </a:endParaRPr>
                    </a:p>
                  </a:txBody>
                  <a:tcPr marT="45730" marB="4573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1">
                        <a:lumMod val="40000"/>
                        <a:lumOff val="60000"/>
                      </a:schemeClr>
                    </a:solidFill>
                  </a:tcPr>
                </a:tc>
                <a:tc>
                  <a:txBody>
                    <a:bodyPr/>
                    <a:lstStyle/>
                    <a:p>
                      <a:pPr algn="ctr"/>
                      <a:r>
                        <a:rPr lang="en-US" sz="2000" b="0" dirty="0" smtClean="0">
                          <a:solidFill>
                            <a:schemeClr val="tx1"/>
                          </a:solidFill>
                        </a:rPr>
                        <a:t>promise</a:t>
                      </a:r>
                    </a:p>
                    <a:p>
                      <a:pPr algn="ctr"/>
                      <a:r>
                        <a:rPr lang="en-US" sz="2000" b="0" dirty="0" smtClean="0">
                          <a:solidFill>
                            <a:schemeClr val="tx1"/>
                          </a:solidFill>
                        </a:rPr>
                        <a:t>prefer </a:t>
                      </a:r>
                    </a:p>
                    <a:p>
                      <a:pPr algn="ctr"/>
                      <a:r>
                        <a:rPr lang="en-US" sz="2000" b="0" dirty="0" smtClean="0">
                          <a:solidFill>
                            <a:schemeClr val="tx1"/>
                          </a:solidFill>
                        </a:rPr>
                        <a:t>own </a:t>
                      </a:r>
                    </a:p>
                    <a:p>
                      <a:pPr algn="ctr"/>
                      <a:r>
                        <a:rPr lang="en-US" sz="2000" b="0" dirty="0" smtClean="0">
                          <a:solidFill>
                            <a:schemeClr val="tx1"/>
                          </a:solidFill>
                        </a:rPr>
                        <a:t>mind </a:t>
                      </a:r>
                    </a:p>
                    <a:p>
                      <a:pPr algn="ctr"/>
                      <a:r>
                        <a:rPr lang="en-US" sz="2000" b="0" dirty="0" smtClean="0">
                          <a:solidFill>
                            <a:schemeClr val="tx1"/>
                          </a:solidFill>
                        </a:rPr>
                        <a:t>doubt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want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dislike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decide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perceive</a:t>
                      </a:r>
                      <a:endParaRPr lang="en-US" sz="2000" b="0" dirty="0">
                        <a:solidFill>
                          <a:schemeClr val="tx1"/>
                        </a:solidFill>
                      </a:endParaRPr>
                    </a:p>
                  </a:txBody>
                  <a:tcPr marT="45730" marB="45730">
                    <a:lnL w="19050" cap="flat" cmpd="sng" algn="ctr">
                      <a:solidFill>
                        <a:schemeClr val="bg1"/>
                      </a:solidFill>
                      <a:prstDash val="solid"/>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xmlns="" val="10000"/>
                  </a:ext>
                </a:extLst>
              </a:tr>
            </a:tbl>
          </a:graphicData>
        </a:graphic>
      </p:graphicFrame>
      <p:sp>
        <p:nvSpPr>
          <p:cNvPr id="5" name="Rectangle 3"/>
          <p:cNvSpPr>
            <a:spLocks noChangeArrowheads="1"/>
          </p:cNvSpPr>
          <p:nvPr/>
        </p:nvSpPr>
        <p:spPr bwMode="auto">
          <a:xfrm>
            <a:off x="444500" y="5105400"/>
            <a:ext cx="6337300" cy="400050"/>
          </a:xfrm>
          <a:prstGeom prst="rect">
            <a:avLst/>
          </a:prstGeom>
          <a:noFill/>
          <a:ln w="9525">
            <a:noFill/>
            <a:miter lim="800000"/>
            <a:headEnd/>
            <a:tailEnd/>
          </a:ln>
        </p:spPr>
        <p:txBody>
          <a:bodyPr>
            <a:spAutoFit/>
          </a:bodyPr>
          <a:lstStyle/>
          <a:p>
            <a:r>
              <a:rPr lang="en-US" altLang="en-US" sz="2000" b="1"/>
              <a:t>Do the activities in your </a:t>
            </a:r>
            <a:r>
              <a:rPr lang="en-US" altLang="en-US" sz="2000" b="1" i="1">
                <a:solidFill>
                  <a:srgbClr val="FF0000"/>
                </a:solidFill>
              </a:rPr>
              <a:t>PR Bahasa Inggris</a:t>
            </a:r>
            <a:r>
              <a:rPr lang="id-ID" altLang="en-US" sz="2000" b="1" i="1">
                <a:solidFill>
                  <a:srgbClr val="FF0000"/>
                </a:solidFill>
              </a:rPr>
              <a:t> </a:t>
            </a:r>
            <a:r>
              <a:rPr lang="id-ID" altLang="en-US" sz="2000" b="1"/>
              <a:t>page </a:t>
            </a:r>
            <a:r>
              <a:rPr lang="en-ID" altLang="en-US" sz="2000" b="1"/>
              <a:t>23</a:t>
            </a:r>
            <a:r>
              <a:rPr lang="en-US" altLang="en-US" sz="2000" b="1"/>
              <a:t>–</a:t>
            </a:r>
            <a:r>
              <a:rPr lang="en-ID" altLang="en-US" sz="2000" b="1"/>
              <a:t>24</a:t>
            </a:r>
            <a:r>
              <a:rPr lang="id-ID" altLang="en-US" sz="2000" b="1"/>
              <a:t>.</a:t>
            </a:r>
            <a:endParaRPr lang="en-US" altLang="en-US" sz="2000"/>
          </a:p>
        </p:txBody>
      </p:sp>
      <p:sp>
        <p:nvSpPr>
          <p:cNvPr id="6" name="Left Arrow 5">
            <a:hlinkClick r:id="rId2" action="ppaction://hlinksldjump"/>
          </p:cNvPr>
          <p:cNvSpPr/>
          <p:nvPr/>
        </p:nvSpPr>
        <p:spPr>
          <a:xfrm>
            <a:off x="533400" y="5943600"/>
            <a:ext cx="2071702" cy="571504"/>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5793" tIns="47896" rIns="95793" bIns="47896" anchor="ctr"/>
          <a:lstStyle/>
          <a:p>
            <a:pPr algn="ctr" fontAlgn="auto">
              <a:spcBef>
                <a:spcPts val="0"/>
              </a:spcBef>
              <a:spcAft>
                <a:spcPts val="0"/>
              </a:spcAft>
              <a:defRPr/>
            </a:pPr>
            <a:r>
              <a:rPr lang="id-ID" altLang="x-none" sz="1600" b="1" noProof="1">
                <a:solidFill>
                  <a:srgbClr val="FFFFFF"/>
                </a:solidFill>
              </a:rPr>
              <a:t>Back to Chapter I</a:t>
            </a:r>
            <a:r>
              <a:rPr lang="en-ID" altLang="x-none" sz="1600" b="1" noProof="1">
                <a:solidFill>
                  <a:srgbClr val="FFFFFF"/>
                </a:solidFill>
              </a:rPr>
              <a:t>I</a:t>
            </a:r>
            <a:endParaRPr sz="1600" b="1" noProof="1">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404813"/>
            <a:ext cx="7273925" cy="6308725"/>
          </a:xfrm>
          <a:prstGeom prst="rect">
            <a:avLst/>
          </a:prstGeom>
        </p:spPr>
        <p:txBody>
          <a:bodyPr>
            <a:spAutoFit/>
          </a:bodyPr>
          <a:lstStyle/>
          <a:p>
            <a:pPr fontAlgn="auto">
              <a:spcBef>
                <a:spcPts val="0"/>
              </a:spcBef>
              <a:spcAft>
                <a:spcPts val="0"/>
              </a:spcAft>
              <a:defRPr/>
            </a:pPr>
            <a:r>
              <a:rPr lang="en-US" sz="2200" b="1" dirty="0">
                <a:latin typeface="+mn-lt"/>
              </a:rPr>
              <a:t>Read the following dialog. </a:t>
            </a:r>
          </a:p>
          <a:p>
            <a:pPr fontAlgn="auto">
              <a:spcBef>
                <a:spcPts val="0"/>
              </a:spcBef>
              <a:spcAft>
                <a:spcPts val="0"/>
              </a:spcAft>
              <a:defRPr/>
            </a:pPr>
            <a:r>
              <a:rPr lang="en-US" sz="2200" b="1" dirty="0">
                <a:latin typeface="+mn-lt"/>
              </a:rPr>
              <a:t>Then, practice it with a friend. </a:t>
            </a:r>
          </a:p>
          <a:p>
            <a:pPr marL="984250" indent="-984250" fontAlgn="auto">
              <a:spcBef>
                <a:spcPts val="0"/>
              </a:spcBef>
              <a:spcAft>
                <a:spcPts val="0"/>
              </a:spcAft>
              <a:tabLst>
                <a:tab pos="720725" algn="l"/>
                <a:tab pos="984250" algn="l"/>
              </a:tabLst>
              <a:defRPr/>
            </a:pPr>
            <a:endParaRPr lang="en-US" sz="1200" dirty="0">
              <a:latin typeface="+mn-lt"/>
            </a:endParaRPr>
          </a:p>
          <a:p>
            <a:pPr marL="984250" indent="-984250" fontAlgn="auto">
              <a:spcBef>
                <a:spcPts val="0"/>
              </a:spcBef>
              <a:spcAft>
                <a:spcPts val="0"/>
              </a:spcAft>
              <a:tabLst>
                <a:tab pos="720725" algn="l"/>
                <a:tab pos="984250" algn="l"/>
              </a:tabLst>
              <a:defRPr/>
            </a:pPr>
            <a:r>
              <a:rPr lang="en-US" sz="2000" dirty="0">
                <a:latin typeface="+mn-lt"/>
              </a:rPr>
              <a:t>Dewi 	: 	Have you heard that a reckless driver may get an electronic ticket? Bagus : Yes, I have. But, isn’t that just a discourse? </a:t>
            </a:r>
          </a:p>
          <a:p>
            <a:pPr marL="984250" indent="-984250" fontAlgn="auto">
              <a:spcBef>
                <a:spcPts val="0"/>
              </a:spcBef>
              <a:spcAft>
                <a:spcPts val="0"/>
              </a:spcAft>
              <a:tabLst>
                <a:tab pos="720725" algn="l"/>
                <a:tab pos="984250" algn="l"/>
              </a:tabLst>
              <a:defRPr/>
            </a:pPr>
            <a:r>
              <a:rPr lang="en-US" sz="2000" dirty="0">
                <a:latin typeface="+mn-lt"/>
              </a:rPr>
              <a:t>Dewi 	: 	No. One of our friends received a ticket yesterday. He passed the red light a few days ago and just received a letter from the police. </a:t>
            </a:r>
          </a:p>
          <a:p>
            <a:pPr marL="984250" indent="-984250" fontAlgn="auto">
              <a:spcBef>
                <a:spcPts val="0"/>
              </a:spcBef>
              <a:spcAft>
                <a:spcPts val="0"/>
              </a:spcAft>
              <a:tabLst>
                <a:tab pos="720725" algn="l"/>
                <a:tab pos="984250" algn="l"/>
              </a:tabLst>
              <a:defRPr/>
            </a:pPr>
            <a:r>
              <a:rPr lang="en-US" sz="2000" dirty="0">
                <a:latin typeface="+mn-lt"/>
              </a:rPr>
              <a:t>Bagus 	: 	Poor him. </a:t>
            </a:r>
          </a:p>
          <a:p>
            <a:pPr marL="984250" indent="-984250" fontAlgn="auto">
              <a:spcBef>
                <a:spcPts val="0"/>
              </a:spcBef>
              <a:spcAft>
                <a:spcPts val="0"/>
              </a:spcAft>
              <a:tabLst>
                <a:tab pos="720725" algn="l"/>
                <a:tab pos="984250" algn="l"/>
              </a:tabLst>
              <a:defRPr/>
            </a:pPr>
            <a:r>
              <a:rPr lang="en-US" sz="2000" dirty="0">
                <a:latin typeface="+mn-lt"/>
              </a:rPr>
              <a:t>Dewi 	: 	By the way, do you agree with this policy? </a:t>
            </a:r>
          </a:p>
          <a:p>
            <a:pPr marL="984250" indent="-984250" fontAlgn="auto">
              <a:spcBef>
                <a:spcPts val="0"/>
              </a:spcBef>
              <a:spcAft>
                <a:spcPts val="0"/>
              </a:spcAft>
              <a:tabLst>
                <a:tab pos="720725" algn="l"/>
                <a:tab pos="984250" algn="l"/>
              </a:tabLst>
              <a:defRPr/>
            </a:pPr>
            <a:r>
              <a:rPr lang="en-US" sz="2000" dirty="0">
                <a:latin typeface="+mn-lt"/>
              </a:rPr>
              <a:t>Bagus 	: 	I one hundred percent agree. Every road user has to obey the rules. It’s all for the safety and comfort of all road users. What do you think? </a:t>
            </a:r>
          </a:p>
          <a:p>
            <a:pPr marL="984250" indent="-984250" fontAlgn="auto">
              <a:spcBef>
                <a:spcPts val="0"/>
              </a:spcBef>
              <a:spcAft>
                <a:spcPts val="0"/>
              </a:spcAft>
              <a:tabLst>
                <a:tab pos="720725" algn="l"/>
                <a:tab pos="984250" algn="l"/>
              </a:tabLst>
              <a:defRPr/>
            </a:pPr>
            <a:r>
              <a:rPr lang="en-US" sz="2000" dirty="0">
                <a:latin typeface="+mn-lt"/>
              </a:rPr>
              <a:t>Dewi 	: 	I think so too. I’m so annoyed when reckless motorists break traffic regulations. </a:t>
            </a:r>
          </a:p>
          <a:p>
            <a:pPr marL="984250" indent="-984250" fontAlgn="auto">
              <a:spcBef>
                <a:spcPts val="0"/>
              </a:spcBef>
              <a:spcAft>
                <a:spcPts val="0"/>
              </a:spcAft>
              <a:tabLst>
                <a:tab pos="720725" algn="l"/>
                <a:tab pos="984250" algn="l"/>
              </a:tabLst>
              <a:defRPr/>
            </a:pPr>
            <a:r>
              <a:rPr lang="en-US" sz="2000" dirty="0">
                <a:latin typeface="+mn-lt"/>
              </a:rPr>
              <a:t>Bagus 	: 	That’s true. Such motorists have to learn to respect other road users from now on. As students, we should be embarrassed when we break the rules. </a:t>
            </a:r>
          </a:p>
          <a:p>
            <a:pPr marL="984250" indent="-984250" fontAlgn="auto">
              <a:spcBef>
                <a:spcPts val="0"/>
              </a:spcBef>
              <a:spcAft>
                <a:spcPts val="0"/>
              </a:spcAft>
              <a:tabLst>
                <a:tab pos="720725" algn="l"/>
                <a:tab pos="984250" algn="l"/>
              </a:tabLst>
              <a:defRPr/>
            </a:pPr>
            <a:r>
              <a:rPr lang="en-US" sz="2000" dirty="0">
                <a:latin typeface="+mn-lt"/>
              </a:rPr>
              <a:t>Dewi 	: 	That’s right. We have to be careful and disciplined. </a:t>
            </a:r>
          </a:p>
          <a:p>
            <a:pPr marL="984250" indent="-984250" fontAlgn="auto">
              <a:spcBef>
                <a:spcPts val="0"/>
              </a:spcBef>
              <a:spcAft>
                <a:spcPts val="0"/>
              </a:spcAft>
              <a:tabLst>
                <a:tab pos="720725" algn="l"/>
                <a:tab pos="984250" algn="l"/>
              </a:tabLst>
              <a:defRPr/>
            </a:pPr>
            <a:r>
              <a:rPr lang="en-US" sz="2000" dirty="0">
                <a:latin typeface="+mn-lt"/>
              </a:rPr>
              <a:t>Bagus 	: 	True!</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additive="base">
                                        <p:cTn id="45"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5"/>
            <a:ext cx="7239000" cy="620713"/>
          </a:xfrm>
        </p:spPr>
        <p:txBody>
          <a:bodyPr>
            <a:normAutofit/>
          </a:bodyPr>
          <a:lstStyle/>
          <a:p>
            <a:pPr algn="ctr">
              <a:defRPr/>
            </a:pPr>
            <a:r>
              <a:rPr lang="en-US" sz="3200" b="1" dirty="0" smtClean="0">
                <a:latin typeface="+mn-lt"/>
                <a:cs typeface="Arial" charset="0"/>
              </a:rPr>
              <a:t>Collocations</a:t>
            </a:r>
            <a:endParaRPr lang="en-US" sz="3200" dirty="0">
              <a:latin typeface="+mn-lt"/>
            </a:endParaRPr>
          </a:p>
        </p:txBody>
      </p:sp>
      <p:sp>
        <p:nvSpPr>
          <p:cNvPr id="3" name="Content Placeholder 2"/>
          <p:cNvSpPr>
            <a:spLocks noGrp="1"/>
          </p:cNvSpPr>
          <p:nvPr>
            <p:ph idx="1"/>
          </p:nvPr>
        </p:nvSpPr>
        <p:spPr>
          <a:xfrm>
            <a:off x="457200" y="1171575"/>
            <a:ext cx="7391400" cy="3581400"/>
          </a:xfrm>
        </p:spPr>
        <p:txBody>
          <a:bodyPr>
            <a:normAutofit/>
          </a:bodyPr>
          <a:lstStyle/>
          <a:p>
            <a:pPr marL="0" indent="0">
              <a:spcBef>
                <a:spcPts val="0"/>
              </a:spcBef>
              <a:buFont typeface="Arial" pitchFamily="34" charset="0"/>
              <a:buNone/>
              <a:defRPr/>
            </a:pPr>
            <a:r>
              <a:rPr lang="en-US" sz="2000" dirty="0" smtClean="0"/>
              <a:t>There are several different types of collocation made from combinations of verbs, nouns, adjectives, etc. A few of the most common types are: </a:t>
            </a:r>
          </a:p>
          <a:p>
            <a:pPr marL="0" indent="0">
              <a:spcBef>
                <a:spcPts val="0"/>
              </a:spcBef>
              <a:buFont typeface="Arial" pitchFamily="34" charset="0"/>
              <a:buNone/>
              <a:defRPr/>
            </a:pPr>
            <a:endParaRPr lang="en-US" sz="1400" dirty="0" smtClean="0"/>
          </a:p>
          <a:p>
            <a:pPr marL="339725" indent="-339725">
              <a:spcBef>
                <a:spcPts val="600"/>
              </a:spcBef>
              <a:buFont typeface="Arial" pitchFamily="34" charset="0"/>
              <a:buNone/>
              <a:defRPr/>
            </a:pPr>
            <a:r>
              <a:rPr lang="en-US" sz="2000" dirty="0" smtClean="0"/>
              <a:t>1.	</a:t>
            </a:r>
            <a:r>
              <a:rPr lang="en-US" sz="2000" b="1" dirty="0" smtClean="0">
                <a:solidFill>
                  <a:srgbClr val="FF0000"/>
                </a:solidFill>
              </a:rPr>
              <a:t>adverb + adjective </a:t>
            </a:r>
            <a:r>
              <a:rPr lang="en-US" sz="2000" dirty="0" smtClean="0"/>
              <a:t>(example: completely satisfied) </a:t>
            </a:r>
          </a:p>
          <a:p>
            <a:pPr marL="339725" indent="-339725">
              <a:spcBef>
                <a:spcPts val="600"/>
              </a:spcBef>
              <a:buFont typeface="Arial" pitchFamily="34" charset="0"/>
              <a:buNone/>
              <a:defRPr/>
            </a:pPr>
            <a:r>
              <a:rPr lang="en-US" sz="2000" dirty="0" smtClean="0"/>
              <a:t>2. 	</a:t>
            </a:r>
            <a:r>
              <a:rPr lang="en-US" sz="2000" b="1" dirty="0" smtClean="0">
                <a:solidFill>
                  <a:srgbClr val="FF0000"/>
                </a:solidFill>
              </a:rPr>
              <a:t>adjective + noun </a:t>
            </a:r>
            <a:r>
              <a:rPr lang="en-US" sz="2000" dirty="0" smtClean="0"/>
              <a:t>(example: heavy traffic) </a:t>
            </a:r>
          </a:p>
          <a:p>
            <a:pPr marL="339725" indent="-339725">
              <a:spcBef>
                <a:spcPts val="600"/>
              </a:spcBef>
              <a:buFont typeface="Arial" pitchFamily="34" charset="0"/>
              <a:buNone/>
              <a:defRPr/>
            </a:pPr>
            <a:r>
              <a:rPr lang="en-US" sz="2000" dirty="0" smtClean="0"/>
              <a:t>3. 	</a:t>
            </a:r>
            <a:r>
              <a:rPr lang="en-US" sz="2000" b="1" dirty="0" smtClean="0">
                <a:solidFill>
                  <a:srgbClr val="FF0000"/>
                </a:solidFill>
              </a:rPr>
              <a:t>noun + noun </a:t>
            </a:r>
            <a:r>
              <a:rPr lang="en-US" sz="2000" dirty="0" smtClean="0"/>
              <a:t>(example: a surge of anger) </a:t>
            </a:r>
          </a:p>
          <a:p>
            <a:pPr marL="339725" indent="-339725">
              <a:spcBef>
                <a:spcPts val="600"/>
              </a:spcBef>
              <a:buFont typeface="Arial" pitchFamily="34" charset="0"/>
              <a:buNone/>
              <a:defRPr/>
            </a:pPr>
            <a:r>
              <a:rPr lang="en-US" sz="2000" dirty="0" smtClean="0"/>
              <a:t>4. 	</a:t>
            </a:r>
            <a:r>
              <a:rPr lang="en-US" sz="2000" b="1" dirty="0" smtClean="0">
                <a:solidFill>
                  <a:srgbClr val="FF0000"/>
                </a:solidFill>
              </a:rPr>
              <a:t>noun + verb </a:t>
            </a:r>
            <a:r>
              <a:rPr lang="en-US" sz="2000" dirty="0" smtClean="0"/>
              <a:t>(example: lion roar) </a:t>
            </a:r>
          </a:p>
          <a:p>
            <a:pPr marL="339725" indent="-339725">
              <a:spcBef>
                <a:spcPts val="600"/>
              </a:spcBef>
              <a:buFont typeface="Arial" pitchFamily="34" charset="0"/>
              <a:buNone/>
              <a:defRPr/>
            </a:pPr>
            <a:r>
              <a:rPr lang="en-US" sz="2000" dirty="0" smtClean="0"/>
              <a:t>5. 	</a:t>
            </a:r>
            <a:r>
              <a:rPr lang="en-US" sz="2000" b="1" dirty="0" smtClean="0">
                <a:solidFill>
                  <a:srgbClr val="FF0000"/>
                </a:solidFill>
              </a:rPr>
              <a:t>verb + noun </a:t>
            </a:r>
            <a:r>
              <a:rPr lang="en-US" sz="2000" dirty="0" smtClean="0"/>
              <a:t>(example: do your hair) </a:t>
            </a:r>
          </a:p>
          <a:p>
            <a:pPr marL="339725" indent="-339725">
              <a:spcBef>
                <a:spcPts val="600"/>
              </a:spcBef>
              <a:buFont typeface="Arial" pitchFamily="34" charset="0"/>
              <a:buNone/>
              <a:defRPr/>
            </a:pPr>
            <a:r>
              <a:rPr lang="en-US" sz="2000" dirty="0" smtClean="0"/>
              <a:t>6. 	</a:t>
            </a:r>
            <a:r>
              <a:rPr lang="en-US" sz="2000" b="1" dirty="0" smtClean="0">
                <a:solidFill>
                  <a:srgbClr val="FF0000"/>
                </a:solidFill>
              </a:rPr>
              <a:t>verb + expression with preposition </a:t>
            </a:r>
            <a:r>
              <a:rPr lang="en-US" sz="2000" dirty="0" smtClean="0"/>
              <a:t>(example: come to a decision) </a:t>
            </a:r>
          </a:p>
          <a:p>
            <a:pPr marL="339725" indent="-339725">
              <a:spcBef>
                <a:spcPts val="600"/>
              </a:spcBef>
              <a:buFont typeface="Arial" pitchFamily="34" charset="0"/>
              <a:buNone/>
              <a:defRPr/>
            </a:pPr>
            <a:r>
              <a:rPr lang="en-US" sz="2000" dirty="0" smtClean="0"/>
              <a:t>7. 	</a:t>
            </a:r>
            <a:r>
              <a:rPr lang="en-US" sz="2000" b="1" dirty="0" smtClean="0">
                <a:solidFill>
                  <a:srgbClr val="FF0000"/>
                </a:solidFill>
              </a:rPr>
              <a:t>verb + adverb </a:t>
            </a:r>
            <a:r>
              <a:rPr lang="en-US" sz="2000" dirty="0" smtClean="0"/>
              <a:t>(example: run fast)</a:t>
            </a:r>
          </a:p>
          <a:p>
            <a:pPr>
              <a:buFont typeface="Arial" pitchFamily="34" charset="0"/>
              <a:buNone/>
              <a:defRPr/>
            </a:pPr>
            <a:endParaRPr lang="en-US" sz="2000" dirty="0"/>
          </a:p>
        </p:txBody>
      </p:sp>
      <p:sp>
        <p:nvSpPr>
          <p:cNvPr id="5" name="Rectangle 3"/>
          <p:cNvSpPr>
            <a:spLocks noChangeArrowheads="1"/>
          </p:cNvSpPr>
          <p:nvPr/>
        </p:nvSpPr>
        <p:spPr bwMode="auto">
          <a:xfrm>
            <a:off x="457200" y="5410200"/>
            <a:ext cx="6781800" cy="400050"/>
          </a:xfrm>
          <a:prstGeom prst="rect">
            <a:avLst/>
          </a:prstGeom>
          <a:noFill/>
          <a:ln w="9525">
            <a:noFill/>
            <a:miter lim="800000"/>
            <a:headEnd/>
            <a:tailEnd/>
          </a:ln>
        </p:spPr>
        <p:txBody>
          <a:bodyPr>
            <a:spAutoFit/>
          </a:bodyPr>
          <a:lstStyle/>
          <a:p>
            <a:r>
              <a:rPr lang="en-US" altLang="en-US" sz="2000" b="1"/>
              <a:t>Do the activities in your </a:t>
            </a:r>
            <a:r>
              <a:rPr lang="en-US" altLang="en-US" sz="2000" b="1" i="1">
                <a:solidFill>
                  <a:srgbClr val="FF0000"/>
                </a:solidFill>
              </a:rPr>
              <a:t>PR Bahasa Inggris</a:t>
            </a:r>
            <a:r>
              <a:rPr lang="id-ID" altLang="en-US" sz="2000" b="1" i="1">
                <a:solidFill>
                  <a:srgbClr val="FF0000"/>
                </a:solidFill>
              </a:rPr>
              <a:t> </a:t>
            </a:r>
            <a:r>
              <a:rPr lang="id-ID" altLang="en-US" sz="2000" b="1"/>
              <a:t>page </a:t>
            </a:r>
            <a:r>
              <a:rPr lang="en-ID" altLang="en-US" sz="2000" b="1"/>
              <a:t>25</a:t>
            </a:r>
            <a:r>
              <a:rPr lang="en-US" altLang="en-US" sz="2000" b="1"/>
              <a:t>–</a:t>
            </a:r>
            <a:r>
              <a:rPr lang="en-ID" altLang="en-US" sz="2000" b="1"/>
              <a:t>35</a:t>
            </a:r>
            <a:r>
              <a:rPr lang="id-ID" altLang="en-US" sz="2000" b="1"/>
              <a:t>.</a:t>
            </a:r>
            <a:endParaRPr lang="en-US" altLang="en-US" sz="2000"/>
          </a:p>
        </p:txBody>
      </p:sp>
      <p:sp>
        <p:nvSpPr>
          <p:cNvPr id="6" name="Left Arrow 5">
            <a:hlinkClick r:id="rId2" action="ppaction://hlinksldjump"/>
          </p:cNvPr>
          <p:cNvSpPr/>
          <p:nvPr/>
        </p:nvSpPr>
        <p:spPr>
          <a:xfrm>
            <a:off x="611560" y="5949280"/>
            <a:ext cx="2071702" cy="571504"/>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5793" tIns="47896" rIns="95793" bIns="47896" anchor="ctr"/>
          <a:lstStyle/>
          <a:p>
            <a:pPr algn="ctr" fontAlgn="auto">
              <a:spcBef>
                <a:spcPts val="0"/>
              </a:spcBef>
              <a:spcAft>
                <a:spcPts val="0"/>
              </a:spcAft>
              <a:defRPr/>
            </a:pPr>
            <a:r>
              <a:rPr lang="id-ID" altLang="x-none" sz="1600" b="1" noProof="1">
                <a:solidFill>
                  <a:srgbClr val="FFFFFF"/>
                </a:solidFill>
              </a:rPr>
              <a:t>Back to Chapter I</a:t>
            </a:r>
            <a:r>
              <a:rPr lang="en-ID" altLang="x-none" sz="1600" b="1" noProof="1">
                <a:solidFill>
                  <a:srgbClr val="FFFFFF"/>
                </a:solidFill>
              </a:rPr>
              <a:t>I</a:t>
            </a:r>
            <a:endParaRPr sz="1600" b="1" noProof="1">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 presetClass="entr" presetSubtype="8"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2" presetClass="entr" presetSubtype="8"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000"/>
                            </p:stCondLst>
                            <p:childTnLst>
                              <p:par>
                                <p:cTn id="41" presetID="2" presetClass="entr" presetSubtype="8"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500"/>
                            </p:stCondLst>
                            <p:childTnLst>
                              <p:par>
                                <p:cTn id="46" presetID="2" presetClass="entr" presetSubtype="8"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0-#ppt_w/2"/>
                                          </p:val>
                                        </p:tav>
                                        <p:tav tm="100000">
                                          <p:val>
                                            <p:strVal val="#ppt_x"/>
                                          </p:val>
                                        </p:tav>
                                      </p:tavLst>
                                    </p:anim>
                                    <p:anim calcmode="lin" valueType="num">
                                      <p:cBhvr additive="base">
                                        <p:cTn id="55" dur="500" fill="hold"/>
                                        <p:tgtEl>
                                          <p:spTgt spid="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1+#ppt_w/2"/>
                                          </p:val>
                                        </p:tav>
                                        <p:tav tm="100000">
                                          <p:val>
                                            <p:strVal val="#ppt_x"/>
                                          </p:val>
                                        </p:tav>
                                      </p:tavLst>
                                    </p:anim>
                                    <p:anim calcmode="lin" valueType="num">
                                      <p:cBhvr additive="base">
                                        <p:cTn id="5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noChangeArrowheads="1"/>
          </p:cNvSpPr>
          <p:nvPr>
            <p:ph type="subTitle" idx="1"/>
          </p:nvPr>
        </p:nvSpPr>
        <p:spPr>
          <a:xfrm>
            <a:off x="487363" y="2035175"/>
            <a:ext cx="2759075" cy="3011488"/>
          </a:xfrm>
        </p:spPr>
        <p:txBody>
          <a:bodyPr/>
          <a:lstStyle/>
          <a:p>
            <a:pPr marL="256533" indent="-256533" algn="l">
              <a:lnSpc>
                <a:spcPct val="100000"/>
              </a:lnSpc>
              <a:spcBef>
                <a:spcPct val="0"/>
              </a:spcBef>
              <a:defRPr/>
            </a:pPr>
            <a:r>
              <a:rPr lang="en-US" altLang="zh-CN" sz="2955" dirty="0"/>
              <a:t>• </a:t>
            </a:r>
            <a:r>
              <a:rPr lang="en-ID" altLang="en-US" sz="2955" b="1" dirty="0">
                <a:hlinkClick r:id="rId3" action="ppaction://hlinksldjump"/>
              </a:rPr>
              <a:t>Written Invitations</a:t>
            </a:r>
            <a:endParaRPr lang="en-ID" altLang="en-US" sz="2955" b="1" dirty="0"/>
          </a:p>
          <a:p>
            <a:pPr marL="256533" indent="-256533" algn="l">
              <a:lnSpc>
                <a:spcPct val="100000"/>
              </a:lnSpc>
              <a:spcBef>
                <a:spcPct val="0"/>
              </a:spcBef>
              <a:defRPr/>
            </a:pPr>
            <a:r>
              <a:rPr lang="en-US" altLang="zh-CN" sz="2955" dirty="0"/>
              <a:t>• </a:t>
            </a:r>
            <a:r>
              <a:rPr lang="en-ID" altLang="en-US" sz="2955" b="1" dirty="0">
                <a:hlinkClick r:id="rId4" action="ppaction://hlinksldjump"/>
              </a:rPr>
              <a:t>Response (RSVP) Cards</a:t>
            </a:r>
            <a:endParaRPr lang="en-US" altLang="en-US" sz="2955" b="1" dirty="0"/>
          </a:p>
          <a:p>
            <a:pPr marL="256533" indent="-256533" algn="l">
              <a:lnSpc>
                <a:spcPct val="100000"/>
              </a:lnSpc>
              <a:spcBef>
                <a:spcPct val="0"/>
              </a:spcBef>
              <a:defRPr/>
            </a:pPr>
            <a:r>
              <a:rPr lang="en-US" altLang="zh-CN" sz="2955" dirty="0"/>
              <a:t>•</a:t>
            </a:r>
            <a:r>
              <a:rPr lang="en-ID" altLang="en-US" sz="2955" dirty="0"/>
              <a:t>	</a:t>
            </a:r>
            <a:r>
              <a:rPr lang="en-ID" altLang="en-US" sz="2955" b="1" dirty="0">
                <a:hlinkClick r:id="rId5" action="ppaction://hlinksldjump"/>
              </a:rPr>
              <a:t>Spoken Invitations</a:t>
            </a:r>
            <a:endParaRPr lang="en-ID" altLang="en-US" sz="2955" b="1" dirty="0"/>
          </a:p>
        </p:txBody>
      </p:sp>
      <p:pic>
        <p:nvPicPr>
          <p:cNvPr id="3078" name="Picture 3" descr="gb 1 manager"/>
          <p:cNvPicPr>
            <a:picLocks noChangeAspect="1" noChangeArrowheads="1"/>
          </p:cNvPicPr>
          <p:nvPr/>
        </p:nvPicPr>
        <p:blipFill>
          <a:blip r:embed="rId6" cstate="print"/>
          <a:srcRect/>
          <a:stretch>
            <a:fillRect/>
          </a:stretch>
        </p:blipFill>
        <p:spPr bwMode="auto">
          <a:xfrm>
            <a:off x="3246438" y="2138363"/>
            <a:ext cx="4071937" cy="3279775"/>
          </a:xfrm>
          <a:prstGeom prst="rect">
            <a:avLst/>
          </a:prstGeom>
          <a:noFill/>
          <a:ln w="9525">
            <a:noFill/>
            <a:miter lim="800000"/>
            <a:headEnd/>
            <a:tailEnd/>
          </a:ln>
        </p:spPr>
      </p:pic>
      <p:sp>
        <p:nvSpPr>
          <p:cNvPr id="8" name="Rounded Rectangle 7">
            <a:hlinkClick r:id="rId7" action="ppaction://hlinksldjump"/>
          </p:cNvPr>
          <p:cNvSpPr/>
          <p:nvPr/>
        </p:nvSpPr>
        <p:spPr>
          <a:xfrm>
            <a:off x="672719" y="5726738"/>
            <a:ext cx="1385231" cy="571504"/>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2000" b="1" dirty="0" smtClean="0">
                <a:solidFill>
                  <a:schemeClr val="bg1"/>
                </a:solidFill>
              </a:rPr>
              <a:t>Back to Daftar </a:t>
            </a:r>
            <a:r>
              <a:rPr lang="id-ID" sz="2000" b="1" dirty="0">
                <a:solidFill>
                  <a:schemeClr val="bg1"/>
                </a:solidFill>
              </a:rPr>
              <a:t>I</a:t>
            </a:r>
            <a:r>
              <a:rPr lang="id-ID" sz="2000" b="1" dirty="0" smtClean="0">
                <a:solidFill>
                  <a:schemeClr val="bg1"/>
                </a:solidFill>
              </a:rPr>
              <a:t>si</a:t>
            </a:r>
            <a:endParaRPr lang="id-ID" sz="2000" b="1"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additive="base">
                                        <p:cTn id="23" dur="500" fill="hold"/>
                                        <p:tgtEl>
                                          <p:spTgt spid="3078"/>
                                        </p:tgtEl>
                                        <p:attrNameLst>
                                          <p:attrName>ppt_x</p:attrName>
                                        </p:attrNameLst>
                                      </p:cBhvr>
                                      <p:tavLst>
                                        <p:tav tm="0">
                                          <p:val>
                                            <p:strVal val="1+#ppt_w/2"/>
                                          </p:val>
                                        </p:tav>
                                        <p:tav tm="100000">
                                          <p:val>
                                            <p:strVal val="#ppt_x"/>
                                          </p:val>
                                        </p:tav>
                                      </p:tavLst>
                                    </p:anim>
                                    <p:anim calcmode="lin" valueType="num">
                                      <p:cBhvr additive="base">
                                        <p:cTn id="24"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708025" y="1309688"/>
            <a:ext cx="4805363" cy="430212"/>
          </a:xfrm>
          <a:prstGeom prst="rect">
            <a:avLst/>
          </a:prstGeom>
          <a:noFill/>
          <a:ln w="9525">
            <a:noFill/>
            <a:miter lim="800000"/>
            <a:headEnd/>
            <a:tailEnd/>
          </a:ln>
        </p:spPr>
        <p:txBody>
          <a:bodyPr>
            <a:spAutoFit/>
          </a:bodyPr>
          <a:lstStyle/>
          <a:p>
            <a:pPr eaLnBrk="1" hangingPunct="1"/>
            <a:r>
              <a:rPr lang="en-US" altLang="en-US" sz="2200" b="1"/>
              <a:t>Read the following text. </a:t>
            </a:r>
          </a:p>
        </p:txBody>
      </p:sp>
      <p:sp>
        <p:nvSpPr>
          <p:cNvPr id="8193" name="Title 1"/>
          <p:cNvSpPr>
            <a:spLocks noGrp="1" noChangeArrowheads="1"/>
          </p:cNvSpPr>
          <p:nvPr>
            <p:ph type="title"/>
          </p:nvPr>
        </p:nvSpPr>
        <p:spPr>
          <a:xfrm>
            <a:off x="803275" y="317500"/>
            <a:ext cx="4710113" cy="501650"/>
          </a:xfrm>
        </p:spPr>
        <p:txBody>
          <a:bodyPr lIns="68585" tIns="34292" rIns="68585" bIns="34292"/>
          <a:lstStyle/>
          <a:p>
            <a:pPr algn="ctr"/>
            <a:r>
              <a:rPr lang="en-ID" altLang="en-US" sz="3200" b="1" smtClean="0">
                <a:latin typeface="Calibri" pitchFamily="34" charset="0"/>
              </a:rPr>
              <a:t>Written Invitations </a:t>
            </a:r>
          </a:p>
        </p:txBody>
      </p:sp>
      <p:sp>
        <p:nvSpPr>
          <p:cNvPr id="4099" name="Content Placeholder 2"/>
          <p:cNvSpPr>
            <a:spLocks noGrp="1" noChangeArrowheads="1"/>
          </p:cNvSpPr>
          <p:nvPr/>
        </p:nvSpPr>
        <p:spPr bwMode="auto">
          <a:xfrm>
            <a:off x="671513" y="1857375"/>
            <a:ext cx="6799262" cy="2328863"/>
          </a:xfrm>
          <a:prstGeom prst="rect">
            <a:avLst/>
          </a:prstGeom>
          <a:noFill/>
          <a:ln>
            <a:noFill/>
          </a:ln>
          <a:extLst/>
        </p:spPr>
        <p:txBody>
          <a:bodyPr lIns="68585" tIns="34292" rIns="68585" bIns="34292"/>
          <a:lstStyle>
            <a:lvl1pPr marL="1092200" indent="-1065213" defTabSz="311150">
              <a:tabLst>
                <a:tab pos="895350" algn="l"/>
              </a:tabLst>
              <a:defRPr>
                <a:solidFill>
                  <a:schemeClr val="tx1"/>
                </a:solidFill>
                <a:latin typeface="Calibri" panose="020F0502020204030204" pitchFamily="34" charset="0"/>
              </a:defRPr>
            </a:lvl1pPr>
            <a:lvl2pPr defTabSz="311150">
              <a:tabLst>
                <a:tab pos="895350" algn="l"/>
              </a:tabLst>
              <a:defRPr>
                <a:solidFill>
                  <a:schemeClr val="tx1"/>
                </a:solidFill>
                <a:latin typeface="Calibri" panose="020F0502020204030204" pitchFamily="34" charset="0"/>
              </a:defRPr>
            </a:lvl2pPr>
            <a:lvl3pPr defTabSz="311150">
              <a:tabLst>
                <a:tab pos="895350" algn="l"/>
              </a:tabLst>
              <a:defRPr>
                <a:solidFill>
                  <a:schemeClr val="tx1"/>
                </a:solidFill>
                <a:latin typeface="Calibri" panose="020F0502020204030204" pitchFamily="34" charset="0"/>
              </a:defRPr>
            </a:lvl3pPr>
            <a:lvl4pPr defTabSz="311150">
              <a:tabLst>
                <a:tab pos="895350" algn="l"/>
              </a:tabLst>
              <a:defRPr>
                <a:solidFill>
                  <a:schemeClr val="tx1"/>
                </a:solidFill>
                <a:latin typeface="Calibri" panose="020F0502020204030204" pitchFamily="34" charset="0"/>
              </a:defRPr>
            </a:lvl4pPr>
            <a:lvl5pPr defTabSz="311150">
              <a:tabLst>
                <a:tab pos="895350" algn="l"/>
              </a:tabLst>
              <a:defRPr>
                <a:solidFill>
                  <a:schemeClr val="tx1"/>
                </a:solidFill>
                <a:latin typeface="Calibri" panose="020F0502020204030204" pitchFamily="34" charset="0"/>
              </a:defRPr>
            </a:lvl5pPr>
            <a:lvl6pPr defTabSz="311150" fontAlgn="base">
              <a:spcBef>
                <a:spcPct val="0"/>
              </a:spcBef>
              <a:spcAft>
                <a:spcPct val="0"/>
              </a:spcAft>
              <a:buFont typeface="Arial" panose="020B0604020202020204" pitchFamily="34" charset="0"/>
              <a:tabLst>
                <a:tab pos="895350" algn="l"/>
              </a:tabLst>
              <a:defRPr>
                <a:solidFill>
                  <a:schemeClr val="tx1"/>
                </a:solidFill>
                <a:latin typeface="Calibri" panose="020F0502020204030204" pitchFamily="34" charset="0"/>
              </a:defRPr>
            </a:lvl6pPr>
            <a:lvl7pPr defTabSz="311150" fontAlgn="base">
              <a:spcBef>
                <a:spcPct val="0"/>
              </a:spcBef>
              <a:spcAft>
                <a:spcPct val="0"/>
              </a:spcAft>
              <a:buFont typeface="Arial" panose="020B0604020202020204" pitchFamily="34" charset="0"/>
              <a:tabLst>
                <a:tab pos="895350" algn="l"/>
              </a:tabLst>
              <a:defRPr>
                <a:solidFill>
                  <a:schemeClr val="tx1"/>
                </a:solidFill>
                <a:latin typeface="Calibri" panose="020F0502020204030204" pitchFamily="34" charset="0"/>
              </a:defRPr>
            </a:lvl7pPr>
            <a:lvl8pPr defTabSz="311150" fontAlgn="base">
              <a:spcBef>
                <a:spcPct val="0"/>
              </a:spcBef>
              <a:spcAft>
                <a:spcPct val="0"/>
              </a:spcAft>
              <a:buFont typeface="Arial" panose="020B0604020202020204" pitchFamily="34" charset="0"/>
              <a:tabLst>
                <a:tab pos="895350" algn="l"/>
              </a:tabLst>
              <a:defRPr>
                <a:solidFill>
                  <a:schemeClr val="tx1"/>
                </a:solidFill>
                <a:latin typeface="Calibri" panose="020F0502020204030204" pitchFamily="34" charset="0"/>
              </a:defRPr>
            </a:lvl8pPr>
            <a:lvl9pPr defTabSz="311150" fontAlgn="base">
              <a:spcBef>
                <a:spcPct val="0"/>
              </a:spcBef>
              <a:spcAft>
                <a:spcPct val="0"/>
              </a:spcAft>
              <a:buFont typeface="Arial" panose="020B0604020202020204" pitchFamily="34" charset="0"/>
              <a:tabLst>
                <a:tab pos="895350" algn="l"/>
              </a:tabLst>
              <a:defRPr>
                <a:solidFill>
                  <a:schemeClr val="tx1"/>
                </a:solidFill>
                <a:latin typeface="Calibri" panose="020F0502020204030204" pitchFamily="34" charset="0"/>
              </a:defRPr>
            </a:lvl9pPr>
          </a:lstStyle>
          <a:p>
            <a:pPr eaLnBrk="1" hangingPunct="1">
              <a:lnSpc>
                <a:spcPct val="90000"/>
              </a:lnSpc>
              <a:defRPr/>
            </a:pPr>
            <a:endParaRPr lang="en-ID" altLang="en-US" sz="1477" smtClean="0"/>
          </a:p>
        </p:txBody>
      </p:sp>
      <p:pic>
        <p:nvPicPr>
          <p:cNvPr id="4100" name="Content Placeholder 1" descr="gb 3 undangan edit"/>
          <p:cNvPicPr>
            <a:picLocks noGrp="1" noChangeAspect="1" noChangeArrowheads="1"/>
          </p:cNvPicPr>
          <p:nvPr>
            <p:ph idx="1"/>
          </p:nvPr>
        </p:nvPicPr>
        <p:blipFill>
          <a:blip r:embed="rId2" cstate="print"/>
          <a:srcRect/>
          <a:stretch>
            <a:fillRect/>
          </a:stretch>
        </p:blipFill>
        <p:spPr>
          <a:xfrm>
            <a:off x="803275" y="1857375"/>
            <a:ext cx="4710113" cy="4710113"/>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0-#ppt_w/2"/>
                                          </p:val>
                                        </p:tav>
                                        <p:tav tm="100000">
                                          <p:val>
                                            <p:strVal val="#ppt_x"/>
                                          </p:val>
                                        </p:tav>
                                      </p:tavLst>
                                    </p:anim>
                                    <p:anim calcmode="lin" valueType="num">
                                      <p:cBhvr additive="base">
                                        <p:cTn id="8" dur="500" fill="hold"/>
                                        <p:tgtEl>
                                          <p:spTgt spid="81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5"/>
                                        </p:tgtEl>
                                        <p:attrNameLst>
                                          <p:attrName>style.visibility</p:attrName>
                                        </p:attrNameLst>
                                      </p:cBhvr>
                                      <p:to>
                                        <p:strVal val="visible"/>
                                      </p:to>
                                    </p:set>
                                    <p:anim calcmode="lin" valueType="num">
                                      <p:cBhvr additive="base">
                                        <p:cTn id="13" dur="500" fill="hold"/>
                                        <p:tgtEl>
                                          <p:spTgt spid="11265"/>
                                        </p:tgtEl>
                                        <p:attrNameLst>
                                          <p:attrName>ppt_x</p:attrName>
                                        </p:attrNameLst>
                                      </p:cBhvr>
                                      <p:tavLst>
                                        <p:tav tm="0">
                                          <p:val>
                                            <p:strVal val="0-#ppt_w/2"/>
                                          </p:val>
                                        </p:tav>
                                        <p:tav tm="100000">
                                          <p:val>
                                            <p:strVal val="#ppt_x"/>
                                          </p:val>
                                        </p:tav>
                                      </p:tavLst>
                                    </p:anim>
                                    <p:anim calcmode="lin" valueType="num">
                                      <p:cBhvr additive="base">
                                        <p:cTn id="14" dur="500" fill="hold"/>
                                        <p:tgtEl>
                                          <p:spTgt spid="112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0-#ppt_w/2"/>
                                          </p:val>
                                        </p:tav>
                                        <p:tav tm="100000">
                                          <p:val>
                                            <p:strVal val="#ppt_x"/>
                                          </p:val>
                                        </p:tav>
                                      </p:tavLst>
                                    </p:anim>
                                    <p:anim calcmode="lin" valueType="num">
                                      <p:cBhvr additive="base">
                                        <p:cTn id="20"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81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noChangeArrowheads="1"/>
          </p:cNvSpPr>
          <p:nvPr>
            <p:ph type="title"/>
          </p:nvPr>
        </p:nvSpPr>
        <p:spPr>
          <a:xfrm>
            <a:off x="725488" y="571500"/>
            <a:ext cx="5732462" cy="641350"/>
          </a:xfrm>
        </p:spPr>
        <p:txBody>
          <a:bodyPr lIns="68585" tIns="34292" rIns="68585" bIns="34292"/>
          <a:lstStyle/>
          <a:p>
            <a:r>
              <a:rPr lang="en-ID" altLang="en-US" sz="2200" b="1" smtClean="0">
                <a:latin typeface="Calibri" pitchFamily="34" charset="0"/>
              </a:rPr>
              <a:t>A</a:t>
            </a:r>
            <a:r>
              <a:rPr lang="en-US" altLang="en-US" sz="2200" b="1" smtClean="0">
                <a:latin typeface="Calibri" pitchFamily="34" charset="0"/>
              </a:rPr>
              <a:t>nswer the following questions based on the </a:t>
            </a:r>
            <a:r>
              <a:rPr lang="en-ID" altLang="en-US" sz="2200" b="1" smtClean="0">
                <a:latin typeface="Calibri" pitchFamily="34" charset="0"/>
              </a:rPr>
              <a:t>previous text</a:t>
            </a:r>
            <a:r>
              <a:rPr lang="en-US" altLang="en-US" sz="2200" b="1" smtClean="0">
                <a:latin typeface="Calibri" pitchFamily="34" charset="0"/>
              </a:rPr>
              <a:t>.</a:t>
            </a:r>
          </a:p>
        </p:txBody>
      </p:sp>
      <p:sp>
        <p:nvSpPr>
          <p:cNvPr id="5122" name="Content Placeholder 2"/>
          <p:cNvSpPr>
            <a:spLocks noGrp="1" noChangeArrowheads="1"/>
          </p:cNvSpPr>
          <p:nvPr/>
        </p:nvSpPr>
        <p:spPr bwMode="auto">
          <a:xfrm>
            <a:off x="714375" y="1516063"/>
            <a:ext cx="4675188" cy="2101850"/>
          </a:xfrm>
          <a:prstGeom prst="rect">
            <a:avLst/>
          </a:prstGeom>
          <a:noFill/>
          <a:ln w="9525">
            <a:noFill/>
            <a:miter lim="800000"/>
            <a:headEnd/>
            <a:tailEnd/>
          </a:ln>
        </p:spPr>
        <p:txBody>
          <a:bodyPr lIns="68585" tIns="34292" rIns="68585" bIns="34292"/>
          <a:lstStyle/>
          <a:p>
            <a:pPr marL="390525" indent="-390525" defTabSz="311150" eaLnBrk="1" hangingPunct="1">
              <a:lnSpc>
                <a:spcPct val="70000"/>
              </a:lnSpc>
              <a:spcBef>
                <a:spcPts val="1200"/>
              </a:spcBef>
            </a:pPr>
            <a:r>
              <a:rPr lang="en-US" altLang="en-US" sz="2000"/>
              <a:t>1.	</a:t>
            </a:r>
            <a:r>
              <a:rPr lang="en-ID" altLang="en-US" sz="2000"/>
              <a:t>What is the text called?</a:t>
            </a:r>
          </a:p>
          <a:p>
            <a:pPr marL="390525" indent="-390525" defTabSz="311150" eaLnBrk="1" hangingPunct="1">
              <a:lnSpc>
                <a:spcPct val="70000"/>
              </a:lnSpc>
              <a:spcBef>
                <a:spcPts val="1200"/>
              </a:spcBef>
            </a:pPr>
            <a:r>
              <a:rPr lang="en-ID" altLang="en-US" sz="2000"/>
              <a:t>2.	</a:t>
            </a:r>
            <a:r>
              <a:rPr lang="en-US" altLang="en-US" sz="2000"/>
              <a:t>What is the purpose of the text?</a:t>
            </a:r>
          </a:p>
          <a:p>
            <a:pPr marL="390525" indent="-390525" defTabSz="311150" eaLnBrk="1" hangingPunct="1">
              <a:lnSpc>
                <a:spcPct val="70000"/>
              </a:lnSpc>
              <a:spcBef>
                <a:spcPts val="1200"/>
              </a:spcBef>
            </a:pPr>
            <a:r>
              <a:rPr lang="en-ID" altLang="en-US" sz="2000"/>
              <a:t>3</a:t>
            </a:r>
            <a:r>
              <a:rPr lang="en-US" altLang="en-US" sz="2000"/>
              <a:t>.	What tense is mostly used in the text?</a:t>
            </a:r>
          </a:p>
          <a:p>
            <a:pPr marL="390525" indent="-390525" defTabSz="311150" eaLnBrk="1" hangingPunct="1">
              <a:lnSpc>
                <a:spcPct val="70000"/>
              </a:lnSpc>
              <a:spcBef>
                <a:spcPts val="1200"/>
              </a:spcBef>
            </a:pPr>
            <a:r>
              <a:rPr lang="en-ID" altLang="en-US" sz="2000"/>
              <a:t>4</a:t>
            </a:r>
            <a:r>
              <a:rPr lang="en-US" altLang="en-US" sz="2000"/>
              <a:t>.	What elements does the text have?</a:t>
            </a:r>
          </a:p>
          <a:p>
            <a:pPr marL="390525" indent="-390525" defTabSz="311150" eaLnBrk="1" hangingPunct="1">
              <a:lnSpc>
                <a:spcPct val="70000"/>
              </a:lnSpc>
              <a:spcBef>
                <a:spcPts val="1200"/>
              </a:spcBef>
            </a:pPr>
            <a:r>
              <a:rPr lang="en-ID" altLang="en-US" sz="2000"/>
              <a:t>5</a:t>
            </a:r>
            <a:r>
              <a:rPr lang="en-US" altLang="en-US" sz="2000"/>
              <a:t>.	What does RSVP stand for?</a:t>
            </a:r>
          </a:p>
          <a:p>
            <a:pPr marL="390525" indent="-390525" defTabSz="311150" eaLnBrk="1" hangingPunct="1">
              <a:lnSpc>
                <a:spcPct val="70000"/>
              </a:lnSpc>
              <a:spcBef>
                <a:spcPts val="1200"/>
              </a:spcBef>
            </a:pPr>
            <a:r>
              <a:rPr lang="en-ID" altLang="en-US" sz="2000"/>
              <a:t>6</a:t>
            </a:r>
            <a:r>
              <a:rPr lang="en-US" altLang="en-US" sz="2000"/>
              <a:t>.	What does RSVP mean?</a:t>
            </a:r>
          </a:p>
          <a:p>
            <a:pPr marL="390525" indent="-390525" defTabSz="311150" eaLnBrk="1" hangingPunct="1">
              <a:lnSpc>
                <a:spcPct val="70000"/>
              </a:lnSpc>
              <a:spcBef>
                <a:spcPts val="925"/>
              </a:spcBef>
            </a:pPr>
            <a:r>
              <a:rPr lang="en-US" altLang="en-US" sz="2000"/>
              <a:t>	</a:t>
            </a:r>
            <a:endParaRPr lang="en-US" altLang="en-US" sz="200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ppt_x</p:attrName>
                                        </p:attrNameLst>
                                      </p:cBhvr>
                                      <p:tavLst>
                                        <p:tav tm="0">
                                          <p:val>
                                            <p:strVal val="0-#ppt_w/2"/>
                                          </p:val>
                                        </p:tav>
                                        <p:tav tm="100000">
                                          <p:val>
                                            <p:strVal val="#ppt_x"/>
                                          </p:val>
                                        </p:tav>
                                      </p:tavLst>
                                    </p:anim>
                                    <p:anim calcmode="lin" valueType="num">
                                      <p:cBhvr>
                                        <p:cTn id="8" dur="500" fill="hold"/>
                                        <p:tgtEl>
                                          <p:spTgt spid="61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2">
                                            <p:txEl>
                                              <p:pRg st="0" end="0"/>
                                            </p:txEl>
                                          </p:spTgt>
                                        </p:tgtEl>
                                        <p:attrNameLst>
                                          <p:attrName>style.visibility</p:attrName>
                                        </p:attrNameLst>
                                      </p:cBhvr>
                                      <p:to>
                                        <p:strVal val="visible"/>
                                      </p:to>
                                    </p:set>
                                    <p:anim calcmode="lin" valueType="num">
                                      <p:cBhvr additive="base">
                                        <p:cTn id="13"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22">
                                            <p:txEl>
                                              <p:pRg st="1" end="1"/>
                                            </p:txEl>
                                          </p:spTgt>
                                        </p:tgtEl>
                                        <p:attrNameLst>
                                          <p:attrName>style.visibility</p:attrName>
                                        </p:attrNameLst>
                                      </p:cBhvr>
                                      <p:to>
                                        <p:strVal val="visible"/>
                                      </p:to>
                                    </p:set>
                                    <p:anim calcmode="lin" valueType="num">
                                      <p:cBhvr additive="base">
                                        <p:cTn id="19"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22">
                                            <p:txEl>
                                              <p:pRg st="2" end="2"/>
                                            </p:txEl>
                                          </p:spTgt>
                                        </p:tgtEl>
                                        <p:attrNameLst>
                                          <p:attrName>style.visibility</p:attrName>
                                        </p:attrNameLst>
                                      </p:cBhvr>
                                      <p:to>
                                        <p:strVal val="visible"/>
                                      </p:to>
                                    </p:set>
                                    <p:anim calcmode="lin" valueType="num">
                                      <p:cBhvr additive="base">
                                        <p:cTn id="25" dur="500" fill="hold"/>
                                        <p:tgtEl>
                                          <p:spTgt spid="512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22">
                                            <p:txEl>
                                              <p:pRg st="3" end="3"/>
                                            </p:txEl>
                                          </p:spTgt>
                                        </p:tgtEl>
                                        <p:attrNameLst>
                                          <p:attrName>style.visibility</p:attrName>
                                        </p:attrNameLst>
                                      </p:cBhvr>
                                      <p:to>
                                        <p:strVal val="visible"/>
                                      </p:to>
                                    </p:set>
                                    <p:anim calcmode="lin" valueType="num">
                                      <p:cBhvr additive="base">
                                        <p:cTn id="31" dur="500" fill="hold"/>
                                        <p:tgtEl>
                                          <p:spTgt spid="512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122">
                                            <p:txEl>
                                              <p:pRg st="4" end="4"/>
                                            </p:txEl>
                                          </p:spTgt>
                                        </p:tgtEl>
                                        <p:attrNameLst>
                                          <p:attrName>style.visibility</p:attrName>
                                        </p:attrNameLst>
                                      </p:cBhvr>
                                      <p:to>
                                        <p:strVal val="visible"/>
                                      </p:to>
                                    </p:set>
                                    <p:anim calcmode="lin" valueType="num">
                                      <p:cBhvr additive="base">
                                        <p:cTn id="37" dur="500" fill="hold"/>
                                        <p:tgtEl>
                                          <p:spTgt spid="512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122">
                                            <p:txEl>
                                              <p:pRg st="5" end="5"/>
                                            </p:txEl>
                                          </p:spTgt>
                                        </p:tgtEl>
                                        <p:attrNameLst>
                                          <p:attrName>style.visibility</p:attrName>
                                        </p:attrNameLst>
                                      </p:cBhvr>
                                      <p:to>
                                        <p:strVal val="visible"/>
                                      </p:to>
                                    </p:set>
                                    <p:anim calcmode="lin" valueType="num">
                                      <p:cBhvr additive="base">
                                        <p:cTn id="43" dur="500" fill="hold"/>
                                        <p:tgtEl>
                                          <p:spTgt spid="512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noChangeArrowheads="1"/>
          </p:cNvSpPr>
          <p:nvPr>
            <p:ph type="title"/>
          </p:nvPr>
        </p:nvSpPr>
        <p:spPr>
          <a:xfrm>
            <a:off x="774700" y="625475"/>
            <a:ext cx="4500563" cy="444500"/>
          </a:xfrm>
        </p:spPr>
        <p:txBody>
          <a:bodyPr lIns="68585" tIns="34292" rIns="68585" bIns="34292"/>
          <a:lstStyle/>
          <a:p>
            <a:r>
              <a:rPr lang="en-ID" altLang="en-US" sz="2200" b="1" smtClean="0">
                <a:latin typeface="Calibri" pitchFamily="34" charset="0"/>
              </a:rPr>
              <a:t>Read the following information.</a:t>
            </a:r>
          </a:p>
        </p:txBody>
      </p:sp>
      <p:sp>
        <p:nvSpPr>
          <p:cNvPr id="4" name="Content Placeholder 2"/>
          <p:cNvSpPr>
            <a:spLocks noGrp="1" noChangeArrowheads="1"/>
          </p:cNvSpPr>
          <p:nvPr/>
        </p:nvSpPr>
        <p:spPr bwMode="auto">
          <a:xfrm>
            <a:off x="774700" y="1512888"/>
            <a:ext cx="6208713" cy="588962"/>
          </a:xfrm>
          <a:prstGeom prst="rect">
            <a:avLst/>
          </a:prstGeom>
          <a:noFill/>
          <a:ln w="9525">
            <a:noFill/>
            <a:miter lim="800000"/>
            <a:headEnd/>
            <a:tailEnd/>
          </a:ln>
        </p:spPr>
        <p:txBody>
          <a:bodyPr lIns="68585" tIns="34292" rIns="68585" bIns="34292"/>
          <a:lstStyle/>
          <a:p>
            <a:pPr eaLnBrk="1" hangingPunct="1">
              <a:lnSpc>
                <a:spcPct val="90000"/>
              </a:lnSpc>
              <a:defRPr/>
            </a:pPr>
            <a:r>
              <a:rPr lang="en-ID" altLang="en-US" sz="2000" b="1" dirty="0">
                <a:solidFill>
                  <a:schemeClr val="accent2">
                    <a:lumMod val="50000"/>
                  </a:schemeClr>
                </a:solidFill>
              </a:rPr>
              <a:t>Function: </a:t>
            </a:r>
          </a:p>
          <a:p>
            <a:pPr eaLnBrk="1" hangingPunct="1">
              <a:lnSpc>
                <a:spcPct val="90000"/>
              </a:lnSpc>
              <a:defRPr/>
            </a:pPr>
            <a:r>
              <a:rPr lang="en-ID" altLang="en-US" sz="2000" dirty="0"/>
              <a:t>To invite people to attend a certain event. </a:t>
            </a:r>
          </a:p>
        </p:txBody>
      </p:sp>
      <p:sp>
        <p:nvSpPr>
          <p:cNvPr id="2" name="Content Placeholder 2"/>
          <p:cNvSpPr>
            <a:spLocks noGrp="1"/>
          </p:cNvSpPr>
          <p:nvPr/>
        </p:nvSpPr>
        <p:spPr bwMode="auto">
          <a:xfrm>
            <a:off x="774700" y="2222500"/>
            <a:ext cx="6430963" cy="2709863"/>
          </a:xfrm>
          <a:prstGeom prst="rect">
            <a:avLst/>
          </a:prstGeom>
          <a:noFill/>
          <a:ln w="9525">
            <a:noFill/>
            <a:miter lim="800000"/>
            <a:headEnd/>
            <a:tailEnd/>
          </a:ln>
        </p:spPr>
        <p:txBody>
          <a:bodyPr lIns="68585" tIns="34292" rIns="68585" bIns="34292"/>
          <a:lstStyle/>
          <a:p>
            <a:pPr marL="411163" indent="-411163" defTabSz="311150" eaLnBrk="1" hangingPunct="1">
              <a:lnSpc>
                <a:spcPct val="90000"/>
              </a:lnSpc>
              <a:tabLst>
                <a:tab pos="0" algn="l"/>
                <a:tab pos="895350" algn="l"/>
              </a:tabLst>
              <a:defRPr/>
            </a:pPr>
            <a:r>
              <a:rPr lang="en-ID" altLang="en-US" sz="2000" b="1" dirty="0">
                <a:solidFill>
                  <a:schemeClr val="accent2">
                    <a:lumMod val="50000"/>
                  </a:schemeClr>
                </a:solidFill>
              </a:rPr>
              <a:t>Generic Structure:</a:t>
            </a:r>
            <a:endParaRPr lang="en-ID" altLang="en-US" sz="2000" dirty="0">
              <a:solidFill>
                <a:schemeClr val="accent2">
                  <a:lumMod val="50000"/>
                </a:schemeClr>
              </a:solidFill>
            </a:endParaRPr>
          </a:p>
          <a:p>
            <a:pPr marL="411163" indent="-411163" defTabSz="311150" eaLnBrk="1" hangingPunct="1">
              <a:lnSpc>
                <a:spcPct val="90000"/>
              </a:lnSpc>
              <a:tabLst>
                <a:tab pos="0" algn="l"/>
                <a:tab pos="895350" algn="l"/>
              </a:tabLst>
              <a:defRPr/>
            </a:pPr>
            <a:r>
              <a:rPr lang="en-ID" altLang="en-US" sz="2000" dirty="0"/>
              <a:t>A formal invitation consists of the beginning, contents, and closing as follows:</a:t>
            </a:r>
          </a:p>
          <a:p>
            <a:pPr marL="411163" indent="-411163" defTabSz="311150" eaLnBrk="1" hangingPunct="1">
              <a:lnSpc>
                <a:spcPct val="90000"/>
              </a:lnSpc>
              <a:tabLst>
                <a:tab pos="0" algn="l"/>
                <a:tab pos="895350" algn="l"/>
              </a:tabLst>
              <a:defRPr/>
            </a:pPr>
            <a:r>
              <a:rPr lang="en-ID" altLang="en-US" sz="2000" dirty="0"/>
              <a:t>1.	the person who invites (the host);</a:t>
            </a:r>
          </a:p>
          <a:p>
            <a:pPr marL="411163" indent="-411163" defTabSz="311150" eaLnBrk="1" hangingPunct="1">
              <a:lnSpc>
                <a:spcPct val="90000"/>
              </a:lnSpc>
              <a:tabLst>
                <a:tab pos="0" algn="l"/>
                <a:tab pos="895350" algn="l"/>
              </a:tabLst>
              <a:defRPr/>
            </a:pPr>
            <a:r>
              <a:rPr lang="en-ID" altLang="en-US" sz="2000" dirty="0"/>
              <a:t>2.	the person who is invited (the invitee);</a:t>
            </a:r>
          </a:p>
          <a:p>
            <a:pPr marL="411163" indent="-411163" defTabSz="311150" eaLnBrk="1" hangingPunct="1">
              <a:lnSpc>
                <a:spcPct val="90000"/>
              </a:lnSpc>
              <a:tabLst>
                <a:tab pos="0" algn="l"/>
                <a:tab pos="895350" algn="l"/>
              </a:tabLst>
              <a:defRPr/>
            </a:pPr>
            <a:r>
              <a:rPr lang="en-ID" altLang="en-US" sz="2000" dirty="0"/>
              <a:t>3.	the phrases of invitation;</a:t>
            </a:r>
          </a:p>
          <a:p>
            <a:pPr marL="411163" indent="-411163" defTabSz="311150" eaLnBrk="1" hangingPunct="1">
              <a:lnSpc>
                <a:spcPct val="90000"/>
              </a:lnSpc>
              <a:tabLst>
                <a:tab pos="0" algn="l"/>
                <a:tab pos="895350" algn="l"/>
              </a:tabLst>
              <a:defRPr/>
            </a:pPr>
            <a:r>
              <a:rPr lang="en-ID" altLang="en-US" sz="2000" dirty="0"/>
              <a:t>4.	the event/occasion;</a:t>
            </a:r>
          </a:p>
          <a:p>
            <a:pPr marL="411163" indent="-411163" defTabSz="311150" eaLnBrk="1" hangingPunct="1">
              <a:lnSpc>
                <a:spcPct val="90000"/>
              </a:lnSpc>
              <a:tabLst>
                <a:tab pos="0" algn="l"/>
                <a:tab pos="895350" algn="l"/>
              </a:tabLst>
              <a:defRPr/>
            </a:pPr>
            <a:r>
              <a:rPr lang="en-ID" altLang="en-US" sz="2000" dirty="0"/>
              <a:t>5.	the day, date, and time of the event;</a:t>
            </a:r>
          </a:p>
          <a:p>
            <a:pPr marL="411163" indent="-411163" defTabSz="311150" eaLnBrk="1" hangingPunct="1">
              <a:lnSpc>
                <a:spcPct val="90000"/>
              </a:lnSpc>
              <a:tabLst>
                <a:tab pos="0" algn="l"/>
                <a:tab pos="895350" algn="l"/>
              </a:tabLst>
              <a:defRPr/>
            </a:pPr>
            <a:r>
              <a:rPr lang="en-ID" altLang="en-US" sz="2000" dirty="0"/>
              <a:t>6.	the place or venue of the event;</a:t>
            </a:r>
          </a:p>
          <a:p>
            <a:pPr marL="411163" indent="-411163" defTabSz="311150" eaLnBrk="1" hangingPunct="1">
              <a:lnSpc>
                <a:spcPct val="90000"/>
              </a:lnSpc>
              <a:tabLst>
                <a:tab pos="0" algn="l"/>
                <a:tab pos="895350" algn="l"/>
              </a:tabLst>
              <a:defRPr/>
            </a:pPr>
            <a:r>
              <a:rPr lang="en-ID" altLang="en-US" sz="2000" dirty="0"/>
              <a:t>7.	additional information (including RSVP).</a:t>
            </a:r>
          </a:p>
        </p:txBody>
      </p:sp>
      <p:sp>
        <p:nvSpPr>
          <p:cNvPr id="3" name="Content Placeholder 2"/>
          <p:cNvSpPr>
            <a:spLocks noGrp="1" noChangeArrowheads="1"/>
          </p:cNvSpPr>
          <p:nvPr/>
        </p:nvSpPr>
        <p:spPr bwMode="auto">
          <a:xfrm>
            <a:off x="774700" y="1069975"/>
            <a:ext cx="6049963" cy="344488"/>
          </a:xfrm>
          <a:prstGeom prst="rect">
            <a:avLst/>
          </a:prstGeom>
          <a:noFill/>
          <a:ln w="9525">
            <a:noFill/>
            <a:miter lim="800000"/>
            <a:headEnd/>
            <a:tailEnd/>
          </a:ln>
        </p:spPr>
        <p:txBody>
          <a:bodyPr lIns="68585" tIns="34292" rIns="68585" bIns="34292"/>
          <a:lstStyle/>
          <a:p>
            <a:pPr eaLnBrk="1" hangingPunct="1">
              <a:lnSpc>
                <a:spcPct val="90000"/>
              </a:lnSpc>
            </a:pPr>
            <a:r>
              <a:rPr lang="en-ID" altLang="en-US" sz="2000"/>
              <a:t>The previous text is a </a:t>
            </a:r>
            <a:r>
              <a:rPr lang="en-ID" altLang="en-US" sz="2000" b="1"/>
              <a:t>written invitation (invitation card)</a:t>
            </a:r>
            <a:r>
              <a:rPr lang="en-ID" altLang="en-US" sz="2000"/>
              <a:t>.</a:t>
            </a:r>
            <a:endParaRPr lang="en-ID" altLang="en-US" sz="2000">
              <a:cs typeface="Calibri" pitchFamily="34" charset="0"/>
            </a:endParaRPr>
          </a:p>
        </p:txBody>
      </p:sp>
      <p:sp>
        <p:nvSpPr>
          <p:cNvPr id="7" name="Left Arrow 6">
            <a:hlinkClick r:id="rId2" action="ppaction://hlinksldjump"/>
          </p:cNvPr>
          <p:cNvSpPr/>
          <p:nvPr/>
        </p:nvSpPr>
        <p:spPr>
          <a:xfrm>
            <a:off x="756383" y="5929636"/>
            <a:ext cx="1936456" cy="533281"/>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88453" tIns="44226" rIns="88453" bIns="44226"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altLang="x-none" sz="1662" b="1" dirty="0">
                <a:solidFill>
                  <a:srgbClr val="FFFFFF"/>
                </a:solidFill>
              </a:rPr>
              <a:t>Back to Chapter </a:t>
            </a:r>
            <a:r>
              <a:rPr lang="en-US" altLang="x-none" sz="1662" b="1" dirty="0">
                <a:solidFill>
                  <a:srgbClr val="FFFFFF"/>
                </a:solidFill>
              </a:rPr>
              <a:t>II</a:t>
            </a:r>
            <a:r>
              <a:rPr lang="id-ID" altLang="x-none" sz="1662" b="1" dirty="0">
                <a:solidFill>
                  <a:srgbClr val="FFFFFF"/>
                </a:solidFill>
              </a:rPr>
              <a:t>I</a:t>
            </a:r>
            <a:endParaRPr sz="1662"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ppt_x</p:attrName>
                                        </p:attrNameLst>
                                      </p:cBhvr>
                                      <p:tavLst>
                                        <p:tav tm="0">
                                          <p:val>
                                            <p:strVal val="0-#ppt_w/2"/>
                                          </p:val>
                                        </p:tav>
                                        <p:tav tm="100000">
                                          <p:val>
                                            <p:strVal val="#ppt_x"/>
                                          </p:val>
                                        </p:tav>
                                      </p:tavLst>
                                    </p:anim>
                                    <p:anim calcmode="lin" valueType="num">
                                      <p:cBhvr>
                                        <p:cTn id="8" dur="500" fill="hold"/>
                                        <p:tgtEl>
                                          <p:spTgt spid="71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0-#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0-#ppt_w/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ppt_x</p:attrName>
                                        </p:attrNameLst>
                                      </p:cBhvr>
                                      <p:tavLst>
                                        <p:tav tm="0">
                                          <p:val>
                                            <p:strVal val="0-#ppt_w/2"/>
                                          </p:val>
                                        </p:tav>
                                        <p:tav tm="100000">
                                          <p:val>
                                            <p:strVal val="#ppt_x"/>
                                          </p:val>
                                        </p:tav>
                                      </p:tavLst>
                                    </p:anim>
                                    <p:anim calcmode="lin" valueType="num">
                                      <p:cBhvr>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4"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noChangeArrowheads="1"/>
          </p:cNvSpPr>
          <p:nvPr>
            <p:ph type="title"/>
          </p:nvPr>
        </p:nvSpPr>
        <p:spPr>
          <a:xfrm>
            <a:off x="450850" y="365125"/>
            <a:ext cx="6386513" cy="630238"/>
          </a:xfrm>
        </p:spPr>
        <p:txBody>
          <a:bodyPr lIns="68585" tIns="34292" rIns="68585" bIns="34292"/>
          <a:lstStyle/>
          <a:p>
            <a:pPr algn="ctr"/>
            <a:r>
              <a:rPr lang="en-ID" altLang="en-US" sz="3200" b="1" smtClean="0">
                <a:latin typeface="Calibri" pitchFamily="34" charset="0"/>
              </a:rPr>
              <a:t>Response (RSVP) Cards</a:t>
            </a:r>
          </a:p>
        </p:txBody>
      </p:sp>
      <p:sp>
        <p:nvSpPr>
          <p:cNvPr id="4098" name="Content Placeholder 2"/>
          <p:cNvSpPr>
            <a:spLocks noGrp="1" noChangeArrowheads="1"/>
          </p:cNvSpPr>
          <p:nvPr>
            <p:ph sz="half" idx="1"/>
          </p:nvPr>
        </p:nvSpPr>
        <p:spPr>
          <a:xfrm>
            <a:off x="450850" y="1416050"/>
            <a:ext cx="3886200" cy="419100"/>
          </a:xfrm>
        </p:spPr>
        <p:txBody>
          <a:bodyPr lIns="68585" tIns="34292" rIns="68585" bIns="34292"/>
          <a:lstStyle/>
          <a:p>
            <a:pPr marL="0" indent="0">
              <a:spcBef>
                <a:spcPct val="0"/>
              </a:spcBef>
              <a:buFont typeface="Arial" pitchFamily="34" charset="0"/>
              <a:buNone/>
            </a:pPr>
            <a:r>
              <a:rPr lang="en-US" altLang="en-US" sz="2200" b="1" smtClean="0"/>
              <a:t>Read the following text.</a:t>
            </a:r>
          </a:p>
        </p:txBody>
      </p:sp>
      <p:pic>
        <p:nvPicPr>
          <p:cNvPr id="7171" name="Content Placeholder 1" descr="gb 4 edit "/>
          <p:cNvPicPr>
            <a:picLocks noGrp="1" noChangeAspect="1" noChangeArrowheads="1"/>
          </p:cNvPicPr>
          <p:nvPr>
            <p:ph sz="half" idx="2"/>
          </p:nvPr>
        </p:nvPicPr>
        <p:blipFill>
          <a:blip r:embed="rId2" cstate="print"/>
          <a:srcRect/>
          <a:stretch>
            <a:fillRect/>
          </a:stretch>
        </p:blipFill>
        <p:spPr>
          <a:xfrm>
            <a:off x="450850" y="2138363"/>
            <a:ext cx="6386513" cy="3336925"/>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ppt_x</p:attrName>
                                        </p:attrNameLst>
                                      </p:cBhvr>
                                      <p:tavLst>
                                        <p:tav tm="0">
                                          <p:val>
                                            <p:strVal val="0-#ppt_w/2"/>
                                          </p:val>
                                        </p:tav>
                                        <p:tav tm="100000">
                                          <p:val>
                                            <p:strVal val="#ppt_x"/>
                                          </p:val>
                                        </p:tav>
                                      </p:tavLst>
                                    </p:anim>
                                    <p:anim calcmode="lin" valueType="num">
                                      <p:cBhvr>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8">
                                            <p:txEl>
                                              <p:pRg st="0" end="0"/>
                                            </p:txEl>
                                          </p:spTgt>
                                        </p:tgtEl>
                                        <p:attrNameLst>
                                          <p:attrName>style.visibility</p:attrName>
                                        </p:attrNameLst>
                                      </p:cBhvr>
                                      <p:to>
                                        <p:strVal val="visible"/>
                                      </p:to>
                                    </p:set>
                                    <p:anim calcmode="lin" valueType="num">
                                      <p:cBhvr>
                                        <p:cTn id="13"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p:cTn id="14" dur="500" fill="hold"/>
                                        <p:tgtEl>
                                          <p:spTgt spid="40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0-#ppt_w/2"/>
                                          </p:val>
                                        </p:tav>
                                        <p:tav tm="100000">
                                          <p:val>
                                            <p:strVal val="#ppt_x"/>
                                          </p:val>
                                        </p:tav>
                                      </p:tavLst>
                                    </p:anim>
                                    <p:anim calcmode="lin" valueType="num">
                                      <p:cBhvr additive="base">
                                        <p:cTn id="20"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noChangeArrowheads="1"/>
          </p:cNvSpPr>
          <p:nvPr>
            <p:ph type="title"/>
          </p:nvPr>
        </p:nvSpPr>
        <p:spPr>
          <a:xfrm>
            <a:off x="919163" y="855663"/>
            <a:ext cx="4789487" cy="641350"/>
          </a:xfrm>
        </p:spPr>
        <p:txBody>
          <a:bodyPr lIns="68585" tIns="34292" rIns="68585" bIns="34292"/>
          <a:lstStyle/>
          <a:p>
            <a:r>
              <a:rPr lang="en-ID" altLang="en-US" sz="2200" b="1" smtClean="0">
                <a:latin typeface="Calibri" pitchFamily="34" charset="0"/>
              </a:rPr>
              <a:t>A</a:t>
            </a:r>
            <a:r>
              <a:rPr lang="en-US" altLang="en-US" sz="2200" b="1" smtClean="0">
                <a:latin typeface="Calibri" pitchFamily="34" charset="0"/>
              </a:rPr>
              <a:t>nswer the following questions based on the </a:t>
            </a:r>
            <a:r>
              <a:rPr lang="en-ID" altLang="en-US" sz="2200" b="1" smtClean="0">
                <a:latin typeface="Calibri" pitchFamily="34" charset="0"/>
              </a:rPr>
              <a:t>previous text</a:t>
            </a:r>
            <a:r>
              <a:rPr lang="en-US" altLang="en-US" sz="2200" b="1" smtClean="0">
                <a:latin typeface="Calibri" pitchFamily="34" charset="0"/>
              </a:rPr>
              <a:t>.</a:t>
            </a:r>
          </a:p>
        </p:txBody>
      </p:sp>
      <p:sp>
        <p:nvSpPr>
          <p:cNvPr id="8194" name="Content Placeholder 2"/>
          <p:cNvSpPr>
            <a:spLocks noGrp="1" noChangeArrowheads="1"/>
          </p:cNvSpPr>
          <p:nvPr/>
        </p:nvSpPr>
        <p:spPr bwMode="auto">
          <a:xfrm>
            <a:off x="919163" y="1666875"/>
            <a:ext cx="5487987" cy="1628775"/>
          </a:xfrm>
          <a:prstGeom prst="rect">
            <a:avLst/>
          </a:prstGeom>
          <a:noFill/>
          <a:ln w="9525">
            <a:noFill/>
            <a:miter lim="800000"/>
            <a:headEnd/>
            <a:tailEnd/>
          </a:ln>
        </p:spPr>
        <p:txBody>
          <a:bodyPr lIns="68585" tIns="34292" rIns="68585" bIns="34292"/>
          <a:lstStyle/>
          <a:p>
            <a:pPr marL="390525" indent="-390525" defTabSz="311150" eaLnBrk="1" hangingPunct="1">
              <a:lnSpc>
                <a:spcPct val="70000"/>
              </a:lnSpc>
              <a:spcBef>
                <a:spcPts val="1200"/>
              </a:spcBef>
            </a:pPr>
            <a:r>
              <a:rPr lang="en-US" altLang="en-US" sz="2000"/>
              <a:t>1.	Who sends the text?</a:t>
            </a:r>
          </a:p>
          <a:p>
            <a:pPr marL="390525" indent="-390525" defTabSz="311150" eaLnBrk="1" hangingPunct="1">
              <a:lnSpc>
                <a:spcPct val="70000"/>
              </a:lnSpc>
              <a:spcBef>
                <a:spcPts val="1200"/>
              </a:spcBef>
            </a:pPr>
            <a:r>
              <a:rPr lang="en-US" altLang="en-US" sz="2000"/>
              <a:t>2.	What is the text called?</a:t>
            </a:r>
          </a:p>
          <a:p>
            <a:pPr marL="390525" indent="-390525" defTabSz="311150" eaLnBrk="1" hangingPunct="1">
              <a:lnSpc>
                <a:spcPct val="70000"/>
              </a:lnSpc>
              <a:spcBef>
                <a:spcPts val="1200"/>
              </a:spcBef>
            </a:pPr>
            <a:r>
              <a:rPr lang="en-US" altLang="en-US" sz="2000"/>
              <a:t>3.	Why is the text written?</a:t>
            </a:r>
          </a:p>
          <a:p>
            <a:pPr marL="390525" indent="-390525" defTabSz="311150" eaLnBrk="1" hangingPunct="1">
              <a:lnSpc>
                <a:spcPct val="70000"/>
              </a:lnSpc>
              <a:spcBef>
                <a:spcPts val="1200"/>
              </a:spcBef>
            </a:pPr>
            <a:r>
              <a:rPr lang="en-US" altLang="en-US" sz="2000"/>
              <a:t>4.	Why should the card be sent?</a:t>
            </a:r>
          </a:p>
          <a:p>
            <a:pPr marL="390525" indent="-390525" defTabSz="311150" eaLnBrk="1" hangingPunct="1">
              <a:lnSpc>
                <a:spcPct val="70000"/>
              </a:lnSpc>
              <a:spcBef>
                <a:spcPts val="1200"/>
              </a:spcBef>
            </a:pPr>
            <a:r>
              <a:rPr lang="en-US" altLang="en-US" sz="2000"/>
              <a:t>5.	When should the card be sent?</a:t>
            </a:r>
          </a:p>
          <a:p>
            <a:pPr marL="390525" indent="-390525" defTabSz="311150" eaLnBrk="1" hangingPunct="1">
              <a:lnSpc>
                <a:spcPct val="70000"/>
              </a:lnSpc>
              <a:spcBef>
                <a:spcPts val="925"/>
              </a:spcBef>
            </a:pPr>
            <a:r>
              <a:rPr lang="en-US" altLang="en-US" sz="2000"/>
              <a:t>	</a:t>
            </a:r>
            <a:endParaRPr lang="en-US" altLang="en-US" sz="200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ppt_x</p:attrName>
                                        </p:attrNameLst>
                                      </p:cBhvr>
                                      <p:tavLst>
                                        <p:tav tm="0">
                                          <p:val>
                                            <p:strVal val="0-#ppt_w/2"/>
                                          </p:val>
                                        </p:tav>
                                        <p:tav tm="100000">
                                          <p:val>
                                            <p:strVal val="#ppt_x"/>
                                          </p:val>
                                        </p:tav>
                                      </p:tavLst>
                                    </p:anim>
                                    <p:anim calcmode="lin" valueType="num">
                                      <p:cBhvr>
                                        <p:cTn id="8" dur="500" fill="hold"/>
                                        <p:tgtEl>
                                          <p:spTgt spid="61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4">
                                            <p:txEl>
                                              <p:pRg st="0" end="0"/>
                                            </p:txEl>
                                          </p:spTgt>
                                        </p:tgtEl>
                                        <p:attrNameLst>
                                          <p:attrName>style.visibility</p:attrName>
                                        </p:attrNameLst>
                                      </p:cBhvr>
                                      <p:to>
                                        <p:strVal val="visible"/>
                                      </p:to>
                                    </p:set>
                                    <p:anim calcmode="lin" valueType="num">
                                      <p:cBhvr additive="base">
                                        <p:cTn id="13" dur="500" fill="hold"/>
                                        <p:tgtEl>
                                          <p:spTgt spid="819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4">
                                            <p:txEl>
                                              <p:pRg st="1" end="1"/>
                                            </p:txEl>
                                          </p:spTgt>
                                        </p:tgtEl>
                                        <p:attrNameLst>
                                          <p:attrName>style.visibility</p:attrName>
                                        </p:attrNameLst>
                                      </p:cBhvr>
                                      <p:to>
                                        <p:strVal val="visible"/>
                                      </p:to>
                                    </p:set>
                                    <p:anim calcmode="lin" valueType="num">
                                      <p:cBhvr additive="base">
                                        <p:cTn id="19" dur="500" fill="hold"/>
                                        <p:tgtEl>
                                          <p:spTgt spid="819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194">
                                            <p:txEl>
                                              <p:pRg st="2" end="2"/>
                                            </p:txEl>
                                          </p:spTgt>
                                        </p:tgtEl>
                                        <p:attrNameLst>
                                          <p:attrName>style.visibility</p:attrName>
                                        </p:attrNameLst>
                                      </p:cBhvr>
                                      <p:to>
                                        <p:strVal val="visible"/>
                                      </p:to>
                                    </p:set>
                                    <p:anim calcmode="lin" valueType="num">
                                      <p:cBhvr additive="base">
                                        <p:cTn id="25" dur="500" fill="hold"/>
                                        <p:tgtEl>
                                          <p:spTgt spid="819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194">
                                            <p:txEl>
                                              <p:pRg st="3" end="3"/>
                                            </p:txEl>
                                          </p:spTgt>
                                        </p:tgtEl>
                                        <p:attrNameLst>
                                          <p:attrName>style.visibility</p:attrName>
                                        </p:attrNameLst>
                                      </p:cBhvr>
                                      <p:to>
                                        <p:strVal val="visible"/>
                                      </p:to>
                                    </p:set>
                                    <p:anim calcmode="lin" valueType="num">
                                      <p:cBhvr additive="base">
                                        <p:cTn id="31" dur="500" fill="hold"/>
                                        <p:tgtEl>
                                          <p:spTgt spid="819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194">
                                            <p:txEl>
                                              <p:pRg st="4" end="4"/>
                                            </p:txEl>
                                          </p:spTgt>
                                        </p:tgtEl>
                                        <p:attrNameLst>
                                          <p:attrName>style.visibility</p:attrName>
                                        </p:attrNameLst>
                                      </p:cBhvr>
                                      <p:to>
                                        <p:strVal val="visible"/>
                                      </p:to>
                                    </p:set>
                                    <p:anim calcmode="lin" valueType="num">
                                      <p:cBhvr additive="base">
                                        <p:cTn id="37" dur="500" fill="hold"/>
                                        <p:tgtEl>
                                          <p:spTgt spid="819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noChangeArrowheads="1"/>
          </p:cNvSpPr>
          <p:nvPr>
            <p:ph type="title"/>
          </p:nvPr>
        </p:nvSpPr>
        <p:spPr>
          <a:xfrm>
            <a:off x="817563" y="484188"/>
            <a:ext cx="4500562" cy="444500"/>
          </a:xfrm>
        </p:spPr>
        <p:txBody>
          <a:bodyPr lIns="68585" tIns="34292" rIns="68585" bIns="34292"/>
          <a:lstStyle/>
          <a:p>
            <a:r>
              <a:rPr lang="en-ID" altLang="en-US" sz="2200" b="1" smtClean="0">
                <a:latin typeface="Calibri" pitchFamily="34" charset="0"/>
              </a:rPr>
              <a:t>Read the following information.</a:t>
            </a:r>
          </a:p>
        </p:txBody>
      </p:sp>
      <p:sp>
        <p:nvSpPr>
          <p:cNvPr id="4" name="Content Placeholder 2"/>
          <p:cNvSpPr>
            <a:spLocks noGrp="1" noChangeArrowheads="1"/>
          </p:cNvSpPr>
          <p:nvPr/>
        </p:nvSpPr>
        <p:spPr bwMode="auto">
          <a:xfrm>
            <a:off x="817563" y="2684463"/>
            <a:ext cx="6210300" cy="873125"/>
          </a:xfrm>
          <a:prstGeom prst="rect">
            <a:avLst/>
          </a:prstGeom>
          <a:noFill/>
          <a:ln w="9525">
            <a:noFill/>
            <a:miter lim="800000"/>
            <a:headEnd/>
            <a:tailEnd/>
          </a:ln>
        </p:spPr>
        <p:txBody>
          <a:bodyPr lIns="68585" tIns="34292" rIns="68585" bIns="34292"/>
          <a:lstStyle/>
          <a:p>
            <a:pPr eaLnBrk="1" hangingPunct="1">
              <a:lnSpc>
                <a:spcPct val="90000"/>
              </a:lnSpc>
              <a:defRPr/>
            </a:pPr>
            <a:r>
              <a:rPr lang="en-ID" altLang="en-US" sz="2000" b="1" dirty="0">
                <a:solidFill>
                  <a:schemeClr val="accent2">
                    <a:lumMod val="50000"/>
                  </a:schemeClr>
                </a:solidFill>
              </a:rPr>
              <a:t>Function: </a:t>
            </a:r>
          </a:p>
          <a:p>
            <a:pPr eaLnBrk="1" hangingPunct="1">
              <a:lnSpc>
                <a:spcPct val="90000"/>
              </a:lnSpc>
              <a:defRPr/>
            </a:pPr>
            <a:r>
              <a:rPr lang="en-ID" altLang="en-US" sz="2000" dirty="0"/>
              <a:t>to give information about whether the invitee will be able to attend the event or not. </a:t>
            </a:r>
          </a:p>
        </p:txBody>
      </p:sp>
      <p:sp>
        <p:nvSpPr>
          <p:cNvPr id="3" name="Content Placeholder 2"/>
          <p:cNvSpPr>
            <a:spLocks noGrp="1" noChangeArrowheads="1"/>
          </p:cNvSpPr>
          <p:nvPr/>
        </p:nvSpPr>
        <p:spPr bwMode="auto">
          <a:xfrm>
            <a:off x="817563" y="1484313"/>
            <a:ext cx="6054725" cy="889000"/>
          </a:xfrm>
          <a:prstGeom prst="rect">
            <a:avLst/>
          </a:prstGeom>
          <a:noFill/>
          <a:ln w="9525">
            <a:noFill/>
            <a:miter lim="800000"/>
            <a:headEnd/>
            <a:tailEnd/>
          </a:ln>
        </p:spPr>
        <p:txBody>
          <a:bodyPr lIns="68585" tIns="34292" rIns="68585" bIns="34292"/>
          <a:lstStyle/>
          <a:p>
            <a:pPr eaLnBrk="1" hangingPunct="1">
              <a:lnSpc>
                <a:spcPct val="90000"/>
              </a:lnSpc>
            </a:pPr>
            <a:r>
              <a:rPr lang="en-ID" altLang="en-US" sz="2000"/>
              <a:t>The previous text is a </a:t>
            </a:r>
            <a:r>
              <a:rPr lang="en-ID" altLang="en-US" sz="2000" b="1"/>
              <a:t>response (RSVP) card</a:t>
            </a:r>
            <a:r>
              <a:rPr lang="en-ID" altLang="en-US" sz="2000"/>
              <a:t>.</a:t>
            </a:r>
          </a:p>
          <a:p>
            <a:pPr eaLnBrk="1" hangingPunct="1">
              <a:lnSpc>
                <a:spcPct val="90000"/>
              </a:lnSpc>
            </a:pPr>
            <a:r>
              <a:rPr lang="en-ID" altLang="en-US" sz="2000"/>
              <a:t>It is usually included in the invitation and the invitee should return it to the person who invites.</a:t>
            </a:r>
            <a:endParaRPr lang="en-ID" altLang="en-US" sz="2000">
              <a:cs typeface="Calibri" pitchFamily="34" charset="0"/>
            </a:endParaRPr>
          </a:p>
        </p:txBody>
      </p:sp>
      <p:sp>
        <p:nvSpPr>
          <p:cNvPr id="6" name="Left Arrow 5">
            <a:hlinkClick r:id="rId2" action="ppaction://hlinksldjump"/>
          </p:cNvPr>
          <p:cNvSpPr/>
          <p:nvPr/>
        </p:nvSpPr>
        <p:spPr>
          <a:xfrm>
            <a:off x="505659" y="5973882"/>
            <a:ext cx="1936456" cy="533281"/>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88453" tIns="44226" rIns="88453" bIns="44226"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altLang="x-none" sz="1662" b="1" dirty="0">
                <a:solidFill>
                  <a:srgbClr val="FFFFFF"/>
                </a:solidFill>
              </a:rPr>
              <a:t>Back to Chapter </a:t>
            </a:r>
            <a:r>
              <a:rPr lang="en-US" altLang="x-none" sz="1662" b="1" dirty="0">
                <a:solidFill>
                  <a:srgbClr val="FFFFFF"/>
                </a:solidFill>
              </a:rPr>
              <a:t>II</a:t>
            </a:r>
            <a:r>
              <a:rPr lang="id-ID" altLang="x-none" sz="1662" b="1" dirty="0">
                <a:solidFill>
                  <a:srgbClr val="FFFFFF"/>
                </a:solidFill>
              </a:rPr>
              <a:t>I</a:t>
            </a:r>
            <a:endParaRPr sz="1662"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ppt_x</p:attrName>
                                        </p:attrNameLst>
                                      </p:cBhvr>
                                      <p:tavLst>
                                        <p:tav tm="0">
                                          <p:val>
                                            <p:strVal val="0-#ppt_w/2"/>
                                          </p:val>
                                        </p:tav>
                                        <p:tav tm="100000">
                                          <p:val>
                                            <p:strVal val="#ppt_x"/>
                                          </p:val>
                                        </p:tav>
                                      </p:tavLst>
                                    </p:anim>
                                    <p:anim calcmode="lin" valueType="num">
                                      <p:cBhvr>
                                        <p:cTn id="8" dur="500" fill="hold"/>
                                        <p:tgtEl>
                                          <p:spTgt spid="71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0-#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0-#ppt_w/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noChangeArrowheads="1"/>
          </p:cNvSpPr>
          <p:nvPr>
            <p:ph sz="half" idx="1"/>
          </p:nvPr>
        </p:nvSpPr>
        <p:spPr>
          <a:xfrm>
            <a:off x="344488" y="1825625"/>
            <a:ext cx="3182937" cy="2603500"/>
          </a:xfrm>
        </p:spPr>
        <p:txBody>
          <a:bodyPr/>
          <a:lstStyle/>
          <a:p>
            <a:pPr marL="0" indent="0" eaLnBrk="1" hangingPunct="1">
              <a:buFont typeface="Arial" pitchFamily="34" charset="0"/>
              <a:buNone/>
              <a:tabLst>
                <a:tab pos="363538" algn="l"/>
              </a:tabLst>
              <a:defRPr/>
            </a:pPr>
            <a:r>
              <a:rPr lang="id-ID" altLang="en-US" dirty="0" smtClean="0">
                <a:latin typeface="Arial" pitchFamily="34" charset="0"/>
              </a:rPr>
              <a:t>•	</a:t>
            </a:r>
            <a:r>
              <a:rPr lang="id-ID" altLang="en-US" b="1" dirty="0" smtClean="0">
                <a:hlinkClick r:id="rId3" action="ppaction://hlinksldjump"/>
              </a:rPr>
              <a:t>Suggesting</a:t>
            </a:r>
            <a:endParaRPr lang="id-ID" altLang="en-US" b="1" dirty="0" smtClean="0"/>
          </a:p>
          <a:p>
            <a:pPr marL="0" indent="0" eaLnBrk="1" hangingPunct="1">
              <a:buFont typeface="Arial" pitchFamily="34" charset="0"/>
              <a:buNone/>
              <a:tabLst>
                <a:tab pos="363538" algn="l"/>
              </a:tabLst>
              <a:defRPr/>
            </a:pPr>
            <a:r>
              <a:rPr lang="id-ID" altLang="en-US" dirty="0" smtClean="0">
                <a:latin typeface="Arial" pitchFamily="34" charset="0"/>
              </a:rPr>
              <a:t>•	</a:t>
            </a:r>
            <a:r>
              <a:rPr lang="id-ID" altLang="en-US" b="1" dirty="0" smtClean="0">
                <a:hlinkClick r:id="rId4" action="ppaction://hlinksldjump"/>
              </a:rPr>
              <a:t>Subjunctives</a:t>
            </a:r>
            <a:endParaRPr lang="id-ID" altLang="en-US" b="1" dirty="0" smtClean="0"/>
          </a:p>
          <a:p>
            <a:pPr marL="363538" indent="-363538" eaLnBrk="1" hangingPunct="1">
              <a:buFont typeface="Arial" pitchFamily="34" charset="0"/>
              <a:buNone/>
              <a:tabLst>
                <a:tab pos="363538" algn="l"/>
              </a:tabLst>
              <a:defRPr/>
            </a:pPr>
            <a:r>
              <a:rPr lang="id-ID" altLang="en-US" dirty="0" smtClean="0">
                <a:latin typeface="Arial" pitchFamily="34" charset="0"/>
              </a:rPr>
              <a:t>•	</a:t>
            </a:r>
            <a:r>
              <a:rPr lang="id-ID" altLang="en-US" b="1" dirty="0" smtClean="0">
                <a:hlinkClick r:id="rId5" action="ppaction://hlinksldjump"/>
              </a:rPr>
              <a:t>Offering</a:t>
            </a:r>
            <a:r>
              <a:rPr lang="en-US" altLang="en-US" b="1" dirty="0" smtClean="0">
                <a:hlinkClick r:id="rId5" action="ppaction://hlinksldjump"/>
              </a:rPr>
              <a:t> Items or</a:t>
            </a:r>
            <a:r>
              <a:rPr lang="id-ID" altLang="en-US" b="1" dirty="0" smtClean="0">
                <a:hlinkClick r:id="rId5" action="ppaction://hlinksldjump"/>
              </a:rPr>
              <a:t> </a:t>
            </a:r>
            <a:r>
              <a:rPr lang="en-US" altLang="en-US" b="1" dirty="0" smtClean="0">
                <a:hlinkClick r:id="rId5" action="ppaction://hlinksldjump"/>
              </a:rPr>
              <a:t>Services/Help</a:t>
            </a:r>
            <a:endParaRPr lang="id-ID" altLang="en-US" b="1" dirty="0" smtClean="0"/>
          </a:p>
          <a:p>
            <a:pPr marL="346075" indent="-346075" eaLnBrk="1" hangingPunct="1">
              <a:buFont typeface="Arial" pitchFamily="34" charset="0"/>
              <a:buNone/>
              <a:defRPr/>
            </a:pPr>
            <a:r>
              <a:rPr lang="id-ID" altLang="en-US" dirty="0" smtClean="0">
                <a:latin typeface="Arial" pitchFamily="34" charset="0"/>
              </a:rPr>
              <a:t>•	</a:t>
            </a:r>
            <a:r>
              <a:rPr lang="id-ID" altLang="en-US" b="1" dirty="0" smtClean="0">
                <a:hlinkClick r:id="rId6" action="ppaction://hlinksldjump"/>
              </a:rPr>
              <a:t>“Modals” to Offer</a:t>
            </a:r>
            <a:endParaRPr lang="id-ID" altLang="en-US" b="1" dirty="0" smtClean="0"/>
          </a:p>
        </p:txBody>
      </p:sp>
      <p:sp>
        <p:nvSpPr>
          <p:cNvPr id="7" name="Rounded Rectangle 6">
            <a:hlinkClick r:id="rId7" action="ppaction://hlinksldjump"/>
          </p:cNvPr>
          <p:cNvSpPr/>
          <p:nvPr/>
        </p:nvSpPr>
        <p:spPr>
          <a:xfrm>
            <a:off x="672719" y="5808626"/>
            <a:ext cx="1385231" cy="571504"/>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2000" b="1" dirty="0" smtClean="0">
                <a:solidFill>
                  <a:schemeClr val="bg1"/>
                </a:solidFill>
              </a:rPr>
              <a:t>Back to Daftar </a:t>
            </a:r>
            <a:r>
              <a:rPr lang="id-ID" sz="2000" b="1" dirty="0">
                <a:solidFill>
                  <a:schemeClr val="bg1"/>
                </a:solidFill>
              </a:rPr>
              <a:t>I</a:t>
            </a:r>
            <a:r>
              <a:rPr lang="id-ID" sz="2000" b="1" dirty="0" smtClean="0">
                <a:solidFill>
                  <a:schemeClr val="bg1"/>
                </a:solidFill>
              </a:rPr>
              <a:t>si</a:t>
            </a:r>
            <a:endParaRPr lang="id-ID" sz="2000" b="1" dirty="0">
              <a:solidFill>
                <a:schemeClr val="bg1"/>
              </a:solidFill>
            </a:endParaRPr>
          </a:p>
        </p:txBody>
      </p:sp>
      <p:pic>
        <p:nvPicPr>
          <p:cNvPr id="4103" name="Picture 7"/>
          <p:cNvPicPr>
            <a:picLocks noGrp="1" noChangeAspect="1" noChangeArrowheads="1"/>
          </p:cNvPicPr>
          <p:nvPr>
            <p:ph sz="half" idx="2"/>
          </p:nvPr>
        </p:nvPicPr>
        <p:blipFill>
          <a:blip r:embed="rId8" cstate="print"/>
          <a:srcRect/>
          <a:stretch>
            <a:fillRect/>
          </a:stretch>
        </p:blipFill>
        <p:spPr>
          <a:xfrm>
            <a:off x="4025900" y="1725613"/>
            <a:ext cx="3554413" cy="2816225"/>
          </a:xfr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103"/>
                                        </p:tgtEl>
                                        <p:attrNameLst>
                                          <p:attrName>style.visibility</p:attrName>
                                        </p:attrNameLst>
                                      </p:cBhvr>
                                      <p:to>
                                        <p:strVal val="visible"/>
                                      </p:to>
                                    </p:set>
                                    <p:anim calcmode="lin" valueType="num">
                                      <p:cBhvr additive="base">
                                        <p:cTn id="29" dur="500" fill="hold"/>
                                        <p:tgtEl>
                                          <p:spTgt spid="4103"/>
                                        </p:tgtEl>
                                        <p:attrNameLst>
                                          <p:attrName>ppt_x</p:attrName>
                                        </p:attrNameLst>
                                      </p:cBhvr>
                                      <p:tavLst>
                                        <p:tav tm="0">
                                          <p:val>
                                            <p:strVal val="1+#ppt_w/2"/>
                                          </p:val>
                                        </p:tav>
                                        <p:tav tm="100000">
                                          <p:val>
                                            <p:strVal val="#ppt_x"/>
                                          </p:val>
                                        </p:tav>
                                      </p:tavLst>
                                    </p:anim>
                                    <p:anim calcmode="lin" valueType="num">
                                      <p:cBhvr additive="base">
                                        <p:cTn id="30"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noChangeArrowheads="1"/>
          </p:cNvSpPr>
          <p:nvPr>
            <p:ph type="title"/>
          </p:nvPr>
        </p:nvSpPr>
        <p:spPr>
          <a:xfrm>
            <a:off x="646113" y="279400"/>
            <a:ext cx="6931025" cy="539750"/>
          </a:xfrm>
        </p:spPr>
        <p:txBody>
          <a:bodyPr lIns="68585" tIns="34292" rIns="68585" bIns="34292"/>
          <a:lstStyle/>
          <a:p>
            <a:pPr algn="ctr"/>
            <a:r>
              <a:rPr lang="en-ID" altLang="en-US" sz="3200" b="1" smtClean="0">
                <a:latin typeface="Calibri" pitchFamily="34" charset="0"/>
              </a:rPr>
              <a:t>Spoken Invitations</a:t>
            </a:r>
          </a:p>
        </p:txBody>
      </p:sp>
      <p:sp>
        <p:nvSpPr>
          <p:cNvPr id="4098" name="Content Placeholder 2"/>
          <p:cNvSpPr>
            <a:spLocks noGrp="1" noChangeArrowheads="1"/>
          </p:cNvSpPr>
          <p:nvPr>
            <p:ph idx="1"/>
          </p:nvPr>
        </p:nvSpPr>
        <p:spPr>
          <a:xfrm>
            <a:off x="646113" y="1112838"/>
            <a:ext cx="5572125" cy="644525"/>
          </a:xfrm>
        </p:spPr>
        <p:txBody>
          <a:bodyPr lIns="68585" tIns="34292" rIns="68585" bIns="34292"/>
          <a:lstStyle/>
          <a:p>
            <a:pPr marL="0" indent="0">
              <a:spcBef>
                <a:spcPct val="0"/>
              </a:spcBef>
              <a:buFont typeface="Arial" pitchFamily="34" charset="0"/>
              <a:buNone/>
            </a:pPr>
            <a:r>
              <a:rPr lang="en-US" altLang="en-US" sz="2200" b="1" smtClean="0"/>
              <a:t>Practice the following dialog with your friend.</a:t>
            </a:r>
          </a:p>
          <a:p>
            <a:pPr marL="0" indent="0">
              <a:spcBef>
                <a:spcPct val="0"/>
              </a:spcBef>
              <a:buFont typeface="Arial" pitchFamily="34" charset="0"/>
              <a:buNone/>
            </a:pPr>
            <a:r>
              <a:rPr lang="en-US" altLang="en-US" sz="2200" b="1" smtClean="0"/>
              <a:t>Mind your pronunciation.</a:t>
            </a:r>
          </a:p>
        </p:txBody>
      </p:sp>
      <p:sp>
        <p:nvSpPr>
          <p:cNvPr id="10243" name="Text Box 1"/>
          <p:cNvSpPr txBox="1">
            <a:spLocks noChangeArrowheads="1"/>
          </p:cNvSpPr>
          <p:nvPr/>
        </p:nvSpPr>
        <p:spPr bwMode="auto">
          <a:xfrm>
            <a:off x="646113" y="2081213"/>
            <a:ext cx="6931025" cy="4402137"/>
          </a:xfrm>
          <a:prstGeom prst="rect">
            <a:avLst/>
          </a:prstGeom>
          <a:noFill/>
          <a:ln w="9525">
            <a:noFill/>
            <a:miter lim="800000"/>
            <a:headEnd/>
            <a:tailEnd/>
          </a:ln>
        </p:spPr>
        <p:txBody>
          <a:bodyPr>
            <a:spAutoFit/>
          </a:bodyPr>
          <a:lstStyle/>
          <a:p>
            <a:pPr marL="1403350" indent="-1403350" eaLnBrk="1" hangingPunct="1">
              <a:tabLst>
                <a:tab pos="1163638" algn="l"/>
              </a:tabLst>
            </a:pPr>
            <a:r>
              <a:rPr lang="en-US" altLang="zh-CN" sz="2000"/>
              <a:t>Mrs. Anne	:	Good morning. Anne speaking.</a:t>
            </a:r>
          </a:p>
          <a:p>
            <a:pPr marL="1403350" indent="-1403350" eaLnBrk="1" hangingPunct="1">
              <a:tabLst>
                <a:tab pos="1163638" algn="l"/>
              </a:tabLst>
            </a:pPr>
            <a:r>
              <a:rPr lang="en-US" altLang="zh-CN" sz="2000"/>
              <a:t>Mr. Raffi	:	Good morning. I am Raffi from PT Sejahtera Karya. </a:t>
            </a:r>
          </a:p>
          <a:p>
            <a:pPr marL="1403350" indent="-1403350" eaLnBrk="1" hangingPunct="1">
              <a:tabLst>
                <a:tab pos="1163638" algn="l"/>
              </a:tabLst>
            </a:pPr>
            <a:r>
              <a:rPr lang="en-US" altLang="zh-CN" sz="2000"/>
              <a:t>Mrs. Anne	:	What can I help, Sir?</a:t>
            </a:r>
          </a:p>
          <a:p>
            <a:pPr marL="1403350" indent="-1403350" eaLnBrk="1" hangingPunct="1">
              <a:tabLst>
                <a:tab pos="1163638" algn="l"/>
              </a:tabLst>
            </a:pPr>
            <a:r>
              <a:rPr lang="en-US" altLang="zh-CN" sz="2000"/>
              <a:t>Mr. Raffi	:	</a:t>
            </a:r>
            <a:r>
              <a:rPr lang="en-US" altLang="zh-CN" sz="2000" b="1"/>
              <a:t>I’d like to invite you to the launching of our new products, Ma’am.</a:t>
            </a:r>
          </a:p>
          <a:p>
            <a:pPr marL="1403350" indent="-1403350" eaLnBrk="1" hangingPunct="1">
              <a:tabLst>
                <a:tab pos="1163638" algn="l"/>
              </a:tabLst>
            </a:pPr>
            <a:r>
              <a:rPr lang="en-US" altLang="zh-CN" sz="2000"/>
              <a:t>Mrs. Anne	:	Could you tell me when it will be?</a:t>
            </a:r>
          </a:p>
          <a:p>
            <a:pPr marL="1403350" indent="-1403350" eaLnBrk="1" hangingPunct="1">
              <a:tabLst>
                <a:tab pos="1163638" algn="l"/>
              </a:tabLst>
            </a:pPr>
            <a:r>
              <a:rPr lang="en-US" altLang="zh-CN" sz="2000"/>
              <a:t>Mr. Raffi	:	Next Monday. I’ve sent you the invitation via e-mail. </a:t>
            </a:r>
          </a:p>
          <a:p>
            <a:pPr marL="1403350" indent="-1403350" eaLnBrk="1" hangingPunct="1">
              <a:tabLst>
                <a:tab pos="1163638" algn="l"/>
              </a:tabLst>
            </a:pPr>
            <a:r>
              <a:rPr lang="en-US" altLang="zh-CN" sz="2000"/>
              <a:t>Mrs. Anne	:	I am sorry. I haven’t read my e-mail.</a:t>
            </a:r>
          </a:p>
          <a:p>
            <a:pPr marL="1403350" indent="-1403350" eaLnBrk="1" hangingPunct="1">
              <a:tabLst>
                <a:tab pos="1163638" algn="l"/>
              </a:tabLst>
            </a:pPr>
            <a:r>
              <a:rPr lang="en-US" altLang="zh-CN" sz="2000"/>
              <a:t>Mr. Raffi	:	I do hope you can attend the event. Please read the response card in your e-mail and send it back to me.</a:t>
            </a:r>
          </a:p>
          <a:p>
            <a:pPr marL="1403350" indent="-1403350" eaLnBrk="1" hangingPunct="1">
              <a:tabLst>
                <a:tab pos="1163638" algn="l"/>
              </a:tabLst>
            </a:pPr>
            <a:r>
              <a:rPr lang="en-US" altLang="zh-CN" sz="2000"/>
              <a:t>Mrs. Anne	:	O.K. I will gladly attend the launching. I’ll keep notes on my agenda.</a:t>
            </a:r>
          </a:p>
          <a:p>
            <a:pPr marL="1403350" indent="-1403350" eaLnBrk="1" hangingPunct="1">
              <a:tabLst>
                <a:tab pos="1163638" algn="l"/>
              </a:tabLst>
            </a:pPr>
            <a:r>
              <a:rPr lang="en-US" altLang="zh-CN" sz="2000"/>
              <a:t>Mr. Raffi	:	Thank you, Ma’am. </a:t>
            </a:r>
          </a:p>
          <a:p>
            <a:pPr marL="1403350" indent="-1403350" eaLnBrk="1" hangingPunct="1">
              <a:tabLst>
                <a:tab pos="1163638" algn="l"/>
              </a:tabLst>
            </a:pPr>
            <a:r>
              <a:rPr lang="en-US" altLang="zh-CN" sz="2000"/>
              <a:t>Mrs. Anne	:	My pleasure.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ppt_x</p:attrName>
                                        </p:attrNameLst>
                                      </p:cBhvr>
                                      <p:tavLst>
                                        <p:tav tm="0">
                                          <p:val>
                                            <p:strVal val="0-#ppt_w/2"/>
                                          </p:val>
                                        </p:tav>
                                        <p:tav tm="100000">
                                          <p:val>
                                            <p:strVal val="#ppt_x"/>
                                          </p:val>
                                        </p:tav>
                                      </p:tavLst>
                                    </p:anim>
                                    <p:anim calcmode="lin" valueType="num">
                                      <p:cBhvr>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8">
                                            <p:txEl>
                                              <p:pRg st="0" end="0"/>
                                            </p:txEl>
                                          </p:spTgt>
                                        </p:tgtEl>
                                        <p:attrNameLst>
                                          <p:attrName>style.visibility</p:attrName>
                                        </p:attrNameLst>
                                      </p:cBhvr>
                                      <p:to>
                                        <p:strVal val="visible"/>
                                      </p:to>
                                    </p:set>
                                    <p:anim calcmode="lin" valueType="num">
                                      <p:cBhvr additive="base">
                                        <p:cTn id="13"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8">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8">
                                            <p:txEl>
                                              <p:pRg st="1" end="1"/>
                                            </p:txEl>
                                          </p:spTgt>
                                        </p:tgtEl>
                                        <p:attrNameLst>
                                          <p:attrName>style.visibility</p:attrName>
                                        </p:attrNameLst>
                                      </p:cBhvr>
                                      <p:to>
                                        <p:strVal val="visible"/>
                                      </p:to>
                                    </p:set>
                                    <p:anim calcmode="lin" valueType="num">
                                      <p:cBhvr additive="base">
                                        <p:cTn id="17" dur="500" fill="hold"/>
                                        <p:tgtEl>
                                          <p:spTgt spid="4098">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243"/>
                                        </p:tgtEl>
                                        <p:attrNameLst>
                                          <p:attrName>style.visibility</p:attrName>
                                        </p:attrNameLst>
                                      </p:cBhvr>
                                      <p:to>
                                        <p:strVal val="visible"/>
                                      </p:to>
                                    </p:set>
                                    <p:anim calcmode="lin" valueType="num">
                                      <p:cBhvr additive="base">
                                        <p:cTn id="23" dur="500" fill="hold"/>
                                        <p:tgtEl>
                                          <p:spTgt spid="10243"/>
                                        </p:tgtEl>
                                        <p:attrNameLst>
                                          <p:attrName>ppt_x</p:attrName>
                                        </p:attrNameLst>
                                      </p:cBhvr>
                                      <p:tavLst>
                                        <p:tav tm="0">
                                          <p:val>
                                            <p:strVal val="0-#ppt_w/2"/>
                                          </p:val>
                                        </p:tav>
                                        <p:tav tm="100000">
                                          <p:val>
                                            <p:strVal val="#ppt_x"/>
                                          </p:val>
                                        </p:tav>
                                      </p:tavLst>
                                    </p:anim>
                                    <p:anim calcmode="lin" valueType="num">
                                      <p:cBhvr additive="base">
                                        <p:cTn id="24"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8" grpId="0" build="p"/>
      <p:bldP spid="102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noChangeArrowheads="1"/>
          </p:cNvSpPr>
          <p:nvPr>
            <p:ph type="title"/>
          </p:nvPr>
        </p:nvSpPr>
        <p:spPr>
          <a:xfrm>
            <a:off x="712788" y="444500"/>
            <a:ext cx="6238875" cy="641350"/>
          </a:xfrm>
        </p:spPr>
        <p:txBody>
          <a:bodyPr lIns="68585" tIns="34292" rIns="68585" bIns="34292"/>
          <a:lstStyle/>
          <a:p>
            <a:r>
              <a:rPr lang="en-ID" altLang="en-US" sz="2200" b="1" smtClean="0">
                <a:latin typeface="Calibri" pitchFamily="34" charset="0"/>
              </a:rPr>
              <a:t>A</a:t>
            </a:r>
            <a:r>
              <a:rPr lang="en-US" altLang="en-US" sz="2200" b="1" smtClean="0">
                <a:latin typeface="Calibri" pitchFamily="34" charset="0"/>
              </a:rPr>
              <a:t>nswer the following questions based on the </a:t>
            </a:r>
            <a:r>
              <a:rPr lang="en-ID" altLang="en-US" sz="2200" b="1" smtClean="0">
                <a:latin typeface="Calibri" pitchFamily="34" charset="0"/>
              </a:rPr>
              <a:t>previous dialog</a:t>
            </a:r>
            <a:r>
              <a:rPr lang="en-US" altLang="en-US" sz="2200" b="1" smtClean="0">
                <a:latin typeface="Calibri" pitchFamily="34" charset="0"/>
              </a:rPr>
              <a:t>.</a:t>
            </a:r>
          </a:p>
        </p:txBody>
      </p:sp>
      <p:sp>
        <p:nvSpPr>
          <p:cNvPr id="11266" name="Content Placeholder 2"/>
          <p:cNvSpPr>
            <a:spLocks noGrp="1" noChangeArrowheads="1"/>
          </p:cNvSpPr>
          <p:nvPr/>
        </p:nvSpPr>
        <p:spPr bwMode="auto">
          <a:xfrm>
            <a:off x="712788" y="1492250"/>
            <a:ext cx="6561137" cy="2925763"/>
          </a:xfrm>
          <a:prstGeom prst="rect">
            <a:avLst/>
          </a:prstGeom>
          <a:noFill/>
          <a:ln>
            <a:noFill/>
          </a:ln>
          <a:extLst/>
        </p:spPr>
        <p:txBody>
          <a:bodyPr lIns="68585" tIns="34292" rIns="68585" bIns="34292"/>
          <a:lstStyle>
            <a:lvl1pPr marL="390525" indent="-390525" defTabSz="311150">
              <a:defRPr>
                <a:solidFill>
                  <a:schemeClr val="tx1"/>
                </a:solidFill>
                <a:latin typeface="Calibri" panose="020F0502020204030204" pitchFamily="34" charset="0"/>
              </a:defRPr>
            </a:lvl1pPr>
            <a:lvl2pPr defTabSz="311150">
              <a:defRPr>
                <a:solidFill>
                  <a:schemeClr val="tx1"/>
                </a:solidFill>
                <a:latin typeface="Calibri" panose="020F0502020204030204" pitchFamily="34" charset="0"/>
              </a:defRPr>
            </a:lvl2pPr>
            <a:lvl3pPr defTabSz="311150">
              <a:defRPr>
                <a:solidFill>
                  <a:schemeClr val="tx1"/>
                </a:solidFill>
                <a:latin typeface="Calibri" panose="020F0502020204030204" pitchFamily="34" charset="0"/>
              </a:defRPr>
            </a:lvl3pPr>
            <a:lvl4pPr defTabSz="311150">
              <a:defRPr>
                <a:solidFill>
                  <a:schemeClr val="tx1"/>
                </a:solidFill>
                <a:latin typeface="Calibri" panose="020F0502020204030204" pitchFamily="34" charset="0"/>
              </a:defRPr>
            </a:lvl4pPr>
            <a:lvl5pPr defTabSz="311150">
              <a:defRPr>
                <a:solidFill>
                  <a:schemeClr val="tx1"/>
                </a:solidFill>
                <a:latin typeface="Calibri" panose="020F0502020204030204" pitchFamily="34" charset="0"/>
              </a:defRPr>
            </a:lvl5pPr>
            <a:lvl6pPr defTabSz="311150" fontAlgn="base">
              <a:spcBef>
                <a:spcPct val="0"/>
              </a:spcBef>
              <a:spcAft>
                <a:spcPct val="0"/>
              </a:spcAft>
              <a:buFont typeface="Arial" panose="020B0604020202020204" pitchFamily="34" charset="0"/>
              <a:defRPr>
                <a:solidFill>
                  <a:schemeClr val="tx1"/>
                </a:solidFill>
                <a:latin typeface="Calibri" panose="020F0502020204030204" pitchFamily="34" charset="0"/>
              </a:defRPr>
            </a:lvl6pPr>
            <a:lvl7pPr defTabSz="311150" fontAlgn="base">
              <a:spcBef>
                <a:spcPct val="0"/>
              </a:spcBef>
              <a:spcAft>
                <a:spcPct val="0"/>
              </a:spcAft>
              <a:buFont typeface="Arial" panose="020B0604020202020204" pitchFamily="34" charset="0"/>
              <a:defRPr>
                <a:solidFill>
                  <a:schemeClr val="tx1"/>
                </a:solidFill>
                <a:latin typeface="Calibri" panose="020F0502020204030204" pitchFamily="34" charset="0"/>
              </a:defRPr>
            </a:lvl7pPr>
            <a:lvl8pPr defTabSz="311150" fontAlgn="base">
              <a:spcBef>
                <a:spcPct val="0"/>
              </a:spcBef>
              <a:spcAft>
                <a:spcPct val="0"/>
              </a:spcAft>
              <a:buFont typeface="Arial" panose="020B0604020202020204" pitchFamily="34" charset="0"/>
              <a:defRPr>
                <a:solidFill>
                  <a:schemeClr val="tx1"/>
                </a:solidFill>
                <a:latin typeface="Calibri" panose="020F0502020204030204" pitchFamily="34" charset="0"/>
              </a:defRPr>
            </a:lvl8pPr>
            <a:lvl9pPr defTabSz="311150" fontAlgn="base">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400050" eaLnBrk="1" hangingPunct="1">
              <a:spcBef>
                <a:spcPts val="1200"/>
              </a:spcBef>
              <a:defRPr/>
            </a:pPr>
            <a:r>
              <a:rPr lang="en-ID" altLang="en-US" sz="2000" dirty="0" smtClean="0"/>
              <a:t>1.	What is the dialog about?</a:t>
            </a:r>
          </a:p>
          <a:p>
            <a:pPr marL="400050" eaLnBrk="1" hangingPunct="1">
              <a:spcBef>
                <a:spcPts val="1200"/>
              </a:spcBef>
              <a:defRPr/>
            </a:pPr>
            <a:r>
              <a:rPr lang="en-ID" altLang="en-US" sz="2000" dirty="0" smtClean="0"/>
              <a:t>2</a:t>
            </a:r>
            <a:r>
              <a:rPr lang="en-US" altLang="en-US" sz="2000" dirty="0" smtClean="0"/>
              <a:t>.	How does the dialog take place?</a:t>
            </a:r>
          </a:p>
          <a:p>
            <a:pPr marL="400050" eaLnBrk="1" hangingPunct="1">
              <a:spcBef>
                <a:spcPts val="1200"/>
              </a:spcBef>
              <a:defRPr/>
            </a:pPr>
            <a:r>
              <a:rPr lang="en-ID" altLang="en-US" sz="2000" dirty="0" smtClean="0"/>
              <a:t>3.</a:t>
            </a:r>
            <a:r>
              <a:rPr lang="en-US" altLang="en-US" sz="2000" dirty="0" smtClean="0"/>
              <a:t>	</a:t>
            </a:r>
            <a:r>
              <a:rPr lang="en-ID" altLang="en-US" sz="2000" dirty="0" smtClean="0"/>
              <a:t>Pay attention to the sentence in bold. </a:t>
            </a:r>
            <a:r>
              <a:rPr lang="en-US" altLang="en-US" sz="2000" dirty="0" smtClean="0"/>
              <a:t>What </a:t>
            </a:r>
            <a:r>
              <a:rPr lang="en-ID" altLang="en-US" sz="2000" dirty="0" smtClean="0"/>
              <a:t>does it mean</a:t>
            </a:r>
            <a:r>
              <a:rPr lang="en-US" altLang="en-US" sz="2000" dirty="0" smtClean="0"/>
              <a:t>?</a:t>
            </a:r>
          </a:p>
          <a:p>
            <a:pPr marL="400050" eaLnBrk="1" hangingPunct="1">
              <a:spcBef>
                <a:spcPts val="1200"/>
              </a:spcBef>
              <a:defRPr/>
            </a:pPr>
            <a:r>
              <a:rPr lang="en-ID" altLang="en-US" sz="2000" dirty="0" smtClean="0"/>
              <a:t>4.</a:t>
            </a:r>
            <a:r>
              <a:rPr lang="en-US" altLang="en-US" sz="2000" dirty="0" smtClean="0"/>
              <a:t>	What </a:t>
            </a:r>
            <a:r>
              <a:rPr lang="en-ID" altLang="en-US" sz="2000" dirty="0" smtClean="0"/>
              <a:t>is the function of the sentence in bold</a:t>
            </a:r>
            <a:r>
              <a:rPr lang="en-US" altLang="en-US" sz="2000" dirty="0" smtClean="0"/>
              <a:t>?</a:t>
            </a:r>
          </a:p>
          <a:p>
            <a:pPr marL="400050" eaLnBrk="1" hangingPunct="1">
              <a:spcBef>
                <a:spcPts val="1200"/>
              </a:spcBef>
              <a:defRPr/>
            </a:pPr>
            <a:r>
              <a:rPr lang="en-ID" altLang="en-US" sz="2000" dirty="0" smtClean="0"/>
              <a:t>5</a:t>
            </a:r>
            <a:r>
              <a:rPr lang="en-US" altLang="en-US" sz="2000" dirty="0" smtClean="0"/>
              <a:t>.	What will Mrs. Anne probably do soon after receiving the call?</a:t>
            </a:r>
          </a:p>
          <a:p>
            <a:pPr marL="400050" eaLnBrk="1" hangingPunct="1">
              <a:spcBef>
                <a:spcPts val="1200"/>
              </a:spcBef>
              <a:defRPr/>
            </a:pPr>
            <a:r>
              <a:rPr lang="en-ID" altLang="en-US" sz="2000" dirty="0" smtClean="0"/>
              <a:t>6</a:t>
            </a:r>
            <a:r>
              <a:rPr lang="en-US" altLang="en-US" sz="2000" dirty="0" smtClean="0"/>
              <a:t>.	Why do you think Mrs. Anne keeps notes the invitation in her agenda?</a:t>
            </a:r>
          </a:p>
          <a:p>
            <a:pPr marL="400050" eaLnBrk="1" hangingPunct="1">
              <a:spcBef>
                <a:spcPts val="1200"/>
              </a:spcBef>
              <a:defRPr/>
            </a:pPr>
            <a:r>
              <a:rPr lang="en-ID" altLang="en-US" sz="2000" dirty="0" smtClean="0"/>
              <a:t>7</a:t>
            </a:r>
            <a:r>
              <a:rPr lang="en-US" altLang="en-US" sz="2000" dirty="0" smtClean="0"/>
              <a:t>.	What should Mrs. Anne do after reading the invitation?</a:t>
            </a:r>
          </a:p>
          <a:p>
            <a:pPr marL="182880" eaLnBrk="1" hangingPunct="1">
              <a:spcBef>
                <a:spcPts val="0"/>
              </a:spcBef>
              <a:defRPr/>
            </a:pPr>
            <a:endParaRPr lang="en-US" altLang="en-US" sz="2000" dirty="0" smtClean="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ppt_x</p:attrName>
                                        </p:attrNameLst>
                                      </p:cBhvr>
                                      <p:tavLst>
                                        <p:tav tm="0">
                                          <p:val>
                                            <p:strVal val="0-#ppt_w/2"/>
                                          </p:val>
                                        </p:tav>
                                        <p:tav tm="100000">
                                          <p:val>
                                            <p:strVal val="#ppt_x"/>
                                          </p:val>
                                        </p:tav>
                                      </p:tavLst>
                                    </p:anim>
                                    <p:anim calcmode="lin" valueType="num">
                                      <p:cBhvr>
                                        <p:cTn id="8" dur="500" fill="hold"/>
                                        <p:tgtEl>
                                          <p:spTgt spid="61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6">
                                            <p:txEl>
                                              <p:pRg st="0" end="0"/>
                                            </p:txEl>
                                          </p:spTgt>
                                        </p:tgtEl>
                                        <p:attrNameLst>
                                          <p:attrName>style.visibility</p:attrName>
                                        </p:attrNameLst>
                                      </p:cBhvr>
                                      <p:to>
                                        <p:strVal val="visible"/>
                                      </p:to>
                                    </p:set>
                                    <p:anim calcmode="lin" valueType="num">
                                      <p:cBhvr additive="base">
                                        <p:cTn id="13" dur="500" fill="hold"/>
                                        <p:tgtEl>
                                          <p:spTgt spid="1126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66">
                                            <p:txEl>
                                              <p:pRg st="1" end="1"/>
                                            </p:txEl>
                                          </p:spTgt>
                                        </p:tgtEl>
                                        <p:attrNameLst>
                                          <p:attrName>style.visibility</p:attrName>
                                        </p:attrNameLst>
                                      </p:cBhvr>
                                      <p:to>
                                        <p:strVal val="visible"/>
                                      </p:to>
                                    </p:set>
                                    <p:anim calcmode="lin" valueType="num">
                                      <p:cBhvr additive="base">
                                        <p:cTn id="19" dur="500" fill="hold"/>
                                        <p:tgtEl>
                                          <p:spTgt spid="1126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266">
                                            <p:txEl>
                                              <p:pRg st="2" end="2"/>
                                            </p:txEl>
                                          </p:spTgt>
                                        </p:tgtEl>
                                        <p:attrNameLst>
                                          <p:attrName>style.visibility</p:attrName>
                                        </p:attrNameLst>
                                      </p:cBhvr>
                                      <p:to>
                                        <p:strVal val="visible"/>
                                      </p:to>
                                    </p:set>
                                    <p:anim calcmode="lin" valueType="num">
                                      <p:cBhvr additive="base">
                                        <p:cTn id="25" dur="500" fill="hold"/>
                                        <p:tgtEl>
                                          <p:spTgt spid="1126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1266">
                                            <p:txEl>
                                              <p:pRg st="3" end="3"/>
                                            </p:txEl>
                                          </p:spTgt>
                                        </p:tgtEl>
                                        <p:attrNameLst>
                                          <p:attrName>style.visibility</p:attrName>
                                        </p:attrNameLst>
                                      </p:cBhvr>
                                      <p:to>
                                        <p:strVal val="visible"/>
                                      </p:to>
                                    </p:set>
                                    <p:anim calcmode="lin" valueType="num">
                                      <p:cBhvr additive="base">
                                        <p:cTn id="31" dur="500" fill="hold"/>
                                        <p:tgtEl>
                                          <p:spTgt spid="1126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1266">
                                            <p:txEl>
                                              <p:pRg st="4" end="4"/>
                                            </p:txEl>
                                          </p:spTgt>
                                        </p:tgtEl>
                                        <p:attrNameLst>
                                          <p:attrName>style.visibility</p:attrName>
                                        </p:attrNameLst>
                                      </p:cBhvr>
                                      <p:to>
                                        <p:strVal val="visible"/>
                                      </p:to>
                                    </p:set>
                                    <p:anim calcmode="lin" valueType="num">
                                      <p:cBhvr additive="base">
                                        <p:cTn id="37" dur="500" fill="hold"/>
                                        <p:tgtEl>
                                          <p:spTgt spid="1126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266">
                                            <p:txEl>
                                              <p:pRg st="5" end="5"/>
                                            </p:txEl>
                                          </p:spTgt>
                                        </p:tgtEl>
                                        <p:attrNameLst>
                                          <p:attrName>style.visibility</p:attrName>
                                        </p:attrNameLst>
                                      </p:cBhvr>
                                      <p:to>
                                        <p:strVal val="visible"/>
                                      </p:to>
                                    </p:set>
                                    <p:anim calcmode="lin" valueType="num">
                                      <p:cBhvr additive="base">
                                        <p:cTn id="43" dur="500" fill="hold"/>
                                        <p:tgtEl>
                                          <p:spTgt spid="1126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1266">
                                            <p:txEl>
                                              <p:pRg st="6" end="6"/>
                                            </p:txEl>
                                          </p:spTgt>
                                        </p:tgtEl>
                                        <p:attrNameLst>
                                          <p:attrName>style.visibility</p:attrName>
                                        </p:attrNameLst>
                                      </p:cBhvr>
                                      <p:to>
                                        <p:strVal val="visible"/>
                                      </p:to>
                                    </p:set>
                                    <p:anim calcmode="lin" valueType="num">
                                      <p:cBhvr additive="base">
                                        <p:cTn id="49" dur="500" fill="hold"/>
                                        <p:tgtEl>
                                          <p:spTgt spid="11266">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noChangeArrowheads="1"/>
          </p:cNvSpPr>
          <p:nvPr>
            <p:ph type="title"/>
          </p:nvPr>
        </p:nvSpPr>
        <p:spPr>
          <a:xfrm>
            <a:off x="330200" y="257175"/>
            <a:ext cx="6727825" cy="576263"/>
          </a:xfrm>
        </p:spPr>
        <p:txBody>
          <a:bodyPr lIns="68585" tIns="34292" rIns="68585" bIns="34292"/>
          <a:lstStyle/>
          <a:p>
            <a:r>
              <a:rPr lang="en-ID" altLang="en-US" sz="2200" b="1" smtClean="0">
                <a:latin typeface="Calibri" pitchFamily="34" charset="0"/>
              </a:rPr>
              <a:t>The following are expressions of making formal invitations and the responses.</a:t>
            </a:r>
          </a:p>
        </p:txBody>
      </p:sp>
      <p:sp>
        <p:nvSpPr>
          <p:cNvPr id="6146" name="Content Placeholder 2"/>
          <p:cNvSpPr>
            <a:spLocks noGrp="1"/>
          </p:cNvSpPr>
          <p:nvPr/>
        </p:nvSpPr>
        <p:spPr>
          <a:xfrm>
            <a:off x="919163" y="2740025"/>
            <a:ext cx="4918075" cy="1503363"/>
          </a:xfrm>
          <a:prstGeom prst="rect">
            <a:avLst/>
          </a:prstGeom>
          <a:noFill/>
          <a:ln w="9525">
            <a:noFill/>
          </a:ln>
        </p:spPr>
        <p:txBody>
          <a:bodyPr lIns="68585" tIns="34292" rIns="68585" bIns="34292"/>
          <a:lstStyle/>
          <a:p>
            <a:pPr marL="1095319" indent="-1095319" defTabSz="287316" eaLnBrk="1" hangingPunct="1">
              <a:lnSpc>
                <a:spcPct val="80000"/>
              </a:lnSpc>
              <a:tabLst>
                <a:tab pos="413383" algn="l"/>
              </a:tabLst>
              <a:defRPr/>
            </a:pPr>
            <a:r>
              <a:rPr lang="en-US" altLang="en-US" sz="1501" noProof="1">
                <a:latin typeface="Calibri" panose="020F0502020204030204" charset="0"/>
                <a:ea typeface="Calibri" panose="020F0502020204030204" charset="0"/>
                <a:cs typeface="+mn-ea"/>
              </a:rPr>
              <a:t>	</a:t>
            </a:r>
            <a:endParaRPr lang="en-US" altLang="en-US" sz="1501" noProof="1">
              <a:latin typeface="Calibri" panose="020F0502020204030204" charset="0"/>
              <a:ea typeface="Calibri" panose="020F0502020204030204" charset="0"/>
            </a:endParaRPr>
          </a:p>
        </p:txBody>
      </p:sp>
      <p:graphicFrame>
        <p:nvGraphicFramePr>
          <p:cNvPr id="3" name="Table 2"/>
          <p:cNvGraphicFramePr/>
          <p:nvPr/>
        </p:nvGraphicFramePr>
        <p:xfrm>
          <a:off x="433388" y="1046163"/>
          <a:ext cx="6623050" cy="4892675"/>
        </p:xfrm>
        <a:graphic>
          <a:graphicData uri="http://schemas.openxmlformats.org/drawingml/2006/table">
            <a:tbl>
              <a:tblPr firstRow="1" bandRow="1">
                <a:tableStyleId>{5C22544A-7EE6-4342-B048-85BDC9FD1C3A}</a:tableStyleId>
              </a:tblPr>
              <a:tblGrid>
                <a:gridCol w="2835435">
                  <a:extLst>
                    <a:ext uri="{9D8B030D-6E8A-4147-A177-3AD203B41FA5}">
                      <a16:colId xmlns:a16="http://schemas.microsoft.com/office/drawing/2014/main" xmlns="" val="20000"/>
                    </a:ext>
                  </a:extLst>
                </a:gridCol>
                <a:gridCol w="3787615">
                  <a:extLst>
                    <a:ext uri="{9D8B030D-6E8A-4147-A177-3AD203B41FA5}">
                      <a16:colId xmlns:a16="http://schemas.microsoft.com/office/drawing/2014/main" xmlns="" val="20001"/>
                    </a:ext>
                  </a:extLst>
                </a:gridCol>
              </a:tblGrid>
              <a:tr h="434391">
                <a:tc>
                  <a:txBody>
                    <a:bodyPr/>
                    <a:lstStyle/>
                    <a:p>
                      <a:pPr algn="ctr">
                        <a:buNone/>
                      </a:pPr>
                      <a:r>
                        <a:rPr lang="en-ID" sz="2400" dirty="0">
                          <a:solidFill>
                            <a:schemeClr val="tx1"/>
                          </a:solidFill>
                        </a:rPr>
                        <a:t>Formal Invitation</a:t>
                      </a:r>
                    </a:p>
                  </a:txBody>
                  <a:tcPr marL="68582" marR="68582" marT="34292" marB="34292"/>
                </a:tc>
                <a:tc>
                  <a:txBody>
                    <a:bodyPr/>
                    <a:lstStyle/>
                    <a:p>
                      <a:pPr algn="ctr">
                        <a:buNone/>
                      </a:pPr>
                      <a:r>
                        <a:rPr lang="en-ID" altLang="en-US" sz="2400">
                          <a:solidFill>
                            <a:schemeClr val="tx1"/>
                          </a:solidFill>
                        </a:rPr>
                        <a:t>Response</a:t>
                      </a:r>
                    </a:p>
                  </a:txBody>
                  <a:tcPr marL="68582" marR="68582" marT="34292" marB="34292"/>
                </a:tc>
                <a:extLst>
                  <a:ext uri="{0D108BD9-81ED-4DB2-BD59-A6C34878D82A}">
                    <a16:rowId xmlns:a16="http://schemas.microsoft.com/office/drawing/2014/main" xmlns="" val="10000"/>
                  </a:ext>
                </a:extLst>
              </a:tr>
              <a:tr h="4458284">
                <a:tc>
                  <a:txBody>
                    <a:bodyPr/>
                    <a:lstStyle/>
                    <a:p>
                      <a:pPr marL="276225" indent="-276225">
                        <a:buNone/>
                      </a:pPr>
                      <a:r>
                        <a:rPr lang="en-US" sz="1800" dirty="0"/>
                        <a:t>•    </a:t>
                      </a:r>
                      <a:r>
                        <a:rPr lang="en-US" sz="1800" dirty="0">
                          <a:sym typeface="+mn-ea"/>
                        </a:rPr>
                        <a:t>I am wondering if you could attend the seminar.</a:t>
                      </a:r>
                    </a:p>
                    <a:p>
                      <a:pPr marL="276225" indent="-276225">
                        <a:buNone/>
                      </a:pPr>
                      <a:r>
                        <a:rPr lang="en-US" sz="1800" dirty="0">
                          <a:sym typeface="+mn-ea"/>
                        </a:rPr>
                        <a:t>•    Would you like to attend my brother’s graduation party?</a:t>
                      </a:r>
                    </a:p>
                    <a:p>
                      <a:pPr marL="276225" indent="-276225">
                        <a:buNone/>
                      </a:pPr>
                      <a:r>
                        <a:rPr lang="en-US" sz="1800" dirty="0">
                          <a:sym typeface="+mn-ea"/>
                        </a:rPr>
                        <a:t>•    I would be very happy if you could see my live performance on a TV station.</a:t>
                      </a:r>
                    </a:p>
                    <a:p>
                      <a:pPr marL="276225" indent="-276225">
                        <a:buNone/>
                      </a:pPr>
                      <a:r>
                        <a:rPr lang="en-US" sz="1800" dirty="0">
                          <a:sym typeface="+mn-ea"/>
                        </a:rPr>
                        <a:t>•    We would be delighted if you could share your happiness with us.</a:t>
                      </a:r>
                    </a:p>
                    <a:p>
                      <a:pPr marL="276225" indent="-276225">
                        <a:buNone/>
                      </a:pPr>
                      <a:r>
                        <a:rPr lang="en-US" sz="1800" dirty="0">
                          <a:sym typeface="+mn-ea"/>
                        </a:rPr>
                        <a:t>•    We would be pleased if you could come to the soft opening of my boutique.	</a:t>
                      </a:r>
                    </a:p>
                  </a:txBody>
                  <a:tcPr marL="68582" marR="68582" marT="34292" marB="34292"/>
                </a:tc>
                <a:tc>
                  <a:txBody>
                    <a:bodyPr/>
                    <a:lstStyle/>
                    <a:p>
                      <a:pPr marL="209550" indent="-209550" defTabSz="914400">
                        <a:buNone/>
                        <a:tabLst>
                          <a:tab pos="179070" algn="l"/>
                        </a:tabLst>
                      </a:pPr>
                      <a:r>
                        <a:rPr lang="en-US" sz="1800" b="1" dirty="0">
                          <a:sym typeface="+mn-ea"/>
                        </a:rPr>
                        <a:t>Accepting invitation</a:t>
                      </a:r>
                      <a:r>
                        <a:rPr lang="en-ID" altLang="en-US" sz="1800" b="1" dirty="0">
                          <a:sym typeface="+mn-ea"/>
                        </a:rPr>
                        <a:t>s</a:t>
                      </a:r>
                      <a:endParaRPr lang="en-US" sz="1800" b="1" dirty="0">
                        <a:sym typeface="+mn-ea"/>
                      </a:endParaRPr>
                    </a:p>
                    <a:p>
                      <a:pPr marL="209550" indent="-209550" defTabSz="914400">
                        <a:buNone/>
                        <a:tabLst>
                          <a:tab pos="179070" algn="l"/>
                        </a:tabLst>
                      </a:pPr>
                      <a:r>
                        <a:rPr lang="en-US" sz="1800" dirty="0">
                          <a:sym typeface="+mn-ea"/>
                        </a:rPr>
                        <a:t>•    </a:t>
                      </a:r>
                      <a:r>
                        <a:rPr sz="1800" dirty="0">
                          <a:sym typeface="+mn-ea"/>
                        </a:rPr>
                        <a:t>That’s very kind of you.</a:t>
                      </a:r>
                    </a:p>
                    <a:p>
                      <a:pPr marL="155575" indent="-155575">
                        <a:buNone/>
                      </a:pPr>
                      <a:r>
                        <a:rPr lang="en-US" sz="1800" dirty="0">
                          <a:sym typeface="+mn-ea"/>
                        </a:rPr>
                        <a:t>•    We’d like very much to attend the party.</a:t>
                      </a:r>
                    </a:p>
                    <a:p>
                      <a:pPr marL="155575" indent="-155575">
                        <a:buNone/>
                      </a:pPr>
                      <a:r>
                        <a:rPr lang="en-US" sz="1800" dirty="0">
                          <a:sym typeface="+mn-ea"/>
                        </a:rPr>
                        <a:t>•    Thank you very much for inviting me.</a:t>
                      </a:r>
                    </a:p>
                    <a:p>
                      <a:pPr marL="155575" indent="-155575">
                        <a:buNone/>
                      </a:pPr>
                      <a:r>
                        <a:rPr lang="en-US" sz="1800" dirty="0">
                          <a:sym typeface="+mn-ea"/>
                        </a:rPr>
                        <a:t>•    </a:t>
                      </a:r>
                      <a:r>
                        <a:rPr lang="en-ID" altLang="en-US" sz="1800" dirty="0">
                          <a:sym typeface="+mn-ea"/>
                        </a:rPr>
                        <a:t>It’s delightful to see your live performance.</a:t>
                      </a:r>
                    </a:p>
                    <a:p>
                      <a:pPr marL="155575" indent="-155575">
                        <a:buNone/>
                      </a:pPr>
                      <a:endParaRPr lang="en-ID" altLang="en-US" sz="1800" dirty="0">
                        <a:sym typeface="+mn-ea"/>
                      </a:endParaRPr>
                    </a:p>
                    <a:p>
                      <a:pPr marL="155575" indent="-155575">
                        <a:buNone/>
                      </a:pPr>
                      <a:r>
                        <a:rPr lang="en-ID" altLang="en-US" sz="1800" b="1" dirty="0">
                          <a:sym typeface="+mn-ea"/>
                        </a:rPr>
                        <a:t>Declining invitations</a:t>
                      </a:r>
                    </a:p>
                    <a:p>
                      <a:pPr marL="155575" indent="-155575">
                        <a:buNone/>
                      </a:pPr>
                      <a:r>
                        <a:rPr lang="en-US" sz="1800" dirty="0">
                          <a:sym typeface="+mn-ea"/>
                        </a:rPr>
                        <a:t>•    </a:t>
                      </a:r>
                      <a:r>
                        <a:rPr sz="1800" dirty="0">
                          <a:sym typeface="+mn-ea"/>
                        </a:rPr>
                        <a:t>I’m really sorry. I don’t think I can attend it.</a:t>
                      </a:r>
                    </a:p>
                    <a:p>
                      <a:pPr marL="155575" indent="-155575">
                        <a:buNone/>
                      </a:pPr>
                      <a:r>
                        <a:rPr lang="en-US" sz="1800" dirty="0">
                          <a:sym typeface="+mn-ea"/>
                        </a:rPr>
                        <a:t>•    I’d like to, but I have no spare time.</a:t>
                      </a:r>
                    </a:p>
                    <a:p>
                      <a:pPr marL="155575" indent="-155575">
                        <a:buNone/>
                      </a:pPr>
                      <a:r>
                        <a:rPr lang="en-US" sz="1800" dirty="0">
                          <a:sym typeface="+mn-ea"/>
                        </a:rPr>
                        <a:t>•    I’m afraid I can’t.</a:t>
                      </a:r>
                    </a:p>
                    <a:p>
                      <a:pPr marL="304800" indent="-304800">
                        <a:buNone/>
                      </a:pPr>
                      <a:r>
                        <a:rPr lang="en-US" sz="1800" dirty="0">
                          <a:sym typeface="+mn-ea"/>
                        </a:rPr>
                        <a:t>•    </a:t>
                      </a:r>
                      <a:r>
                        <a:rPr lang="en-ID" altLang="en-US" sz="1800" dirty="0">
                          <a:sym typeface="+mn-ea"/>
                        </a:rPr>
                        <a:t>Thank you for inviting me, but I’ve had another appointment.</a:t>
                      </a:r>
                    </a:p>
                  </a:txBody>
                  <a:tcPr marL="68582" marR="68582" marT="34292" marB="34292"/>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p:cTn id="7" dur="500" fill="hold"/>
                                        <p:tgtEl>
                                          <p:spTgt spid="5121"/>
                                        </p:tgtEl>
                                        <p:attrNameLst>
                                          <p:attrName>ppt_x</p:attrName>
                                        </p:attrNameLst>
                                      </p:cBhvr>
                                      <p:tavLst>
                                        <p:tav tm="0">
                                          <p:val>
                                            <p:strVal val="0-#ppt_w/2"/>
                                          </p:val>
                                        </p:tav>
                                        <p:tav tm="100000">
                                          <p:val>
                                            <p:strVal val="#ppt_x"/>
                                          </p:val>
                                        </p:tav>
                                      </p:tavLst>
                                    </p:anim>
                                    <p:anim calcmode="lin" valueType="num">
                                      <p:cBhvr>
                                        <p:cTn id="8" dur="500" fill="hold"/>
                                        <p:tgtEl>
                                          <p:spTgt spid="51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0-#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28625" y="585788"/>
            <a:ext cx="7429500" cy="708025"/>
          </a:xfrm>
          <a:prstGeom prst="rect">
            <a:avLst/>
          </a:prstGeom>
          <a:noFill/>
          <a:ln w="9525">
            <a:noFill/>
            <a:miter lim="800000"/>
            <a:headEnd/>
            <a:tailEnd/>
          </a:ln>
        </p:spPr>
        <p:txBody>
          <a:bodyPr>
            <a:spAutoFit/>
          </a:bodyPr>
          <a:lstStyle/>
          <a:p>
            <a:pPr eaLnBrk="1" hangingPunct="1"/>
            <a:r>
              <a:rPr lang="en-US" altLang="en-US" sz="2000" b="1"/>
              <a:t>Arrange the following sentences to form </a:t>
            </a:r>
            <a:r>
              <a:rPr lang="en-ID" altLang="en-US" sz="2000" b="1"/>
              <a:t>a </a:t>
            </a:r>
            <a:r>
              <a:rPr lang="en-US" altLang="en-US" sz="2000" b="1"/>
              <a:t>sequential dialog.</a:t>
            </a:r>
          </a:p>
          <a:p>
            <a:pPr eaLnBrk="1" hangingPunct="1"/>
            <a:r>
              <a:rPr lang="en-US" altLang="en-US" sz="2000" b="1"/>
              <a:t>Then, practice the dialog with your friend. </a:t>
            </a:r>
          </a:p>
        </p:txBody>
      </p:sp>
      <p:sp>
        <p:nvSpPr>
          <p:cNvPr id="14338" name="Text Box 13"/>
          <p:cNvSpPr txBox="1">
            <a:spLocks noChangeArrowheads="1"/>
          </p:cNvSpPr>
          <p:nvPr/>
        </p:nvSpPr>
        <p:spPr bwMode="auto">
          <a:xfrm>
            <a:off x="428625" y="1520825"/>
            <a:ext cx="6843713" cy="3416300"/>
          </a:xfrm>
          <a:prstGeom prst="rect">
            <a:avLst/>
          </a:prstGeom>
          <a:noFill/>
          <a:ln w="9525">
            <a:noFill/>
            <a:miter lim="800000"/>
            <a:headEnd/>
            <a:tailEnd/>
          </a:ln>
        </p:spPr>
        <p:txBody>
          <a:bodyPr>
            <a:spAutoFit/>
          </a:bodyPr>
          <a:lstStyle/>
          <a:p>
            <a:pPr marL="1954213" indent="-1954213" eaLnBrk="1" hangingPunct="1">
              <a:tabLst>
                <a:tab pos="358775" algn="l"/>
                <a:tab pos="984250" algn="l"/>
                <a:tab pos="1701800" algn="l"/>
                <a:tab pos="1970088" algn="l"/>
              </a:tabLst>
            </a:pPr>
            <a:r>
              <a:rPr lang="en-US" altLang="en-US"/>
              <a:t>1.	Mrs. Intan	:	Tomorrow at 9 a.m.</a:t>
            </a:r>
          </a:p>
          <a:p>
            <a:pPr marL="1954213" indent="-1954213" eaLnBrk="1" hangingPunct="1">
              <a:tabLst>
                <a:tab pos="358775" algn="l"/>
                <a:tab pos="984250" algn="l"/>
                <a:tab pos="1701800" algn="l"/>
                <a:tab pos="1970088" algn="l"/>
              </a:tabLst>
            </a:pPr>
            <a:r>
              <a:rPr lang="en-US" altLang="en-US"/>
              <a:t>2.	Mrs. Intan	:	Excuse me, Sir. I’d like to give you this invitation.</a:t>
            </a:r>
          </a:p>
          <a:p>
            <a:pPr marL="1954213" indent="-1954213" eaLnBrk="1" hangingPunct="1">
              <a:tabLst>
                <a:tab pos="358775" algn="l"/>
                <a:tab pos="984250" algn="l"/>
                <a:tab pos="1701800" algn="l"/>
                <a:tab pos="1970088" algn="l"/>
              </a:tabLst>
            </a:pPr>
            <a:r>
              <a:rPr lang="en-US" altLang="en-US"/>
              <a:t>3.	Mrs. Intan	:	It will last for three days and your division will have an audit on Thursday.</a:t>
            </a:r>
          </a:p>
          <a:p>
            <a:pPr marL="1954213" indent="-1954213" eaLnBrk="1" hangingPunct="1">
              <a:tabLst>
                <a:tab pos="358775" algn="l"/>
                <a:tab pos="984250" algn="l"/>
                <a:tab pos="1701800" algn="l"/>
                <a:tab pos="1970088" algn="l"/>
              </a:tabLst>
            </a:pPr>
            <a:r>
              <a:rPr lang="en-US" altLang="en-US"/>
              <a:t>4.	Mrs. Intan	:	We will audit each division of our company. As the Production Manager, you are invited to the opening of the auditing.</a:t>
            </a:r>
          </a:p>
          <a:p>
            <a:pPr marL="1954213" indent="-1954213" eaLnBrk="1" hangingPunct="1">
              <a:tabLst>
                <a:tab pos="358775" algn="l"/>
                <a:tab pos="984250" algn="l"/>
                <a:tab pos="1701800" algn="l"/>
                <a:tab pos="1970088" algn="l"/>
              </a:tabLst>
            </a:pPr>
            <a:r>
              <a:rPr lang="en-US" altLang="en-US"/>
              <a:t>5.	Mr. Eddy	:	Thanks for the invitation. I’d love to come. How long will the audit be?</a:t>
            </a:r>
          </a:p>
          <a:p>
            <a:pPr marL="1954213" indent="-1954213" eaLnBrk="1" hangingPunct="1">
              <a:tabLst>
                <a:tab pos="358775" algn="l"/>
                <a:tab pos="984250" algn="l"/>
                <a:tab pos="1701800" algn="l"/>
                <a:tab pos="1970088" algn="l"/>
              </a:tabLst>
            </a:pPr>
            <a:r>
              <a:rPr lang="en-US" altLang="en-US"/>
              <a:t>6.	Mr. Eddy	:	When will it be?</a:t>
            </a:r>
          </a:p>
          <a:p>
            <a:pPr marL="1954213" indent="-1954213" eaLnBrk="1" hangingPunct="1">
              <a:tabLst>
                <a:tab pos="358775" algn="l"/>
                <a:tab pos="984250" algn="l"/>
                <a:tab pos="1701800" algn="l"/>
                <a:tab pos="1970088" algn="l"/>
              </a:tabLst>
            </a:pPr>
            <a:r>
              <a:rPr lang="en-US" altLang="en-US"/>
              <a:t>7.	Mr. Eddy	:	What invitation?</a:t>
            </a:r>
          </a:p>
          <a:p>
            <a:pPr marL="1954213" indent="-1954213" eaLnBrk="1" hangingPunct="1">
              <a:tabLst>
                <a:tab pos="358775" algn="l"/>
                <a:tab pos="984250" algn="l"/>
                <a:tab pos="1701800" algn="l"/>
                <a:tab pos="1970088" algn="l"/>
              </a:tabLst>
            </a:pPr>
            <a:r>
              <a:rPr lang="en-US" altLang="en-US"/>
              <a:t>8.	Mr. Eddy	:	O.K. Thanks for the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p:cTn id="7" dur="500" fill="hold"/>
                                        <p:tgtEl>
                                          <p:spTgt spid="11265"/>
                                        </p:tgtEl>
                                        <p:attrNameLst>
                                          <p:attrName>ppt_x</p:attrName>
                                        </p:attrNameLst>
                                      </p:cBhvr>
                                      <p:tavLst>
                                        <p:tav tm="0">
                                          <p:val>
                                            <p:strVal val="0-#ppt_w/2"/>
                                          </p:val>
                                        </p:tav>
                                        <p:tav tm="100000">
                                          <p:val>
                                            <p:strVal val="#ppt_x"/>
                                          </p:val>
                                        </p:tav>
                                      </p:tavLst>
                                    </p:anim>
                                    <p:anim calcmode="lin" valueType="num">
                                      <p:cBhvr>
                                        <p:cTn id="8" dur="500" fill="hold"/>
                                        <p:tgtEl>
                                          <p:spTgt spid="112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0-#ppt_w/2"/>
                                          </p:val>
                                        </p:tav>
                                        <p:tav tm="100000">
                                          <p:val>
                                            <p:strVal val="#ppt_x"/>
                                          </p:val>
                                        </p:tav>
                                      </p:tavLst>
                                    </p:anim>
                                    <p:anim calcmode="lin" valueType="num">
                                      <p:cBhvr additive="base">
                                        <p:cTn id="14"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43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95288" y="255588"/>
            <a:ext cx="6524625" cy="769937"/>
          </a:xfrm>
          <a:prstGeom prst="rect">
            <a:avLst/>
          </a:prstGeom>
          <a:noFill/>
          <a:ln w="9525">
            <a:noFill/>
            <a:miter lim="800000"/>
            <a:headEnd/>
            <a:tailEnd/>
          </a:ln>
        </p:spPr>
        <p:txBody>
          <a:bodyPr>
            <a:spAutoFit/>
          </a:bodyPr>
          <a:lstStyle/>
          <a:p>
            <a:pPr eaLnBrk="1" hangingPunct="1"/>
            <a:r>
              <a:rPr lang="en-US" altLang="en-US" sz="2200" b="1"/>
              <a:t>Read the following invitation.</a:t>
            </a:r>
          </a:p>
          <a:p>
            <a:pPr eaLnBrk="1" hangingPunct="1"/>
            <a:r>
              <a:rPr lang="en-US" altLang="en-US" sz="2200" b="1"/>
              <a:t>Create a dialog based on the invitation.</a:t>
            </a:r>
          </a:p>
        </p:txBody>
      </p:sp>
      <p:sp>
        <p:nvSpPr>
          <p:cNvPr id="14" name="Rectangle 13"/>
          <p:cNvSpPr/>
          <p:nvPr/>
        </p:nvSpPr>
        <p:spPr>
          <a:xfrm>
            <a:off x="395288" y="1089025"/>
            <a:ext cx="6759575" cy="4543425"/>
          </a:xfrm>
          <a:prstGeom prst="rect">
            <a:avLst/>
          </a:prstGeom>
        </p:spPr>
        <p:style>
          <a:lnRef idx="2">
            <a:schemeClr val="dk1"/>
          </a:lnRef>
          <a:fillRef idx="1">
            <a:schemeClr val="lt1"/>
          </a:fillRef>
          <a:effectRef idx="0">
            <a:schemeClr val="dk1"/>
          </a:effectRef>
          <a:fontRef idx="minor">
            <a:schemeClr val="dk1"/>
          </a:fontRef>
        </p:style>
        <p:txBody>
          <a:bodyPr anchor="ctr"/>
          <a:lstStyle>
            <a:lvl1pPr>
              <a:tabLst>
                <a:tab pos="358775" algn="l"/>
                <a:tab pos="984250" algn="l"/>
              </a:tabLst>
              <a:defRPr>
                <a:solidFill>
                  <a:schemeClr val="tx1"/>
                </a:solidFill>
                <a:latin typeface="Calibri" panose="020F0502020204030204" pitchFamily="34" charset="0"/>
              </a:defRPr>
            </a:lvl1pPr>
            <a:lvl2pPr>
              <a:tabLst>
                <a:tab pos="358775" algn="l"/>
                <a:tab pos="984250" algn="l"/>
              </a:tabLst>
              <a:defRPr>
                <a:solidFill>
                  <a:schemeClr val="tx1"/>
                </a:solidFill>
                <a:latin typeface="Calibri" panose="020F0502020204030204" pitchFamily="34" charset="0"/>
              </a:defRPr>
            </a:lvl2pPr>
            <a:lvl3pPr>
              <a:tabLst>
                <a:tab pos="358775" algn="l"/>
                <a:tab pos="984250" algn="l"/>
              </a:tabLst>
              <a:defRPr>
                <a:solidFill>
                  <a:schemeClr val="tx1"/>
                </a:solidFill>
                <a:latin typeface="Calibri" panose="020F0502020204030204" pitchFamily="34" charset="0"/>
              </a:defRPr>
            </a:lvl3pPr>
            <a:lvl4pPr>
              <a:tabLst>
                <a:tab pos="358775" algn="l"/>
                <a:tab pos="984250" algn="l"/>
              </a:tabLst>
              <a:defRPr>
                <a:solidFill>
                  <a:schemeClr val="tx1"/>
                </a:solidFill>
                <a:latin typeface="Calibri" panose="020F0502020204030204" pitchFamily="34" charset="0"/>
              </a:defRPr>
            </a:lvl4pPr>
            <a:lvl5pPr>
              <a:tabLst>
                <a:tab pos="358775" algn="l"/>
                <a:tab pos="984250" algn="l"/>
              </a:tabLst>
              <a:defRPr>
                <a:solidFill>
                  <a:schemeClr val="tx1"/>
                </a:solidFill>
                <a:latin typeface="Calibri" panose="020F0502020204030204" pitchFamily="34" charset="0"/>
              </a:defRPr>
            </a:lvl5pPr>
            <a:lvl6pPr fontAlgn="base">
              <a:spcBef>
                <a:spcPct val="0"/>
              </a:spcBef>
              <a:spcAft>
                <a:spcPct val="0"/>
              </a:spcAft>
              <a:buFont typeface="Arial" panose="020B0604020202020204" pitchFamily="34" charset="0"/>
              <a:tabLst>
                <a:tab pos="358775" algn="l"/>
                <a:tab pos="984250" algn="l"/>
              </a:tabLst>
              <a:defRPr>
                <a:solidFill>
                  <a:schemeClr val="tx1"/>
                </a:solidFill>
                <a:latin typeface="Calibri" panose="020F0502020204030204" pitchFamily="34" charset="0"/>
              </a:defRPr>
            </a:lvl6pPr>
            <a:lvl7pPr fontAlgn="base">
              <a:spcBef>
                <a:spcPct val="0"/>
              </a:spcBef>
              <a:spcAft>
                <a:spcPct val="0"/>
              </a:spcAft>
              <a:buFont typeface="Arial" panose="020B0604020202020204" pitchFamily="34" charset="0"/>
              <a:tabLst>
                <a:tab pos="358775" algn="l"/>
                <a:tab pos="984250" algn="l"/>
              </a:tabLst>
              <a:defRPr>
                <a:solidFill>
                  <a:schemeClr val="tx1"/>
                </a:solidFill>
                <a:latin typeface="Calibri" panose="020F0502020204030204" pitchFamily="34" charset="0"/>
              </a:defRPr>
            </a:lvl7pPr>
            <a:lvl8pPr fontAlgn="base">
              <a:spcBef>
                <a:spcPct val="0"/>
              </a:spcBef>
              <a:spcAft>
                <a:spcPct val="0"/>
              </a:spcAft>
              <a:buFont typeface="Arial" panose="020B0604020202020204" pitchFamily="34" charset="0"/>
              <a:tabLst>
                <a:tab pos="358775" algn="l"/>
                <a:tab pos="984250" algn="l"/>
              </a:tabLst>
              <a:defRPr>
                <a:solidFill>
                  <a:schemeClr val="tx1"/>
                </a:solidFill>
                <a:latin typeface="Calibri" panose="020F0502020204030204" pitchFamily="34" charset="0"/>
              </a:defRPr>
            </a:lvl8pPr>
            <a:lvl9pPr fontAlgn="base">
              <a:spcBef>
                <a:spcPct val="0"/>
              </a:spcBef>
              <a:spcAft>
                <a:spcPct val="0"/>
              </a:spcAft>
              <a:buFont typeface="Arial" panose="020B0604020202020204" pitchFamily="34" charset="0"/>
              <a:tabLst>
                <a:tab pos="358775" algn="l"/>
                <a:tab pos="984250" algn="l"/>
              </a:tabLst>
              <a:defRPr>
                <a:solidFill>
                  <a:schemeClr val="tx1"/>
                </a:solidFill>
                <a:latin typeface="Calibri" panose="020F0502020204030204" pitchFamily="34" charset="0"/>
              </a:defRPr>
            </a:lvl9pPr>
          </a:lstStyle>
          <a:p>
            <a:pPr algn="ctr" eaLnBrk="1" hangingPunct="1">
              <a:defRPr/>
            </a:pPr>
            <a:r>
              <a:rPr lang="en-US" altLang="en-US" dirty="0" smtClean="0">
                <a:solidFill>
                  <a:srgbClr val="000000"/>
                </a:solidFill>
              </a:rPr>
              <a:t>To: Mr. and Mrs. Yossi</a:t>
            </a:r>
          </a:p>
          <a:p>
            <a:pPr algn="ctr" eaLnBrk="1" hangingPunct="1">
              <a:defRPr/>
            </a:pPr>
            <a:endParaRPr lang="en-US" altLang="en-US" dirty="0" smtClean="0">
              <a:solidFill>
                <a:srgbClr val="000000"/>
              </a:solidFill>
            </a:endParaRPr>
          </a:p>
          <a:p>
            <a:pPr algn="ctr" eaLnBrk="1" hangingPunct="1">
              <a:defRPr/>
            </a:pPr>
            <a:r>
              <a:rPr lang="en-US" altLang="en-US" dirty="0" smtClean="0">
                <a:solidFill>
                  <a:srgbClr val="000000"/>
                </a:solidFill>
              </a:rPr>
              <a:t>Mr. and Mrs. </a:t>
            </a:r>
            <a:r>
              <a:rPr lang="en-US" altLang="en-US" dirty="0" err="1" smtClean="0">
                <a:solidFill>
                  <a:srgbClr val="000000"/>
                </a:solidFill>
              </a:rPr>
              <a:t>Angga</a:t>
            </a:r>
            <a:r>
              <a:rPr lang="en-US" altLang="en-US" dirty="0" smtClean="0">
                <a:solidFill>
                  <a:srgbClr val="000000"/>
                </a:solidFill>
              </a:rPr>
              <a:t> proudly invite you to the engagement of her daughter.</a:t>
            </a:r>
          </a:p>
          <a:p>
            <a:pPr algn="ctr" eaLnBrk="1" hangingPunct="1">
              <a:defRPr/>
            </a:pPr>
            <a:endParaRPr lang="en-US" altLang="en-US" dirty="0" smtClean="0">
              <a:solidFill>
                <a:srgbClr val="000000"/>
              </a:solidFill>
            </a:endParaRPr>
          </a:p>
          <a:p>
            <a:pPr algn="ctr" eaLnBrk="1" hangingPunct="1">
              <a:defRPr/>
            </a:pPr>
            <a:r>
              <a:rPr lang="en-US" altLang="en-US" dirty="0" err="1" smtClean="0">
                <a:solidFill>
                  <a:srgbClr val="000000"/>
                </a:solidFill>
              </a:rPr>
              <a:t>Putri</a:t>
            </a:r>
            <a:r>
              <a:rPr lang="en-US" altLang="en-US" dirty="0" smtClean="0">
                <a:solidFill>
                  <a:srgbClr val="000000"/>
                </a:solidFill>
              </a:rPr>
              <a:t> </a:t>
            </a:r>
            <a:r>
              <a:rPr lang="en-US" altLang="en-US" dirty="0" err="1" smtClean="0">
                <a:solidFill>
                  <a:srgbClr val="000000"/>
                </a:solidFill>
              </a:rPr>
              <a:t>Silvya</a:t>
            </a:r>
            <a:endParaRPr lang="en-US" altLang="en-US" dirty="0" smtClean="0">
              <a:solidFill>
                <a:srgbClr val="000000"/>
              </a:solidFill>
            </a:endParaRPr>
          </a:p>
          <a:p>
            <a:pPr algn="ctr" eaLnBrk="1" hangingPunct="1">
              <a:defRPr/>
            </a:pPr>
            <a:r>
              <a:rPr lang="en-US" altLang="en-US" dirty="0" smtClean="0">
                <a:solidFill>
                  <a:srgbClr val="000000"/>
                </a:solidFill>
              </a:rPr>
              <a:t>with</a:t>
            </a:r>
          </a:p>
          <a:p>
            <a:pPr algn="ctr" eaLnBrk="1" hangingPunct="1">
              <a:defRPr/>
            </a:pPr>
            <a:r>
              <a:rPr lang="en-US" altLang="en-US" dirty="0" err="1" smtClean="0">
                <a:solidFill>
                  <a:srgbClr val="000000"/>
                </a:solidFill>
              </a:rPr>
              <a:t>Candra</a:t>
            </a:r>
            <a:r>
              <a:rPr lang="en-US" altLang="en-US" dirty="0" smtClean="0">
                <a:solidFill>
                  <a:srgbClr val="000000"/>
                </a:solidFill>
              </a:rPr>
              <a:t> </a:t>
            </a:r>
            <a:r>
              <a:rPr lang="en-US" altLang="en-US" dirty="0" err="1" smtClean="0">
                <a:solidFill>
                  <a:srgbClr val="000000"/>
                </a:solidFill>
              </a:rPr>
              <a:t>Raditya</a:t>
            </a:r>
            <a:endParaRPr lang="en-US" altLang="en-US" dirty="0" smtClean="0">
              <a:solidFill>
                <a:srgbClr val="000000"/>
              </a:solidFill>
            </a:endParaRPr>
          </a:p>
          <a:p>
            <a:pPr algn="ctr" eaLnBrk="1" hangingPunct="1">
              <a:defRPr/>
            </a:pPr>
            <a:endParaRPr lang="en-US" altLang="en-US" dirty="0" smtClean="0">
              <a:solidFill>
                <a:srgbClr val="000000"/>
              </a:solidFill>
            </a:endParaRPr>
          </a:p>
          <a:p>
            <a:pPr algn="ctr" eaLnBrk="1" hangingPunct="1">
              <a:defRPr/>
            </a:pPr>
            <a:r>
              <a:rPr lang="en-US" altLang="en-US" dirty="0" smtClean="0">
                <a:solidFill>
                  <a:srgbClr val="000000"/>
                </a:solidFill>
              </a:rPr>
              <a:t>Saturday, October 19, 2019</a:t>
            </a:r>
          </a:p>
          <a:p>
            <a:pPr algn="ctr" eaLnBrk="1" hangingPunct="1">
              <a:defRPr/>
            </a:pPr>
            <a:r>
              <a:rPr lang="en-US" altLang="en-US" dirty="0" smtClean="0">
                <a:solidFill>
                  <a:srgbClr val="000000"/>
                </a:solidFill>
              </a:rPr>
              <a:t>7 p.m.</a:t>
            </a:r>
          </a:p>
          <a:p>
            <a:pPr algn="ctr" eaLnBrk="1" hangingPunct="1">
              <a:defRPr/>
            </a:pPr>
            <a:r>
              <a:rPr lang="en-US" altLang="en-US" dirty="0" err="1" smtClean="0">
                <a:solidFill>
                  <a:srgbClr val="000000"/>
                </a:solidFill>
              </a:rPr>
              <a:t>Kusuma</a:t>
            </a:r>
            <a:r>
              <a:rPr lang="en-US" altLang="en-US" dirty="0" smtClean="0">
                <a:solidFill>
                  <a:srgbClr val="000000"/>
                </a:solidFill>
              </a:rPr>
              <a:t> Hotel Ballroom </a:t>
            </a:r>
          </a:p>
          <a:p>
            <a:pPr algn="ctr" eaLnBrk="1" hangingPunct="1">
              <a:defRPr/>
            </a:pPr>
            <a:endParaRPr lang="en-US" altLang="en-US" dirty="0" smtClean="0">
              <a:solidFill>
                <a:srgbClr val="000000"/>
              </a:solidFill>
            </a:endParaRPr>
          </a:p>
          <a:p>
            <a:pPr algn="ctr" eaLnBrk="1" hangingPunct="1">
              <a:defRPr/>
            </a:pPr>
            <a:r>
              <a:rPr lang="en-US" altLang="en-US" dirty="0" smtClean="0">
                <a:solidFill>
                  <a:srgbClr val="000000"/>
                </a:solidFill>
              </a:rPr>
              <a:t>Attire: Blue</a:t>
            </a:r>
          </a:p>
          <a:p>
            <a:pPr algn="ctr" eaLnBrk="1" hangingPunct="1">
              <a:defRPr/>
            </a:pPr>
            <a:endParaRPr lang="en-US" altLang="en-US" dirty="0" smtClean="0">
              <a:solidFill>
                <a:srgbClr val="000000"/>
              </a:solidFill>
            </a:endParaRPr>
          </a:p>
          <a:p>
            <a:pPr algn="ctr" eaLnBrk="1" hangingPunct="1">
              <a:defRPr/>
            </a:pPr>
            <a:r>
              <a:rPr lang="en-US" altLang="en-US" dirty="0" smtClean="0">
                <a:solidFill>
                  <a:srgbClr val="000000"/>
                </a:solidFill>
              </a:rPr>
              <a:t>RSVP: Bianca </a:t>
            </a:r>
            <a:r>
              <a:rPr lang="en-US" altLang="en-US" dirty="0" err="1" smtClean="0">
                <a:solidFill>
                  <a:srgbClr val="000000"/>
                </a:solidFill>
              </a:rPr>
              <a:t>Sarasvati</a:t>
            </a:r>
            <a:r>
              <a:rPr lang="en-US" altLang="en-US" dirty="0" smtClean="0">
                <a:solidFill>
                  <a:srgbClr val="000000"/>
                </a:solidFill>
              </a:rPr>
              <a:t> (082343334890889)</a:t>
            </a:r>
          </a:p>
        </p:txBody>
      </p:sp>
      <p:sp>
        <p:nvSpPr>
          <p:cNvPr id="15" name="Text Box 14"/>
          <p:cNvSpPr txBox="1">
            <a:spLocks noChangeArrowheads="1"/>
          </p:cNvSpPr>
          <p:nvPr/>
        </p:nvSpPr>
        <p:spPr bwMode="auto">
          <a:xfrm>
            <a:off x="395288" y="5695950"/>
            <a:ext cx="5981700" cy="376238"/>
          </a:xfrm>
          <a:prstGeom prst="rect">
            <a:avLst/>
          </a:prstGeom>
          <a:noFill/>
          <a:ln>
            <a:noFill/>
          </a:ln>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defRPr/>
            </a:pPr>
            <a:r>
              <a:rPr lang="en-ID" altLang="en-US" sz="1847" b="1" dirty="0" smtClean="0"/>
              <a:t>Do the activities in your </a:t>
            </a:r>
            <a:r>
              <a:rPr lang="en-ID" altLang="en-US" sz="1847" b="1" i="1" dirty="0" smtClean="0">
                <a:solidFill>
                  <a:srgbClr val="FF0000"/>
                </a:solidFill>
              </a:rPr>
              <a:t>PR </a:t>
            </a:r>
            <a:r>
              <a:rPr lang="en-ID" altLang="en-US" sz="1847" b="1" i="1" dirty="0" err="1" smtClean="0">
                <a:solidFill>
                  <a:srgbClr val="FF0000"/>
                </a:solidFill>
              </a:rPr>
              <a:t>Bahasa</a:t>
            </a:r>
            <a:r>
              <a:rPr lang="en-ID" altLang="en-US" sz="1847" b="1" i="1" dirty="0" smtClean="0">
                <a:solidFill>
                  <a:srgbClr val="FF0000"/>
                </a:solidFill>
              </a:rPr>
              <a:t> </a:t>
            </a:r>
            <a:r>
              <a:rPr lang="en-ID" altLang="en-US" sz="1847" b="1" i="1" dirty="0" err="1" smtClean="0">
                <a:solidFill>
                  <a:srgbClr val="FF0000"/>
                </a:solidFill>
              </a:rPr>
              <a:t>Inggris</a:t>
            </a:r>
            <a:r>
              <a:rPr lang="en-ID" altLang="en-US" sz="1847" b="1" i="1" dirty="0" smtClean="0"/>
              <a:t> </a:t>
            </a:r>
            <a:r>
              <a:rPr lang="en-ID" altLang="en-US" sz="1847" b="1" dirty="0" smtClean="0"/>
              <a:t>on pages 46</a:t>
            </a:r>
            <a:r>
              <a:rPr lang="en-US" altLang="en-US" sz="1847" b="1" dirty="0" smtClean="0"/>
              <a:t>–</a:t>
            </a:r>
            <a:r>
              <a:rPr lang="en-ID" altLang="en-US" sz="1847" b="1" dirty="0" smtClean="0"/>
              <a:t>54.</a:t>
            </a:r>
            <a:endParaRPr lang="en-US" altLang="en-US" sz="1847" dirty="0" smtClean="0">
              <a:cs typeface="Calibri" panose="020F0502020204030204" pitchFamily="34" charset="0"/>
            </a:endParaRPr>
          </a:p>
        </p:txBody>
      </p:sp>
      <p:sp>
        <p:nvSpPr>
          <p:cNvPr id="5" name="Left Arrow 4">
            <a:hlinkClick r:id="rId2" action="ppaction://hlinksldjump"/>
          </p:cNvPr>
          <p:cNvSpPr/>
          <p:nvPr/>
        </p:nvSpPr>
        <p:spPr>
          <a:xfrm>
            <a:off x="395466" y="6072929"/>
            <a:ext cx="1936456" cy="533281"/>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88453" tIns="44226" rIns="88453" bIns="44226"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altLang="x-none" sz="1662" b="1" dirty="0">
                <a:solidFill>
                  <a:srgbClr val="FFFFFF"/>
                </a:solidFill>
              </a:rPr>
              <a:t>Back to Chapter </a:t>
            </a:r>
            <a:r>
              <a:rPr lang="en-US" altLang="x-none" sz="1662" b="1" dirty="0">
                <a:solidFill>
                  <a:srgbClr val="FFFFFF"/>
                </a:solidFill>
              </a:rPr>
              <a:t>II</a:t>
            </a:r>
            <a:r>
              <a:rPr lang="id-ID" altLang="x-none" sz="1662" b="1" dirty="0">
                <a:solidFill>
                  <a:srgbClr val="FFFFFF"/>
                </a:solidFill>
              </a:rPr>
              <a:t>I</a:t>
            </a:r>
            <a:endParaRPr sz="1662"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p:cTn id="7" dur="500" fill="hold"/>
                                        <p:tgtEl>
                                          <p:spTgt spid="11265"/>
                                        </p:tgtEl>
                                        <p:attrNameLst>
                                          <p:attrName>ppt_x</p:attrName>
                                        </p:attrNameLst>
                                      </p:cBhvr>
                                      <p:tavLst>
                                        <p:tav tm="0">
                                          <p:val>
                                            <p:strVal val="0-#ppt_w/2"/>
                                          </p:val>
                                        </p:tav>
                                        <p:tav tm="100000">
                                          <p:val>
                                            <p:strVal val="#ppt_x"/>
                                          </p:val>
                                        </p:tav>
                                      </p:tavLst>
                                    </p:anim>
                                    <p:anim calcmode="lin" valueType="num">
                                      <p:cBhvr>
                                        <p:cTn id="8" dur="500" fill="hold"/>
                                        <p:tgtEl>
                                          <p:spTgt spid="112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0-#ppt_w/2"/>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4"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5775" y="2663825"/>
            <a:ext cx="2505075" cy="1387475"/>
          </a:xfrm>
        </p:spPr>
        <p:txBody>
          <a:bodyPr lIns="68569" tIns="34284" rIns="68569" bIns="34284"/>
          <a:lstStyle/>
          <a:p>
            <a:pPr marL="0" indent="0" eaLnBrk="1" hangingPunct="1">
              <a:buFont typeface="Arial" pitchFamily="34" charset="0"/>
              <a:buNone/>
            </a:pPr>
            <a:r>
              <a:rPr lang="en-ID" altLang="en-US" b="1" smtClean="0">
                <a:hlinkClick r:id="rId3" action="ppaction://hlinksldjump"/>
              </a:rPr>
              <a:t>Analytical Exposition Texts </a:t>
            </a:r>
            <a:endParaRPr lang="en-ID" altLang="en-US" b="1" smtClean="0"/>
          </a:p>
        </p:txBody>
      </p:sp>
      <p:pic>
        <p:nvPicPr>
          <p:cNvPr id="6" name="Content Placeholder 5" descr="H:\KLAS 11\Gb. Chapter 4\01 YOUTUBE IKLAN_foto Dilla Eka L.tif01 YOUTUBE IKLAN_foto Dilla Eka L"/>
          <p:cNvPicPr>
            <a:picLocks noGrp="1" noChangeAspect="1"/>
          </p:cNvPicPr>
          <p:nvPr>
            <p:ph sz="half" idx="2"/>
          </p:nvPr>
        </p:nvPicPr>
        <p:blipFill>
          <a:blip r:embed="rId4" cstate="print"/>
          <a:srcRect l="22830" r="15414"/>
          <a:stretch>
            <a:fillRect/>
          </a:stretch>
        </p:blipFill>
        <p:spPr>
          <a:xfrm>
            <a:off x="2800350" y="2403475"/>
            <a:ext cx="3054350" cy="2782888"/>
          </a:xfrm>
        </p:spPr>
      </p:pic>
      <p:sp>
        <p:nvSpPr>
          <p:cNvPr id="5" name="Rounded Rectangle 4">
            <a:hlinkClick r:id="rId5" action="ppaction://hlinksldjump"/>
          </p:cNvPr>
          <p:cNvSpPr/>
          <p:nvPr/>
        </p:nvSpPr>
        <p:spPr>
          <a:xfrm>
            <a:off x="672719" y="5626282"/>
            <a:ext cx="1385231" cy="527711"/>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357">
              <a:defRPr/>
            </a:pPr>
            <a:r>
              <a:rPr lang="id-ID" sz="1847" b="1" dirty="0">
                <a:solidFill>
                  <a:schemeClr val="bg1"/>
                </a:solidFill>
              </a:rPr>
              <a:t>Back to Daftar Isi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3"/>
          <p:cNvSpPr>
            <a:spLocks noGrp="1"/>
          </p:cNvSpPr>
          <p:nvPr>
            <p:ph type="title"/>
          </p:nvPr>
        </p:nvSpPr>
        <p:spPr>
          <a:xfrm>
            <a:off x="328613" y="969963"/>
            <a:ext cx="7735887" cy="344487"/>
          </a:xfrm>
        </p:spPr>
        <p:txBody>
          <a:bodyPr lIns="68569" tIns="34284" rIns="68569" bIns="34284"/>
          <a:lstStyle/>
          <a:p>
            <a:pPr eaLnBrk="1" hangingPunct="1">
              <a:defRPr/>
            </a:pPr>
            <a:r>
              <a:rPr lang="en-ID" altLang="en-US" sz="1847" b="1" dirty="0">
                <a:latin typeface="Calibri" panose="020F0502020204030204" pitchFamily="34" charset="0"/>
              </a:rPr>
              <a:t>Read the following text.</a:t>
            </a:r>
          </a:p>
        </p:txBody>
      </p:sp>
      <p:sp>
        <p:nvSpPr>
          <p:cNvPr id="3074" name="Content Placeholder 4"/>
          <p:cNvSpPr>
            <a:spLocks noGrp="1"/>
          </p:cNvSpPr>
          <p:nvPr>
            <p:ph idx="1"/>
          </p:nvPr>
        </p:nvSpPr>
        <p:spPr>
          <a:xfrm>
            <a:off x="328613" y="1276350"/>
            <a:ext cx="7296150" cy="5032375"/>
          </a:xfrm>
        </p:spPr>
        <p:txBody>
          <a:bodyPr lIns="68569" tIns="34284" rIns="68569" bIns="34284"/>
          <a:lstStyle/>
          <a:p>
            <a:pPr marL="0" indent="363543" eaLnBrk="1" hangingPunct="1">
              <a:spcBef>
                <a:spcPts val="0"/>
              </a:spcBef>
              <a:buFont typeface="Arial" pitchFamily="34" charset="0"/>
              <a:buNone/>
              <a:defRPr/>
            </a:pPr>
            <a:r>
              <a:rPr lang="en-US" altLang="en-US" sz="1662" dirty="0"/>
              <a:t>What has one billion users and doubles as the second largest search engine on the Internet? The answer is YouTube. This search engine has been an incredible tool for most businesses. Unfortunately, not many businesses make use of it. I want to share why YouTube is such an significant platform for your brand. </a:t>
            </a:r>
          </a:p>
          <a:p>
            <a:pPr marL="0" indent="363543" eaLnBrk="1" hangingPunct="1">
              <a:spcBef>
                <a:spcPts val="0"/>
              </a:spcBef>
              <a:buFont typeface="Arial" pitchFamily="34" charset="0"/>
              <a:buNone/>
              <a:defRPr/>
            </a:pPr>
            <a:r>
              <a:rPr lang="en-US" altLang="en-US" sz="1662" dirty="0"/>
              <a:t>It is said that YouTube is the second largest search engine, while its parent company Google is the first. Do you know what it means? It means Google gives search engine priority to YouTube videos. Try to search for a “how to” on Google, then the results come back with several videos related to the “how to”. The videos may have even been the first results on the page even though some of these videos date back several years, to 2011 and before!</a:t>
            </a:r>
          </a:p>
          <a:p>
            <a:pPr marL="0" indent="363543" eaLnBrk="1" hangingPunct="1">
              <a:spcBef>
                <a:spcPts val="0"/>
              </a:spcBef>
              <a:buFont typeface="Arial" pitchFamily="34" charset="0"/>
              <a:buNone/>
              <a:defRPr/>
            </a:pPr>
            <a:r>
              <a:rPr lang="en-US" altLang="en-US" sz="1662" dirty="0"/>
              <a:t>Even without relying on Google, your chance of getting discovered on YouTube alone is very high. By using the right keywords for your videos (actual phrases that your customers will use to locate your content), you can increase the odds of discovery. </a:t>
            </a:r>
          </a:p>
          <a:p>
            <a:pPr marL="0" indent="363543" eaLnBrk="1" hangingPunct="1">
              <a:spcBef>
                <a:spcPts val="0"/>
              </a:spcBef>
              <a:buFont typeface="Arial" pitchFamily="34" charset="0"/>
              <a:buNone/>
              <a:defRPr/>
            </a:pPr>
            <a:r>
              <a:rPr lang="en-US" altLang="en-US" sz="1662" dirty="0"/>
              <a:t>Furthermore, you can use YouTube to keep the audience’s attention. Ultimately, you can turn your audience from leads into customers by building trust. Consequently, you need to also provide something valuable to your audience so that they remain interested in what you have to say. That value could be a how-to, a product demo, or a freebie found on your site.</a:t>
            </a:r>
          </a:p>
          <a:p>
            <a:pPr marL="0" indent="363543" eaLnBrk="1" hangingPunct="1">
              <a:spcBef>
                <a:spcPts val="0"/>
              </a:spcBef>
              <a:buFont typeface="Arial" pitchFamily="34" charset="0"/>
              <a:buNone/>
              <a:defRPr/>
            </a:pPr>
            <a:r>
              <a:rPr lang="en-US" altLang="en-US" sz="1662" dirty="0"/>
              <a:t>Based on the arguments above, I believe that YouTube is beneficial to promote and expand your businesses. So, what are you waiting for? Make one now.</a:t>
            </a:r>
          </a:p>
          <a:p>
            <a:pPr marL="0" indent="0" eaLnBrk="1" hangingPunct="1">
              <a:spcBef>
                <a:spcPts val="0"/>
              </a:spcBef>
              <a:buFont typeface="Arial" pitchFamily="34" charset="0"/>
              <a:buNone/>
              <a:defRPr/>
            </a:pPr>
            <a:r>
              <a:rPr lang="en-US" altLang="en-US" sz="1108" dirty="0"/>
              <a:t>Adopted from: https://kickofflabs.com/blog/you-should-be-on-youtube-heres-why/ (March 15, 2019)</a:t>
            </a:r>
          </a:p>
        </p:txBody>
      </p:sp>
      <p:sp>
        <p:nvSpPr>
          <p:cNvPr id="34820" name="Title 3"/>
          <p:cNvSpPr>
            <a:spLocks noGrp="1"/>
          </p:cNvSpPr>
          <p:nvPr/>
        </p:nvSpPr>
        <p:spPr bwMode="auto">
          <a:xfrm>
            <a:off x="336550" y="355600"/>
            <a:ext cx="6640513" cy="619125"/>
          </a:xfrm>
          <a:prstGeom prst="rect">
            <a:avLst/>
          </a:prstGeom>
          <a:noFill/>
          <a:ln w="9525">
            <a:noFill/>
            <a:miter lim="800000"/>
            <a:headEnd/>
            <a:tailEnd/>
          </a:ln>
        </p:spPr>
        <p:txBody>
          <a:bodyPr lIns="68569" tIns="34284" rIns="68569" bIns="34284" anchor="ctr"/>
          <a:lstStyle/>
          <a:p>
            <a:pPr algn="ctr">
              <a:lnSpc>
                <a:spcPct val="90000"/>
              </a:lnSpc>
            </a:pPr>
            <a:r>
              <a:rPr lang="en-ID" altLang="en-US" sz="3200" b="1">
                <a:cs typeface="Calibri" pitchFamily="34" charset="0"/>
              </a:rPr>
              <a:t>Analytical Exposition Text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0-#ppt_w/2"/>
                                          </p:val>
                                        </p:tav>
                                        <p:tav tm="100000">
                                          <p:val>
                                            <p:strVal val="#ppt_x"/>
                                          </p:val>
                                        </p:tav>
                                      </p:tavLst>
                                    </p:anim>
                                    <p:anim calcmode="lin" valueType="num">
                                      <p:cBhvr additive="base">
                                        <p:cTn id="8"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
                                        </p:tgtEl>
                                        <p:attrNameLst>
                                          <p:attrName>style.visibility</p:attrName>
                                        </p:attrNameLst>
                                      </p:cBhvr>
                                      <p:to>
                                        <p:strVal val="visible"/>
                                      </p:to>
                                    </p:set>
                                    <p:anim calcmode="lin" valueType="num">
                                      <p:cBhvr additive="base">
                                        <p:cTn id="13" dur="500" fill="hold"/>
                                        <p:tgtEl>
                                          <p:spTgt spid="3073"/>
                                        </p:tgtEl>
                                        <p:attrNameLst>
                                          <p:attrName>ppt_x</p:attrName>
                                        </p:attrNameLst>
                                      </p:cBhvr>
                                      <p:tavLst>
                                        <p:tav tm="0">
                                          <p:val>
                                            <p:strVal val="0-#ppt_w/2"/>
                                          </p:val>
                                        </p:tav>
                                        <p:tav tm="100000">
                                          <p:val>
                                            <p:strVal val="#ppt_x"/>
                                          </p:val>
                                        </p:tav>
                                      </p:tavLst>
                                    </p:anim>
                                    <p:anim calcmode="lin" valueType="num">
                                      <p:cBhvr additive="base">
                                        <p:cTn id="14" dur="500" fill="hold"/>
                                        <p:tgtEl>
                                          <p:spTgt spid="307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074">
                                            <p:txEl>
                                              <p:pRg st="0" end="0"/>
                                            </p:txEl>
                                          </p:spTgt>
                                        </p:tgtEl>
                                        <p:attrNameLst>
                                          <p:attrName>style.visibility</p:attrName>
                                        </p:attrNameLst>
                                      </p:cBhvr>
                                      <p:to>
                                        <p:strVal val="visible"/>
                                      </p:to>
                                    </p:set>
                                    <p:anim calcmode="lin" valueType="num">
                                      <p:cBhvr additive="base">
                                        <p:cTn id="18" dur="500" fill="hold"/>
                                        <p:tgtEl>
                                          <p:spTgt spid="3074">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074">
                                            <p:txEl>
                                              <p:pRg st="0" end="0"/>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nodeType="afterEffect">
                                  <p:stCondLst>
                                    <p:cond delay="0"/>
                                  </p:stCondLst>
                                  <p:childTnLst>
                                    <p:set>
                                      <p:cBhvr>
                                        <p:cTn id="22" dur="1" fill="hold">
                                          <p:stCondLst>
                                            <p:cond delay="0"/>
                                          </p:stCondLst>
                                        </p:cTn>
                                        <p:tgtEl>
                                          <p:spTgt spid="3074">
                                            <p:txEl>
                                              <p:pRg st="1" end="1"/>
                                            </p:txEl>
                                          </p:spTgt>
                                        </p:tgtEl>
                                        <p:attrNameLst>
                                          <p:attrName>style.visibility</p:attrName>
                                        </p:attrNameLst>
                                      </p:cBhvr>
                                      <p:to>
                                        <p:strVal val="visible"/>
                                      </p:to>
                                    </p:set>
                                    <p:anim calcmode="lin" valueType="num">
                                      <p:cBhvr additive="base">
                                        <p:cTn id="23" dur="500" fill="hold"/>
                                        <p:tgtEl>
                                          <p:spTgt spid="307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4">
                                            <p:txEl>
                                              <p:pRg st="1" end="1"/>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 presetClass="entr" presetSubtype="8" fill="hold" nodeType="afterEffect">
                                  <p:stCondLst>
                                    <p:cond delay="0"/>
                                  </p:stCondLst>
                                  <p:childTnLst>
                                    <p:set>
                                      <p:cBhvr>
                                        <p:cTn id="27" dur="1" fill="hold">
                                          <p:stCondLst>
                                            <p:cond delay="0"/>
                                          </p:stCondLst>
                                        </p:cTn>
                                        <p:tgtEl>
                                          <p:spTgt spid="3074">
                                            <p:txEl>
                                              <p:pRg st="2" end="2"/>
                                            </p:txEl>
                                          </p:spTgt>
                                        </p:tgtEl>
                                        <p:attrNameLst>
                                          <p:attrName>style.visibility</p:attrName>
                                        </p:attrNameLst>
                                      </p:cBhvr>
                                      <p:to>
                                        <p:strVal val="visible"/>
                                      </p:to>
                                    </p:set>
                                    <p:anim calcmode="lin" valueType="num">
                                      <p:cBhvr additive="base">
                                        <p:cTn id="28" dur="500" fill="hold"/>
                                        <p:tgtEl>
                                          <p:spTgt spid="3074">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074">
                                            <p:txEl>
                                              <p:pRg st="2" end="2"/>
                                            </p:txEl>
                                          </p:spTgt>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2" presetClass="entr" presetSubtype="8" fill="hold" nodeType="afterEffect">
                                  <p:stCondLst>
                                    <p:cond delay="0"/>
                                  </p:stCondLst>
                                  <p:childTnLst>
                                    <p:set>
                                      <p:cBhvr>
                                        <p:cTn id="32" dur="1" fill="hold">
                                          <p:stCondLst>
                                            <p:cond delay="0"/>
                                          </p:stCondLst>
                                        </p:cTn>
                                        <p:tgtEl>
                                          <p:spTgt spid="3074">
                                            <p:txEl>
                                              <p:pRg st="3" end="3"/>
                                            </p:txEl>
                                          </p:spTgt>
                                        </p:tgtEl>
                                        <p:attrNameLst>
                                          <p:attrName>style.visibility</p:attrName>
                                        </p:attrNameLst>
                                      </p:cBhvr>
                                      <p:to>
                                        <p:strVal val="visible"/>
                                      </p:to>
                                    </p:set>
                                    <p:anim calcmode="lin" valueType="num">
                                      <p:cBhvr additive="base">
                                        <p:cTn id="33" dur="500" fill="hold"/>
                                        <p:tgtEl>
                                          <p:spTgt spid="3074">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074">
                                            <p:txEl>
                                              <p:pRg st="3" end="3"/>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 presetClass="entr" presetSubtype="8" fill="hold" nodeType="afterEffect">
                                  <p:stCondLst>
                                    <p:cond delay="0"/>
                                  </p:stCondLst>
                                  <p:childTnLst>
                                    <p:set>
                                      <p:cBhvr>
                                        <p:cTn id="37" dur="1" fill="hold">
                                          <p:stCondLst>
                                            <p:cond delay="0"/>
                                          </p:stCondLst>
                                        </p:cTn>
                                        <p:tgtEl>
                                          <p:spTgt spid="3074">
                                            <p:txEl>
                                              <p:pRg st="4" end="4"/>
                                            </p:txEl>
                                          </p:spTgt>
                                        </p:tgtEl>
                                        <p:attrNameLst>
                                          <p:attrName>style.visibility</p:attrName>
                                        </p:attrNameLst>
                                      </p:cBhvr>
                                      <p:to>
                                        <p:strVal val="visible"/>
                                      </p:to>
                                    </p:set>
                                    <p:anim calcmode="lin" valueType="num">
                                      <p:cBhvr additive="base">
                                        <p:cTn id="38" dur="500" fill="hold"/>
                                        <p:tgtEl>
                                          <p:spTgt spid="3074">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074">
                                            <p:txEl>
                                              <p:pRg st="4" end="4"/>
                                            </p:txEl>
                                          </p:spTgt>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000"/>
                            </p:stCondLst>
                            <p:childTnLst>
                              <p:par>
                                <p:cTn id="41" presetID="2" presetClass="entr" presetSubtype="8" fill="hold" nodeType="afterEffect">
                                  <p:stCondLst>
                                    <p:cond delay="0"/>
                                  </p:stCondLst>
                                  <p:childTnLst>
                                    <p:set>
                                      <p:cBhvr>
                                        <p:cTn id="42" dur="1" fill="hold">
                                          <p:stCondLst>
                                            <p:cond delay="0"/>
                                          </p:stCondLst>
                                        </p:cTn>
                                        <p:tgtEl>
                                          <p:spTgt spid="3074">
                                            <p:txEl>
                                              <p:pRg st="5" end="5"/>
                                            </p:txEl>
                                          </p:spTgt>
                                        </p:tgtEl>
                                        <p:attrNameLst>
                                          <p:attrName>style.visibility</p:attrName>
                                        </p:attrNameLst>
                                      </p:cBhvr>
                                      <p:to>
                                        <p:strVal val="visible"/>
                                      </p:to>
                                    </p:set>
                                    <p:anim calcmode="lin" valueType="num">
                                      <p:cBhvr additive="base">
                                        <p:cTn id="43" dur="500" fill="hold"/>
                                        <p:tgtEl>
                                          <p:spTgt spid="307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348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628650" y="762000"/>
            <a:ext cx="7731125" cy="676275"/>
          </a:xfrm>
        </p:spPr>
        <p:txBody>
          <a:bodyPr lIns="68569" tIns="34284" rIns="68569" bIns="34284"/>
          <a:lstStyle/>
          <a:p>
            <a:pPr eaLnBrk="1" hangingPunct="1">
              <a:defRPr/>
            </a:pPr>
            <a:r>
              <a:rPr lang="en-ID" altLang="en-US" sz="2216" b="1" dirty="0">
                <a:latin typeface="Calibri" panose="020F0502020204030204" pitchFamily="34" charset="0"/>
              </a:rPr>
              <a:t>Answer the following questions.</a:t>
            </a:r>
          </a:p>
        </p:txBody>
      </p:sp>
      <p:sp>
        <p:nvSpPr>
          <p:cNvPr id="4098" name="Content Placeholder 2"/>
          <p:cNvSpPr>
            <a:spLocks noGrp="1"/>
          </p:cNvSpPr>
          <p:nvPr>
            <p:ph idx="1"/>
          </p:nvPr>
        </p:nvSpPr>
        <p:spPr>
          <a:xfrm>
            <a:off x="549275" y="1636713"/>
            <a:ext cx="6821488" cy="3194050"/>
          </a:xfrm>
        </p:spPr>
        <p:txBody>
          <a:bodyPr lIns="68569" tIns="34284" rIns="68569" bIns="34284"/>
          <a:lstStyle/>
          <a:p>
            <a:pPr marL="503096" indent="-503096" eaLnBrk="1" hangingPunct="1">
              <a:buFont typeface="Arial" pitchFamily="34" charset="0"/>
              <a:buNone/>
              <a:defRPr/>
            </a:pPr>
            <a:r>
              <a:rPr lang="en-ID" altLang="en-US" sz="2031" dirty="0"/>
              <a:t>1.	What does the text tell you about?</a:t>
            </a:r>
          </a:p>
          <a:p>
            <a:pPr marL="503096" indent="-503096" eaLnBrk="1" hangingPunct="1">
              <a:buFont typeface="Arial" pitchFamily="34" charset="0"/>
              <a:buNone/>
              <a:defRPr/>
            </a:pPr>
            <a:r>
              <a:rPr lang="en-ID" altLang="en-US" sz="2031" dirty="0"/>
              <a:t>2.	In your opinion, why did the writer write the text?</a:t>
            </a:r>
          </a:p>
          <a:p>
            <a:pPr marL="503096" indent="-503096" eaLnBrk="1" hangingPunct="1">
              <a:buFont typeface="Arial" pitchFamily="34" charset="0"/>
              <a:buNone/>
              <a:defRPr/>
            </a:pPr>
            <a:r>
              <a:rPr lang="en-ID" altLang="en-US" sz="2031" dirty="0"/>
              <a:t>3.	What is the function of the first paragraph?</a:t>
            </a:r>
          </a:p>
          <a:p>
            <a:pPr marL="503096" indent="-503096" eaLnBrk="1" hangingPunct="1">
              <a:buFont typeface="Arial" pitchFamily="34" charset="0"/>
              <a:buNone/>
              <a:defRPr/>
            </a:pPr>
            <a:r>
              <a:rPr lang="en-ID" altLang="en-US" sz="2031" dirty="0"/>
              <a:t>4.	What is the function of the second, third, and fourth paragraphs?</a:t>
            </a:r>
          </a:p>
          <a:p>
            <a:pPr marL="503096" indent="-503096" eaLnBrk="1" hangingPunct="1">
              <a:buFont typeface="Arial" pitchFamily="34" charset="0"/>
              <a:buNone/>
              <a:defRPr/>
            </a:pPr>
            <a:r>
              <a:rPr lang="en-ID" altLang="en-US" sz="2031" dirty="0"/>
              <a:t>5.	What is the function of the last paragraph?</a:t>
            </a:r>
          </a:p>
          <a:p>
            <a:pPr marL="503096" indent="-503096" eaLnBrk="1" hangingPunct="1">
              <a:buFont typeface="Arial" pitchFamily="34" charset="0"/>
              <a:buNone/>
              <a:defRPr/>
            </a:pPr>
            <a:r>
              <a:rPr lang="en-ID" altLang="en-US" sz="2031" dirty="0"/>
              <a:t>6.	What tenses are used in the text?</a:t>
            </a:r>
          </a:p>
          <a:p>
            <a:pPr marL="503096" indent="-503096" eaLnBrk="1" hangingPunct="1">
              <a:buFont typeface="Arial" pitchFamily="34" charset="0"/>
              <a:buNone/>
              <a:defRPr/>
            </a:pPr>
            <a:r>
              <a:rPr lang="en-ID" altLang="en-US" sz="2031" dirty="0"/>
              <a:t>7.	What is the word ‘furthermore’ used in the text for?</a:t>
            </a:r>
          </a:p>
          <a:p>
            <a:pPr marL="503096" indent="-503096" eaLnBrk="1" hangingPunct="1">
              <a:buFont typeface="Arial" pitchFamily="34" charset="0"/>
              <a:buNone/>
              <a:defRPr/>
            </a:pPr>
            <a:endParaRPr lang="en-ID" altLang="en-US" sz="203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0-#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98">
                                            <p:txEl>
                                              <p:pRg st="0" end="0"/>
                                            </p:txEl>
                                          </p:spTgt>
                                        </p:tgtEl>
                                        <p:attrNameLst>
                                          <p:attrName>style.visibility</p:attrName>
                                        </p:attrNameLst>
                                      </p:cBhvr>
                                      <p:to>
                                        <p:strVal val="visible"/>
                                      </p:to>
                                    </p:set>
                                    <p:anim calcmode="lin" valueType="num">
                                      <p:cBhvr additive="base">
                                        <p:cTn id="13"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98">
                                            <p:txEl>
                                              <p:pRg st="1" end="1"/>
                                            </p:txEl>
                                          </p:spTgt>
                                        </p:tgtEl>
                                        <p:attrNameLst>
                                          <p:attrName>style.visibility</p:attrName>
                                        </p:attrNameLst>
                                      </p:cBhvr>
                                      <p:to>
                                        <p:strVal val="visible"/>
                                      </p:to>
                                    </p:set>
                                    <p:anim calcmode="lin" valueType="num">
                                      <p:cBhvr additive="base">
                                        <p:cTn id="19" dur="500" fill="hold"/>
                                        <p:tgtEl>
                                          <p:spTgt spid="409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098">
                                            <p:txEl>
                                              <p:pRg st="2" end="2"/>
                                            </p:txEl>
                                          </p:spTgt>
                                        </p:tgtEl>
                                        <p:attrNameLst>
                                          <p:attrName>style.visibility</p:attrName>
                                        </p:attrNameLst>
                                      </p:cBhvr>
                                      <p:to>
                                        <p:strVal val="visible"/>
                                      </p:to>
                                    </p:set>
                                    <p:anim calcmode="lin" valueType="num">
                                      <p:cBhvr additive="base">
                                        <p:cTn id="25" dur="500" fill="hold"/>
                                        <p:tgtEl>
                                          <p:spTgt spid="409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098">
                                            <p:txEl>
                                              <p:charRg st="141" end="209"/>
                                            </p:txEl>
                                          </p:spTgt>
                                        </p:tgtEl>
                                        <p:attrNameLst>
                                          <p:attrName>style.visibility</p:attrName>
                                        </p:attrNameLst>
                                      </p:cBhvr>
                                      <p:to>
                                        <p:strVal val="visible"/>
                                      </p:to>
                                    </p:set>
                                    <p:anim calcmode="lin" valueType="num">
                                      <p:cBhvr additive="base">
                                        <p:cTn id="31" dur="500" fill="hold"/>
                                        <p:tgtEl>
                                          <p:spTgt spid="4098">
                                            <p:txEl>
                                              <p:charRg st="141" end="20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8">
                                            <p:txEl>
                                              <p:charRg st="141" end="209"/>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098">
                                            <p:txEl>
                                              <p:charRg st="209" end="256"/>
                                            </p:txEl>
                                          </p:spTgt>
                                        </p:tgtEl>
                                        <p:attrNameLst>
                                          <p:attrName>style.visibility</p:attrName>
                                        </p:attrNameLst>
                                      </p:cBhvr>
                                      <p:to>
                                        <p:strVal val="visible"/>
                                      </p:to>
                                    </p:set>
                                    <p:anim calcmode="lin" valueType="num">
                                      <p:cBhvr additive="base">
                                        <p:cTn id="37" dur="500" fill="hold"/>
                                        <p:tgtEl>
                                          <p:spTgt spid="4098">
                                            <p:txEl>
                                              <p:charRg st="209" end="25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8">
                                            <p:txEl>
                                              <p:charRg st="209" end="25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098">
                                            <p:txEl>
                                              <p:charRg st="256" end="293"/>
                                            </p:txEl>
                                          </p:spTgt>
                                        </p:tgtEl>
                                        <p:attrNameLst>
                                          <p:attrName>style.visibility</p:attrName>
                                        </p:attrNameLst>
                                      </p:cBhvr>
                                      <p:to>
                                        <p:strVal val="visible"/>
                                      </p:to>
                                    </p:set>
                                    <p:anim calcmode="lin" valueType="num">
                                      <p:cBhvr additive="base">
                                        <p:cTn id="43" dur="500" fill="hold"/>
                                        <p:tgtEl>
                                          <p:spTgt spid="4098">
                                            <p:txEl>
                                              <p:charRg st="256" end="29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8">
                                            <p:txEl>
                                              <p:charRg st="256" end="293"/>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4098">
                                            <p:txEl>
                                              <p:charRg st="293" end="351"/>
                                            </p:txEl>
                                          </p:spTgt>
                                        </p:tgtEl>
                                        <p:attrNameLst>
                                          <p:attrName>style.visibility</p:attrName>
                                        </p:attrNameLst>
                                      </p:cBhvr>
                                      <p:to>
                                        <p:strVal val="visible"/>
                                      </p:to>
                                    </p:set>
                                    <p:anim calcmode="lin" valueType="num">
                                      <p:cBhvr additive="base">
                                        <p:cTn id="49" dur="500" fill="hold"/>
                                        <p:tgtEl>
                                          <p:spTgt spid="4098">
                                            <p:txEl>
                                              <p:charRg st="293" end="35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8">
                                            <p:txEl>
                                              <p:charRg st="293" end="35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628650" y="600075"/>
            <a:ext cx="7889875" cy="603250"/>
          </a:xfrm>
        </p:spPr>
        <p:txBody>
          <a:bodyPr lIns="68569" tIns="34284" rIns="68569" bIns="34284"/>
          <a:lstStyle/>
          <a:p>
            <a:pPr eaLnBrk="1" hangingPunct="1">
              <a:defRPr/>
            </a:pPr>
            <a:r>
              <a:rPr lang="en-ID" altLang="en-US" sz="2031" b="1" dirty="0">
                <a:latin typeface="Calibri" panose="020F0502020204030204" pitchFamily="34" charset="0"/>
              </a:rPr>
              <a:t>Read and understand the following information.</a:t>
            </a:r>
          </a:p>
        </p:txBody>
      </p:sp>
      <p:sp>
        <p:nvSpPr>
          <p:cNvPr id="5122" name="Content Placeholder 2"/>
          <p:cNvSpPr>
            <a:spLocks noGrp="1"/>
          </p:cNvSpPr>
          <p:nvPr>
            <p:ph idx="1"/>
          </p:nvPr>
        </p:nvSpPr>
        <p:spPr>
          <a:xfrm>
            <a:off x="628650" y="1263650"/>
            <a:ext cx="7078663" cy="2619375"/>
          </a:xfrm>
        </p:spPr>
        <p:txBody>
          <a:bodyPr lIns="68569" tIns="34284" rIns="68569" bIns="34284"/>
          <a:lstStyle/>
          <a:p>
            <a:pPr marL="0" indent="0" defTabSz="844357" eaLnBrk="1" hangingPunct="1">
              <a:spcBef>
                <a:spcPct val="0"/>
              </a:spcBef>
              <a:buFont typeface="Arial" pitchFamily="34" charset="0"/>
              <a:buNone/>
              <a:defRPr/>
            </a:pPr>
            <a:r>
              <a:rPr lang="en-ID" altLang="en-US" sz="1847" b="1" dirty="0">
                <a:solidFill>
                  <a:srgbClr val="FF0000"/>
                </a:solidFill>
              </a:rPr>
              <a:t>The purpose: </a:t>
            </a:r>
          </a:p>
          <a:p>
            <a:pPr marL="0" indent="0" defTabSz="844357" eaLnBrk="1" hangingPunct="1">
              <a:spcBef>
                <a:spcPct val="0"/>
              </a:spcBef>
              <a:buFont typeface="Arial" pitchFamily="34" charset="0"/>
              <a:buNone/>
              <a:defRPr/>
            </a:pPr>
            <a:r>
              <a:rPr lang="en-ID" altLang="en-US" sz="1847" dirty="0"/>
              <a:t>To persuade audience/readers to look at an issue with the writer’s perspective.</a:t>
            </a:r>
          </a:p>
          <a:p>
            <a:pPr marL="0" indent="0" defTabSz="844357" eaLnBrk="1" hangingPunct="1">
              <a:spcBef>
                <a:spcPct val="0"/>
              </a:spcBef>
              <a:buFont typeface="Arial" pitchFamily="34" charset="0"/>
              <a:buNone/>
              <a:defRPr/>
            </a:pPr>
            <a:endParaRPr lang="en-ID" altLang="en-US" sz="1847" b="1" dirty="0"/>
          </a:p>
          <a:p>
            <a:pPr marL="0" indent="0" defTabSz="844357" eaLnBrk="1" hangingPunct="1">
              <a:spcBef>
                <a:spcPct val="0"/>
              </a:spcBef>
              <a:buFont typeface="Arial" pitchFamily="34" charset="0"/>
              <a:buNone/>
              <a:defRPr/>
            </a:pPr>
            <a:r>
              <a:rPr lang="en-ID" altLang="en-US" sz="1847" b="1" dirty="0">
                <a:solidFill>
                  <a:srgbClr val="FF0000"/>
                </a:solidFill>
              </a:rPr>
              <a:t>The structure:</a:t>
            </a:r>
          </a:p>
          <a:p>
            <a:pPr marL="416315" indent="-416315" defTabSz="844357" eaLnBrk="1" hangingPunct="1">
              <a:spcBef>
                <a:spcPct val="0"/>
              </a:spcBef>
              <a:buFont typeface="Arial" pitchFamily="34" charset="0"/>
              <a:buNone/>
              <a:defRPr/>
            </a:pPr>
            <a:r>
              <a:rPr lang="en-ID" altLang="en-US" sz="1847" dirty="0"/>
              <a:t>•	</a:t>
            </a:r>
            <a:r>
              <a:rPr lang="en-ID" altLang="en-US" sz="1847" b="1" dirty="0"/>
              <a:t>Title </a:t>
            </a:r>
            <a:r>
              <a:rPr lang="en-ID" altLang="en-US" sz="1847" dirty="0"/>
              <a:t>(optional)</a:t>
            </a:r>
          </a:p>
          <a:p>
            <a:pPr marL="416315" indent="-416315" defTabSz="844357" eaLnBrk="1" hangingPunct="1">
              <a:spcBef>
                <a:spcPct val="0"/>
              </a:spcBef>
              <a:buFont typeface="Arial" pitchFamily="34" charset="0"/>
              <a:buNone/>
              <a:defRPr/>
            </a:pPr>
            <a:r>
              <a:rPr lang="en-ID" altLang="en-US" sz="1847" dirty="0"/>
              <a:t>•	</a:t>
            </a:r>
            <a:r>
              <a:rPr lang="en-ID" altLang="en-US" sz="1847" b="1" dirty="0"/>
              <a:t>Introduction</a:t>
            </a:r>
            <a:r>
              <a:rPr lang="en-ID" altLang="en-US" sz="1847" dirty="0"/>
              <a:t>, or called </a:t>
            </a:r>
            <a:r>
              <a:rPr lang="en-ID" altLang="en-US" sz="1847" b="1" dirty="0"/>
              <a:t>Thesis </a:t>
            </a:r>
          </a:p>
          <a:p>
            <a:pPr marL="416315" indent="-416315" defTabSz="844357" eaLnBrk="1" hangingPunct="1">
              <a:spcBef>
                <a:spcPct val="0"/>
              </a:spcBef>
              <a:buFont typeface="Arial" pitchFamily="34" charset="0"/>
              <a:buNone/>
              <a:defRPr/>
            </a:pPr>
            <a:r>
              <a:rPr lang="en-ID" altLang="en-US" sz="1847" dirty="0"/>
              <a:t>•	</a:t>
            </a:r>
            <a:r>
              <a:rPr lang="en-ID" altLang="en-US" sz="1847" b="1" dirty="0"/>
              <a:t>Arguments </a:t>
            </a:r>
            <a:r>
              <a:rPr lang="en-ID" altLang="en-US" sz="1847" dirty="0"/>
              <a:t>to support the thesis, consisting of a main point and its elaboration </a:t>
            </a:r>
          </a:p>
          <a:p>
            <a:pPr marL="416315" indent="-416315" defTabSz="844357" eaLnBrk="1" hangingPunct="1">
              <a:spcBef>
                <a:spcPct val="0"/>
              </a:spcBef>
              <a:buFont typeface="Arial" pitchFamily="34" charset="0"/>
              <a:buNone/>
              <a:defRPr/>
            </a:pPr>
            <a:r>
              <a:rPr lang="en-ID" altLang="en-US" sz="1847" dirty="0"/>
              <a:t>•	</a:t>
            </a:r>
            <a:r>
              <a:rPr lang="en-ID" altLang="en-US" sz="1847" b="1" dirty="0"/>
              <a:t>Reiteration </a:t>
            </a:r>
            <a:r>
              <a:rPr lang="en-ID" altLang="en-US" sz="1847" dirty="0"/>
              <a:t>or </a:t>
            </a:r>
            <a:r>
              <a:rPr lang="en-ID" altLang="en-US" sz="1847" b="1" dirty="0"/>
              <a:t>Conclusion </a:t>
            </a:r>
            <a:endParaRPr lang="en-ID" altLang="en-US" sz="1847" dirty="0"/>
          </a:p>
        </p:txBody>
      </p:sp>
      <p:sp>
        <p:nvSpPr>
          <p:cNvPr id="2" name="Title 1"/>
          <p:cNvSpPr>
            <a:spLocks noGrp="1"/>
          </p:cNvSpPr>
          <p:nvPr/>
        </p:nvSpPr>
        <p:spPr>
          <a:xfrm>
            <a:off x="628650" y="4044950"/>
            <a:ext cx="7051675" cy="676275"/>
          </a:xfrm>
          <a:prstGeom prst="rect">
            <a:avLst/>
          </a:prstGeom>
          <a:noFill/>
          <a:ln w="9525">
            <a:noFill/>
          </a:ln>
        </p:spPr>
        <p:txBody>
          <a:bodyPr lIns="68569" tIns="34284" rIns="68569" bIns="34284" anchor="ctr"/>
          <a:lstStyle/>
          <a:p>
            <a:pPr>
              <a:lnSpc>
                <a:spcPct val="90000"/>
              </a:lnSpc>
              <a:defRPr/>
            </a:pPr>
            <a:r>
              <a:rPr lang="en-ID" altLang="en-US" sz="2031" b="1" dirty="0">
                <a:cs typeface="Calibri" panose="020F0502020204030204" pitchFamily="34" charset="0"/>
              </a:rPr>
              <a:t>Now, discuss the linguistic features of an analytical exposition text, with your friend.</a:t>
            </a:r>
            <a:endParaRPr lang="id-ID" altLang="en-US" sz="2031" b="1" dirty="0">
              <a:ea typeface="Calibri" panose="020F0502020204030204" pitchFamily="34" charset="0"/>
            </a:endParaRPr>
          </a:p>
        </p:txBody>
      </p:sp>
      <p:sp>
        <p:nvSpPr>
          <p:cNvPr id="5" name="Title 1"/>
          <p:cNvSpPr>
            <a:spLocks noGrp="1"/>
          </p:cNvSpPr>
          <p:nvPr/>
        </p:nvSpPr>
        <p:spPr bwMode="auto">
          <a:xfrm>
            <a:off x="628650" y="4773613"/>
            <a:ext cx="6254750" cy="895350"/>
          </a:xfrm>
          <a:prstGeom prst="rect">
            <a:avLst/>
          </a:prstGeom>
          <a:noFill/>
          <a:ln w="9525">
            <a:noFill/>
            <a:miter lim="800000"/>
            <a:headEnd/>
            <a:tailEnd/>
          </a:ln>
        </p:spPr>
        <p:txBody>
          <a:bodyPr lIns="68569" tIns="34284" rIns="68569" bIns="34284" anchor="ctr"/>
          <a:lstStyle/>
          <a:p>
            <a:pPr>
              <a:lnSpc>
                <a:spcPct val="90000"/>
              </a:lnSpc>
            </a:pPr>
            <a:r>
              <a:rPr lang="en-ID" altLang="en-US" sz="2000" b="1">
                <a:cs typeface="Calibri" pitchFamily="34" charset="0"/>
              </a:rPr>
              <a:t>Then, identify the structure of the text about YouTube as a significant platform for brands.</a:t>
            </a:r>
          </a:p>
          <a:p>
            <a:pPr>
              <a:lnSpc>
                <a:spcPct val="90000"/>
              </a:lnSpc>
            </a:pPr>
            <a:r>
              <a:rPr lang="en-ID" altLang="en-US" sz="2000" b="1">
                <a:cs typeface="Calibri" pitchFamily="34" charset="0"/>
              </a:rPr>
              <a:t>Check your answers on the next slides.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0-#ppt_w/2"/>
                                          </p:val>
                                        </p:tav>
                                        <p:tav tm="100000">
                                          <p:val>
                                            <p:strVal val="#ppt_x"/>
                                          </p:val>
                                        </p:tav>
                                      </p:tavLst>
                                    </p:anim>
                                    <p:anim calcmode="lin" valueType="num">
                                      <p:cBhvr additive="base">
                                        <p:cTn id="8" dur="500" fill="hold"/>
                                        <p:tgtEl>
                                          <p:spTgt spid="51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2">
                                            <p:txEl>
                                              <p:pRg st="0" end="0"/>
                                            </p:txEl>
                                          </p:spTgt>
                                        </p:tgtEl>
                                        <p:attrNameLst>
                                          <p:attrName>style.visibility</p:attrName>
                                        </p:attrNameLst>
                                      </p:cBhvr>
                                      <p:to>
                                        <p:strVal val="visible"/>
                                      </p:to>
                                    </p:set>
                                    <p:anim calcmode="lin" valueType="num">
                                      <p:cBhvr additive="base">
                                        <p:cTn id="13"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2">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122">
                                            <p:txEl>
                                              <p:pRg st="1" end="1"/>
                                            </p:txEl>
                                          </p:spTgt>
                                        </p:tgtEl>
                                        <p:attrNameLst>
                                          <p:attrName>style.visibility</p:attrName>
                                        </p:attrNameLst>
                                      </p:cBhvr>
                                      <p:to>
                                        <p:strVal val="visible"/>
                                      </p:to>
                                    </p:set>
                                    <p:anim calcmode="lin" valueType="num">
                                      <p:cBhvr additive="base">
                                        <p:cTn id="17"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5122">
                                            <p:txEl>
                                              <p:pRg st="3" end="3"/>
                                            </p:txEl>
                                          </p:spTgt>
                                        </p:tgtEl>
                                        <p:attrNameLst>
                                          <p:attrName>style.visibility</p:attrName>
                                        </p:attrNameLst>
                                      </p:cBhvr>
                                      <p:to>
                                        <p:strVal val="visible"/>
                                      </p:to>
                                    </p:set>
                                    <p:anim calcmode="lin" valueType="num">
                                      <p:cBhvr additive="base">
                                        <p:cTn id="23" dur="500" fill="hold"/>
                                        <p:tgtEl>
                                          <p:spTgt spid="512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2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122">
                                            <p:txEl>
                                              <p:pRg st="4" end="4"/>
                                            </p:txEl>
                                          </p:spTgt>
                                        </p:tgtEl>
                                        <p:attrNameLst>
                                          <p:attrName>style.visibility</p:attrName>
                                        </p:attrNameLst>
                                      </p:cBhvr>
                                      <p:to>
                                        <p:strVal val="visible"/>
                                      </p:to>
                                    </p:set>
                                    <p:anim calcmode="lin" valueType="num">
                                      <p:cBhvr additive="base">
                                        <p:cTn id="27" dur="500" fill="hold"/>
                                        <p:tgtEl>
                                          <p:spTgt spid="512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122">
                                            <p:txEl>
                                              <p:pRg st="5" end="5"/>
                                            </p:txEl>
                                          </p:spTgt>
                                        </p:tgtEl>
                                        <p:attrNameLst>
                                          <p:attrName>style.visibility</p:attrName>
                                        </p:attrNameLst>
                                      </p:cBhvr>
                                      <p:to>
                                        <p:strVal val="visible"/>
                                      </p:to>
                                    </p:set>
                                    <p:anim calcmode="lin" valueType="num">
                                      <p:cBhvr additive="base">
                                        <p:cTn id="31" dur="500" fill="hold"/>
                                        <p:tgtEl>
                                          <p:spTgt spid="512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122">
                                            <p:txEl>
                                              <p:pRg st="6" end="6"/>
                                            </p:txEl>
                                          </p:spTgt>
                                        </p:tgtEl>
                                        <p:attrNameLst>
                                          <p:attrName>style.visibility</p:attrName>
                                        </p:attrNameLst>
                                      </p:cBhvr>
                                      <p:to>
                                        <p:strVal val="visible"/>
                                      </p:to>
                                    </p:set>
                                    <p:anim calcmode="lin" valueType="num">
                                      <p:cBhvr additive="base">
                                        <p:cTn id="35" dur="500" fill="hold"/>
                                        <p:tgtEl>
                                          <p:spTgt spid="512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2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122">
                                            <p:txEl>
                                              <p:pRg st="7" end="7"/>
                                            </p:txEl>
                                          </p:spTgt>
                                        </p:tgtEl>
                                        <p:attrNameLst>
                                          <p:attrName>style.visibility</p:attrName>
                                        </p:attrNameLst>
                                      </p:cBhvr>
                                      <p:to>
                                        <p:strVal val="visible"/>
                                      </p:to>
                                    </p:set>
                                    <p:anim calcmode="lin" valueType="num">
                                      <p:cBhvr additive="base">
                                        <p:cTn id="39" dur="500" fill="hold"/>
                                        <p:tgtEl>
                                          <p:spTgt spid="512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additive="base">
                                        <p:cTn id="5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628650" y="600075"/>
            <a:ext cx="7080250" cy="747713"/>
          </a:xfrm>
        </p:spPr>
        <p:txBody>
          <a:bodyPr lIns="68569" tIns="34284" rIns="68569" bIns="34284"/>
          <a:lstStyle/>
          <a:p>
            <a:pPr eaLnBrk="1" hangingPunct="1">
              <a:defRPr/>
            </a:pPr>
            <a:r>
              <a:rPr lang="en-ID" altLang="en-US" sz="2031" b="1" dirty="0">
                <a:latin typeface="Calibri" panose="020F0502020204030204" pitchFamily="34" charset="0"/>
              </a:rPr>
              <a:t>See the identification of an analytical exposition text below.</a:t>
            </a:r>
          </a:p>
        </p:txBody>
      </p:sp>
      <p:sp>
        <p:nvSpPr>
          <p:cNvPr id="2" name="Rectangle 1"/>
          <p:cNvSpPr/>
          <p:nvPr/>
        </p:nvSpPr>
        <p:spPr>
          <a:xfrm>
            <a:off x="776288" y="2214563"/>
            <a:ext cx="5600700" cy="1838325"/>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indent="498405" defTabSz="844357" eaLnBrk="1" hangingPunct="1">
              <a:defRPr/>
            </a:pPr>
            <a:r>
              <a:rPr lang="en-US" altLang="en-US" sz="1847" dirty="0">
                <a:solidFill>
                  <a:schemeClr val="tx1"/>
                </a:solidFill>
                <a:sym typeface="+mn-ea"/>
              </a:rPr>
              <a:t>What has one billion users and doubles as the second largest search engine on the Internet? The answer is YouTube. This search engine has been an incredible tool for most businesses. Unfortunately, not many businesses make use of it. </a:t>
            </a:r>
            <a:r>
              <a:rPr lang="en-US" altLang="en-US" sz="1847" dirty="0">
                <a:solidFill>
                  <a:srgbClr val="FF0000"/>
                </a:solidFill>
                <a:sym typeface="+mn-ea"/>
              </a:rPr>
              <a:t>I want to share why YouTube is such an significant platform for your brand.</a:t>
            </a:r>
          </a:p>
        </p:txBody>
      </p:sp>
      <p:cxnSp>
        <p:nvCxnSpPr>
          <p:cNvPr id="3" name="Straight Connector 2"/>
          <p:cNvCxnSpPr/>
          <p:nvPr/>
        </p:nvCxnSpPr>
        <p:spPr>
          <a:xfrm>
            <a:off x="6375400" y="3381375"/>
            <a:ext cx="37623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751638" y="3144838"/>
            <a:ext cx="1384300" cy="41275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chemeClr val="bg1"/>
                </a:solidFill>
              </a:rPr>
              <a:t>Thesis</a:t>
            </a:r>
          </a:p>
        </p:txBody>
      </p:sp>
      <p:sp>
        <p:nvSpPr>
          <p:cNvPr id="6" name="Rectangle 5"/>
          <p:cNvSpPr/>
          <p:nvPr/>
        </p:nvSpPr>
        <p:spPr>
          <a:xfrm>
            <a:off x="776288" y="1427163"/>
            <a:ext cx="2435225" cy="41275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chemeClr val="tx1"/>
                </a:solidFill>
              </a:rPr>
              <a:t>1st Paragraph</a:t>
            </a:r>
          </a:p>
        </p:txBody>
      </p:sp>
      <p:cxnSp>
        <p:nvCxnSpPr>
          <p:cNvPr id="16" name="Straight Connector 15"/>
          <p:cNvCxnSpPr/>
          <p:nvPr/>
        </p:nvCxnSpPr>
        <p:spPr>
          <a:xfrm flipH="1" flipV="1">
            <a:off x="3211513" y="3940175"/>
            <a:ext cx="381000" cy="5302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70138" y="4470400"/>
            <a:ext cx="2435225" cy="4143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rgbClr val="FF0000"/>
                </a:solidFill>
              </a:rPr>
              <a:t>Topic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0-#ppt_w/2"/>
                                          </p:val>
                                        </p:tav>
                                        <p:tav tm="100000">
                                          <p:val>
                                            <p:strVal val="#ppt_x"/>
                                          </p:val>
                                        </p:tav>
                                      </p:tavLst>
                                    </p:anim>
                                    <p:anim calcmode="lin" valueType="num">
                                      <p:cBhvr additive="base">
                                        <p:cTn id="8" dur="500" fill="hold"/>
                                        <p:tgtEl>
                                          <p:spTgt spid="61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3"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upRight)">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3"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trips(upRight)">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p:tgtEl>
                                          <p:spTgt spid="17"/>
                                        </p:tgtEl>
                                        <p:attrNameLst>
                                          <p:attrName>ppt_y</p:attrName>
                                        </p:attrNameLst>
                                      </p:cBhvr>
                                      <p:tavLst>
                                        <p:tav tm="0">
                                          <p:val>
                                            <p:strVal val="#ppt_y-#ppt_h*1.125000"/>
                                          </p:val>
                                        </p:tav>
                                        <p:tav tm="100000">
                                          <p:val>
                                            <p:strVal val="#ppt_y"/>
                                          </p:val>
                                        </p:tav>
                                      </p:tavLst>
                                    </p:anim>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2" grpId="0" bldLvl="0" animBg="1"/>
      <p:bldP spid="4" grpId="0" bldLvl="0" animBg="1"/>
      <p:bldP spid="6" grpId="0" bldLvl="0" animBg="1"/>
      <p:bldP spid="1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title"/>
          </p:nvPr>
        </p:nvSpPr>
        <p:spPr>
          <a:xfrm>
            <a:off x="460375" y="190500"/>
            <a:ext cx="6402388" cy="755650"/>
          </a:xfrm>
        </p:spPr>
        <p:txBody>
          <a:bodyPr/>
          <a:lstStyle/>
          <a:p>
            <a:pPr algn="ctr" eaLnBrk="1" hangingPunct="1">
              <a:defRPr/>
            </a:pPr>
            <a:r>
              <a:rPr lang="en-US" altLang="en-US" sz="3500" b="1" dirty="0" smtClean="0">
                <a:latin typeface="+mn-lt"/>
              </a:rPr>
              <a:t>Suggesting</a:t>
            </a:r>
          </a:p>
        </p:txBody>
      </p:sp>
      <p:sp>
        <p:nvSpPr>
          <p:cNvPr id="2" name="Content Placeholder 4"/>
          <p:cNvSpPr>
            <a:spLocks noGrp="1"/>
          </p:cNvSpPr>
          <p:nvPr>
            <p:ph idx="1"/>
          </p:nvPr>
        </p:nvSpPr>
        <p:spPr>
          <a:xfrm>
            <a:off x="315913" y="803275"/>
            <a:ext cx="7054850" cy="5580063"/>
          </a:xfrm>
        </p:spPr>
        <p:txBody>
          <a:bodyPr/>
          <a:lstStyle/>
          <a:p>
            <a:pPr marL="0" indent="0" eaLnBrk="1" hangingPunct="1">
              <a:spcBef>
                <a:spcPts val="0"/>
              </a:spcBef>
              <a:buFont typeface="Arial" pitchFamily="34" charset="0"/>
              <a:buNone/>
              <a:defRPr/>
            </a:pPr>
            <a:r>
              <a:rPr lang="en-US" altLang="en-US" sz="2200" b="1" noProof="1" smtClean="0"/>
              <a:t>Listen and repeat.</a:t>
            </a:r>
          </a:p>
          <a:p>
            <a:pPr marL="0" indent="0" eaLnBrk="1" hangingPunct="1">
              <a:spcBef>
                <a:spcPts val="0"/>
              </a:spcBef>
              <a:buFont typeface="Arial" pitchFamily="34" charset="0"/>
              <a:buNone/>
              <a:defRPr/>
            </a:pPr>
            <a:r>
              <a:rPr lang="en-US" altLang="en-US" sz="2200" b="1" noProof="1" smtClean="0"/>
              <a:t>Then, practice the dialog with your friend.</a:t>
            </a:r>
            <a:endParaRPr lang="id-ID" altLang="en-US" sz="2200" b="1" noProof="1" smtClean="0"/>
          </a:p>
          <a:p>
            <a:pPr marL="0" indent="0" eaLnBrk="1" hangingPunct="1">
              <a:spcBef>
                <a:spcPts val="0"/>
              </a:spcBef>
              <a:buFont typeface="Arial" pitchFamily="34" charset="0"/>
              <a:buNone/>
              <a:tabLst>
                <a:tab pos="901700" algn="l"/>
                <a:tab pos="1436688" algn="l"/>
              </a:tabLst>
              <a:defRPr/>
            </a:pPr>
            <a:endParaRPr lang="id-ID" altLang="en-US" sz="2000" noProof="1" smtClean="0"/>
          </a:p>
          <a:p>
            <a:pPr marL="0" indent="0" eaLnBrk="1" hangingPunct="1">
              <a:spcBef>
                <a:spcPts val="0"/>
              </a:spcBef>
              <a:buFont typeface="Arial" pitchFamily="34" charset="0"/>
              <a:buNone/>
              <a:tabLst>
                <a:tab pos="542925" algn="l"/>
                <a:tab pos="901700" algn="l"/>
                <a:tab pos="1436688" algn="l"/>
              </a:tabLst>
              <a:defRPr/>
            </a:pPr>
            <a:r>
              <a:rPr lang="en-US" altLang="en-US" sz="2000" noProof="1" smtClean="0"/>
              <a:t>Gio</a:t>
            </a:r>
            <a:r>
              <a:rPr lang="id-ID" altLang="en-US" sz="2000" noProof="1" smtClean="0"/>
              <a:t>   </a:t>
            </a:r>
            <a:r>
              <a:rPr lang="en-US" altLang="en-US" sz="2000" noProof="1" smtClean="0"/>
              <a:t>:</a:t>
            </a:r>
            <a:r>
              <a:rPr lang="id-ID" altLang="en-US" sz="2000" noProof="1" smtClean="0"/>
              <a:t>  </a:t>
            </a:r>
            <a:r>
              <a:rPr lang="en-US" altLang="en-US" sz="2000" noProof="1" smtClean="0"/>
              <a:t>Hi, Vani.</a:t>
            </a:r>
          </a:p>
          <a:p>
            <a:pPr marL="0" indent="0" eaLnBrk="1" hangingPunct="1">
              <a:spcBef>
                <a:spcPts val="0"/>
              </a:spcBef>
              <a:buFont typeface="Arial" pitchFamily="34" charset="0"/>
              <a:buNone/>
              <a:tabLst>
                <a:tab pos="901700" algn="l"/>
                <a:tab pos="1436688" algn="l"/>
              </a:tabLst>
              <a:defRPr/>
            </a:pPr>
            <a:r>
              <a:rPr lang="en-US" altLang="en-US" sz="2000" noProof="1" smtClean="0"/>
              <a:t>Vani</a:t>
            </a:r>
            <a:r>
              <a:rPr lang="id-ID" altLang="en-US" sz="2000" noProof="1" smtClean="0"/>
              <a:t> </a:t>
            </a:r>
            <a:r>
              <a:rPr lang="en-US" altLang="en-US" sz="2000" noProof="1" smtClean="0"/>
              <a:t>:</a:t>
            </a:r>
            <a:r>
              <a:rPr lang="id-ID" altLang="en-US" sz="2000" noProof="1" smtClean="0"/>
              <a:t>  </a:t>
            </a:r>
            <a:r>
              <a:rPr lang="en-US" altLang="en-US" sz="2000" noProof="1" smtClean="0"/>
              <a:t>Hi, Gio.</a:t>
            </a:r>
          </a:p>
          <a:p>
            <a:pPr marL="0" indent="0" eaLnBrk="1" hangingPunct="1">
              <a:spcBef>
                <a:spcPts val="0"/>
              </a:spcBef>
              <a:buFont typeface="Arial" pitchFamily="34" charset="0"/>
              <a:buNone/>
              <a:tabLst>
                <a:tab pos="901700" algn="l"/>
                <a:tab pos="1436688" algn="l"/>
              </a:tabLst>
              <a:defRPr/>
            </a:pPr>
            <a:r>
              <a:rPr lang="en-US" altLang="en-US" sz="2000" noProof="1" smtClean="0"/>
              <a:t>Gio</a:t>
            </a:r>
            <a:r>
              <a:rPr lang="id-ID" altLang="en-US" sz="2000" noProof="1" smtClean="0"/>
              <a:t>   </a:t>
            </a:r>
            <a:r>
              <a:rPr lang="en-US" altLang="en-US" sz="2000" noProof="1" smtClean="0"/>
              <a:t>:</a:t>
            </a:r>
            <a:r>
              <a:rPr lang="id-ID" altLang="en-US" sz="2000" noProof="1" smtClean="0"/>
              <a:t>  </a:t>
            </a:r>
            <a:r>
              <a:rPr lang="en-US" altLang="en-US" sz="2000" noProof="1" smtClean="0"/>
              <a:t>What are you doing?</a:t>
            </a:r>
          </a:p>
          <a:p>
            <a:pPr marL="0" indent="0" eaLnBrk="1" hangingPunct="1">
              <a:spcBef>
                <a:spcPts val="0"/>
              </a:spcBef>
              <a:buFont typeface="Arial" pitchFamily="34" charset="0"/>
              <a:buNone/>
              <a:tabLst>
                <a:tab pos="901700" algn="l"/>
                <a:tab pos="1436688" algn="l"/>
              </a:tabLst>
              <a:defRPr/>
            </a:pPr>
            <a:r>
              <a:rPr lang="en-US" altLang="en-US" sz="2000" noProof="1" smtClean="0"/>
              <a:t>Vani</a:t>
            </a:r>
            <a:r>
              <a:rPr lang="id-ID" altLang="en-US" sz="2000" noProof="1" smtClean="0"/>
              <a:t> </a:t>
            </a:r>
            <a:r>
              <a:rPr lang="en-US" altLang="en-US" sz="2000" noProof="1" smtClean="0"/>
              <a:t>:</a:t>
            </a:r>
            <a:r>
              <a:rPr lang="id-ID" altLang="en-US" sz="2000" noProof="1" smtClean="0"/>
              <a:t>  </a:t>
            </a:r>
            <a:r>
              <a:rPr lang="en-US" altLang="en-US" sz="2000" noProof="1" smtClean="0"/>
              <a:t>I am setting up a solar panel.</a:t>
            </a:r>
          </a:p>
          <a:p>
            <a:pPr marL="0" indent="0" eaLnBrk="1" hangingPunct="1">
              <a:spcBef>
                <a:spcPts val="0"/>
              </a:spcBef>
              <a:buFont typeface="Arial" pitchFamily="34" charset="0"/>
              <a:buNone/>
              <a:tabLst>
                <a:tab pos="901700" algn="l"/>
                <a:tab pos="1436688" algn="l"/>
              </a:tabLst>
              <a:defRPr/>
            </a:pPr>
            <a:r>
              <a:rPr lang="en-US" altLang="en-US" sz="2000" noProof="1" smtClean="0"/>
              <a:t>Gio</a:t>
            </a:r>
            <a:r>
              <a:rPr lang="id-ID" altLang="en-US" sz="2000" noProof="1" smtClean="0"/>
              <a:t>   </a:t>
            </a:r>
            <a:r>
              <a:rPr lang="en-US" altLang="en-US" sz="2000" noProof="1" smtClean="0"/>
              <a:t>:</a:t>
            </a:r>
            <a:r>
              <a:rPr lang="id-ID" altLang="en-US" sz="2000" noProof="1" smtClean="0"/>
              <a:t>  </a:t>
            </a:r>
            <a:r>
              <a:rPr lang="en-US" altLang="en-US" sz="2000" noProof="1" smtClean="0"/>
              <a:t>Let me help you.</a:t>
            </a:r>
          </a:p>
          <a:p>
            <a:pPr marL="0" indent="0" eaLnBrk="1" hangingPunct="1">
              <a:spcBef>
                <a:spcPts val="0"/>
              </a:spcBef>
              <a:buFont typeface="Arial" pitchFamily="34" charset="0"/>
              <a:buNone/>
              <a:tabLst>
                <a:tab pos="901700" algn="l"/>
                <a:tab pos="1436688" algn="l"/>
              </a:tabLst>
              <a:defRPr/>
            </a:pPr>
            <a:r>
              <a:rPr lang="en-US" altLang="en-US" sz="2000" noProof="1" smtClean="0"/>
              <a:t>Vani</a:t>
            </a:r>
            <a:r>
              <a:rPr lang="id-ID" altLang="en-US" sz="2000" noProof="1" smtClean="0"/>
              <a:t> </a:t>
            </a:r>
            <a:r>
              <a:rPr lang="en-US" altLang="en-US" sz="2000" noProof="1" smtClean="0"/>
              <a:t>:</a:t>
            </a:r>
            <a:r>
              <a:rPr lang="id-ID" altLang="en-US" sz="2000" noProof="1" smtClean="0"/>
              <a:t>  </a:t>
            </a:r>
            <a:r>
              <a:rPr lang="en-US" altLang="en-US" sz="2000" noProof="1" smtClean="0"/>
              <a:t>Sure, thanks.</a:t>
            </a:r>
          </a:p>
          <a:p>
            <a:pPr marL="0" indent="0" eaLnBrk="1" hangingPunct="1">
              <a:spcBef>
                <a:spcPts val="0"/>
              </a:spcBef>
              <a:buFont typeface="Arial" pitchFamily="34" charset="0"/>
              <a:buNone/>
              <a:tabLst>
                <a:tab pos="901700" algn="l"/>
                <a:tab pos="1436688" algn="l"/>
              </a:tabLst>
              <a:defRPr/>
            </a:pPr>
            <a:r>
              <a:rPr lang="en-US" altLang="en-US" sz="2000" noProof="1" smtClean="0"/>
              <a:t>Gio</a:t>
            </a:r>
            <a:r>
              <a:rPr lang="id-ID" altLang="en-US" sz="2000" noProof="1" smtClean="0"/>
              <a:t>   </a:t>
            </a:r>
            <a:r>
              <a:rPr lang="en-US" altLang="en-US" sz="2000" noProof="1" smtClean="0"/>
              <a:t>:</a:t>
            </a:r>
            <a:r>
              <a:rPr lang="id-ID" altLang="en-US" sz="2000" noProof="1" smtClean="0"/>
              <a:t>  </a:t>
            </a:r>
            <a:r>
              <a:rPr lang="en-US" altLang="en-US" sz="2000" noProof="1" smtClean="0"/>
              <a:t>No big deal. Anyway, did you make it yourself?</a:t>
            </a:r>
          </a:p>
          <a:p>
            <a:pPr marL="0" indent="0" eaLnBrk="1" hangingPunct="1">
              <a:spcBef>
                <a:spcPts val="0"/>
              </a:spcBef>
              <a:buFont typeface="Arial" pitchFamily="34" charset="0"/>
              <a:buNone/>
              <a:tabLst>
                <a:tab pos="901700" algn="l"/>
                <a:tab pos="1436688" algn="l"/>
              </a:tabLst>
              <a:defRPr/>
            </a:pPr>
            <a:r>
              <a:rPr lang="en-US" altLang="en-US" sz="2000" noProof="1" smtClean="0"/>
              <a:t>Vani</a:t>
            </a:r>
            <a:r>
              <a:rPr lang="id-ID" altLang="en-US" sz="2000" noProof="1" smtClean="0"/>
              <a:t> </a:t>
            </a:r>
            <a:r>
              <a:rPr lang="en-US" altLang="en-US" sz="2000" noProof="1" smtClean="0"/>
              <a:t>:</a:t>
            </a:r>
            <a:r>
              <a:rPr lang="id-ID" altLang="en-US" sz="2000" noProof="1" smtClean="0"/>
              <a:t>  </a:t>
            </a:r>
            <a:r>
              <a:rPr lang="en-US" altLang="en-US" sz="2000" noProof="1" smtClean="0"/>
              <a:t>Yes, I did.</a:t>
            </a:r>
          </a:p>
          <a:p>
            <a:pPr marL="0" indent="0" eaLnBrk="1" hangingPunct="1">
              <a:spcBef>
                <a:spcPts val="0"/>
              </a:spcBef>
              <a:buFont typeface="Arial" pitchFamily="34" charset="0"/>
              <a:buNone/>
              <a:tabLst>
                <a:tab pos="901700" algn="l"/>
                <a:tab pos="1436688" algn="l"/>
              </a:tabLst>
              <a:defRPr/>
            </a:pPr>
            <a:r>
              <a:rPr lang="en-US" altLang="en-US" sz="2000" noProof="1" smtClean="0"/>
              <a:t>Gio</a:t>
            </a:r>
            <a:r>
              <a:rPr lang="id-ID" altLang="en-US" sz="2000" noProof="1" smtClean="0"/>
              <a:t>   </a:t>
            </a:r>
            <a:r>
              <a:rPr lang="en-US" altLang="en-US" sz="2000" noProof="1" smtClean="0"/>
              <a:t>:</a:t>
            </a:r>
            <a:r>
              <a:rPr lang="id-ID" altLang="en-US" sz="2000" noProof="1" smtClean="0"/>
              <a:t>  </a:t>
            </a:r>
            <a:r>
              <a:rPr lang="en-US" altLang="en-US" sz="2000" noProof="1" smtClean="0"/>
              <a:t>That’s cool!</a:t>
            </a:r>
          </a:p>
          <a:p>
            <a:pPr marL="714375" indent="-714375" eaLnBrk="1" hangingPunct="1">
              <a:spcBef>
                <a:spcPts val="0"/>
              </a:spcBef>
              <a:buFont typeface="Arial" pitchFamily="34" charset="0"/>
              <a:buNone/>
              <a:tabLst>
                <a:tab pos="901700" algn="l"/>
                <a:tab pos="1436688" algn="l"/>
              </a:tabLst>
              <a:defRPr/>
            </a:pPr>
            <a:r>
              <a:rPr lang="en-US" altLang="en-US" sz="2000" noProof="1" smtClean="0"/>
              <a:t>Vani</a:t>
            </a:r>
            <a:r>
              <a:rPr lang="id-ID" altLang="en-US" sz="2000" noProof="1" smtClean="0"/>
              <a:t> </a:t>
            </a:r>
            <a:r>
              <a:rPr lang="en-US" altLang="en-US" sz="2000" noProof="1" smtClean="0"/>
              <a:t>:</a:t>
            </a:r>
            <a:r>
              <a:rPr lang="id-ID" altLang="en-US" sz="2000" noProof="1" smtClean="0"/>
              <a:t>  </a:t>
            </a:r>
            <a:r>
              <a:rPr lang="en-US" altLang="en-US" sz="2000" noProof="1" smtClean="0"/>
              <a:t>Thanks, but I am still in the learning process. It can only supply low</a:t>
            </a:r>
            <a:r>
              <a:rPr lang="id-ID" altLang="en-US" sz="2000" noProof="1" smtClean="0"/>
              <a:t> </a:t>
            </a:r>
            <a:r>
              <a:rPr lang="en-US" altLang="en-US" sz="2000" noProof="1" smtClean="0"/>
              <a:t>electricity.</a:t>
            </a:r>
            <a:endParaRPr lang="id-ID" altLang="en-US" sz="2000" noProof="1" smtClean="0"/>
          </a:p>
          <a:p>
            <a:pPr marL="714375" indent="-714375" eaLnBrk="1" hangingPunct="1">
              <a:spcBef>
                <a:spcPts val="0"/>
              </a:spcBef>
              <a:buFont typeface="Arial" pitchFamily="34" charset="0"/>
              <a:buNone/>
              <a:tabLst>
                <a:tab pos="901700" algn="l"/>
                <a:tab pos="1436688" algn="l"/>
              </a:tabLst>
              <a:defRPr/>
            </a:pPr>
            <a:r>
              <a:rPr lang="en-US" altLang="en-US" sz="2000" noProof="1" smtClean="0"/>
              <a:t>Gio</a:t>
            </a:r>
            <a:r>
              <a:rPr lang="id-ID" altLang="en-US" sz="2000" noProof="1" smtClean="0"/>
              <a:t>   </a:t>
            </a:r>
            <a:r>
              <a:rPr lang="en-US" altLang="en-US" sz="2000" noProof="1" smtClean="0"/>
              <a:t>:</a:t>
            </a:r>
            <a:r>
              <a:rPr lang="id-ID" altLang="en-US" sz="2000" noProof="1" smtClean="0"/>
              <a:t>  </a:t>
            </a:r>
            <a:r>
              <a:rPr lang="en-US" altLang="en-US" sz="2000" noProof="1" smtClean="0"/>
              <a:t>Why don’t you make more solar panels to supply electricity at your house?</a:t>
            </a:r>
          </a:p>
          <a:p>
            <a:pPr marL="0" indent="0" eaLnBrk="1" hangingPunct="1">
              <a:spcBef>
                <a:spcPts val="0"/>
              </a:spcBef>
              <a:buFont typeface="Arial" pitchFamily="34" charset="0"/>
              <a:buNone/>
              <a:tabLst>
                <a:tab pos="901700" algn="l"/>
                <a:tab pos="1436688" algn="l"/>
              </a:tabLst>
              <a:defRPr/>
            </a:pPr>
            <a:r>
              <a:rPr lang="en-US" altLang="en-US" sz="2000" noProof="1" smtClean="0"/>
              <a:t>Vani</a:t>
            </a:r>
            <a:r>
              <a:rPr lang="id-ID" altLang="en-US" sz="2000" noProof="1" smtClean="0"/>
              <a:t> </a:t>
            </a:r>
            <a:r>
              <a:rPr lang="en-US" altLang="en-US" sz="2000" noProof="1" smtClean="0"/>
              <a:t>:</a:t>
            </a:r>
            <a:r>
              <a:rPr lang="id-ID" altLang="en-US" sz="2000" noProof="1" smtClean="0"/>
              <a:t>  </a:t>
            </a:r>
            <a:r>
              <a:rPr lang="en-US" altLang="en-US" sz="2000" noProof="1" smtClean="0"/>
              <a:t>That’s what I’m going to do, but it must be costly.</a:t>
            </a:r>
          </a:p>
          <a:p>
            <a:pPr marL="714375" indent="-714375" eaLnBrk="1" hangingPunct="1">
              <a:spcBef>
                <a:spcPts val="0"/>
              </a:spcBef>
              <a:buFont typeface="Arial" pitchFamily="34" charset="0"/>
              <a:buNone/>
              <a:tabLst>
                <a:tab pos="901700" algn="l"/>
                <a:tab pos="1436688" algn="l"/>
              </a:tabLst>
              <a:defRPr/>
            </a:pPr>
            <a:r>
              <a:rPr lang="en-US" altLang="en-US" sz="2000" noProof="1" smtClean="0"/>
              <a:t>Gio</a:t>
            </a:r>
            <a:r>
              <a:rPr lang="id-ID" altLang="en-US" sz="2000" noProof="1" smtClean="0"/>
              <a:t>   </a:t>
            </a:r>
            <a:r>
              <a:rPr lang="en-US" altLang="en-US" sz="2000" noProof="1" smtClean="0"/>
              <a:t>:</a:t>
            </a:r>
            <a:r>
              <a:rPr lang="id-ID" altLang="en-US" sz="2000" noProof="1" smtClean="0"/>
              <a:t>  </a:t>
            </a:r>
            <a:r>
              <a:rPr lang="en-US" altLang="en-US" sz="2000" noProof="1" smtClean="0"/>
              <a:t>I suggest you tell your parents or the local government about it. </a:t>
            </a:r>
            <a:endParaRPr lang="id-ID" altLang="en-US" sz="2000" noProof="1" smtClean="0"/>
          </a:p>
          <a:p>
            <a:pPr marL="628650" indent="0" eaLnBrk="1" hangingPunct="1">
              <a:spcBef>
                <a:spcPts val="0"/>
              </a:spcBef>
              <a:buFont typeface="Arial" pitchFamily="34" charset="0"/>
              <a:buNone/>
              <a:tabLst>
                <a:tab pos="901700" algn="l"/>
                <a:tab pos="1436688" algn="l"/>
              </a:tabLst>
              <a:defRPr/>
            </a:pPr>
            <a:r>
              <a:rPr lang="id-ID" altLang="en-US" sz="2000" noProof="1" smtClean="0"/>
              <a:t> </a:t>
            </a:r>
            <a:r>
              <a:rPr lang="en-US" altLang="en-US" sz="2000" noProof="1" smtClean="0"/>
              <a:t>I believe they will support you.</a:t>
            </a:r>
          </a:p>
          <a:p>
            <a:pPr marL="0" indent="0" eaLnBrk="1" hangingPunct="1">
              <a:spcBef>
                <a:spcPts val="0"/>
              </a:spcBef>
              <a:buFont typeface="Arial" pitchFamily="34" charset="0"/>
              <a:buNone/>
              <a:tabLst>
                <a:tab pos="901700" algn="l"/>
                <a:tab pos="1436688" algn="l"/>
              </a:tabLst>
              <a:defRPr/>
            </a:pPr>
            <a:r>
              <a:rPr lang="en-US" altLang="en-US" sz="2000" noProof="1" smtClean="0"/>
              <a:t>Vani</a:t>
            </a:r>
            <a:r>
              <a:rPr lang="id-ID" altLang="en-US" sz="2000" noProof="1" smtClean="0"/>
              <a:t> </a:t>
            </a:r>
            <a:r>
              <a:rPr lang="en-US" altLang="en-US" sz="2000" noProof="1" smtClean="0"/>
              <a:t>:</a:t>
            </a:r>
            <a:r>
              <a:rPr lang="id-ID" altLang="en-US" sz="2000" noProof="1" smtClean="0"/>
              <a:t>  </a:t>
            </a:r>
            <a:r>
              <a:rPr lang="en-US" altLang="en-US" sz="2000" noProof="1" smtClean="0"/>
              <a:t>Good idea!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 calcmode="lin" valueType="num">
                                      <p:cBhvr additive="base">
                                        <p:cTn id="63"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 calcmode="lin" valueType="num">
                                      <p:cBhvr additive="base">
                                        <p:cTn id="67" dur="5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
                                            <p:txEl>
                                              <p:pRg st="14" end="14"/>
                                            </p:txEl>
                                          </p:spTgt>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
                                            <p:txEl>
                                              <p:pRg st="15" end="15"/>
                                            </p:txEl>
                                          </p:spTgt>
                                        </p:tgtEl>
                                        <p:attrNameLst>
                                          <p:attrName>style.visibility</p:attrName>
                                        </p:attrNameLst>
                                      </p:cBhvr>
                                      <p:to>
                                        <p:strVal val="visible"/>
                                      </p:to>
                                    </p:set>
                                    <p:anim calcmode="lin" valueType="num">
                                      <p:cBhvr additive="base">
                                        <p:cTn id="71" dur="500" fill="hold"/>
                                        <p:tgtEl>
                                          <p:spTgt spid="2">
                                            <p:txEl>
                                              <p:pRg st="15" end="15"/>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
                                            <p:txEl>
                                              <p:pRg st="15" end="15"/>
                                            </p:txEl>
                                          </p:spTgt>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
                                            <p:txEl>
                                              <p:pRg st="16" end="16"/>
                                            </p:txEl>
                                          </p:spTgt>
                                        </p:tgtEl>
                                        <p:attrNameLst>
                                          <p:attrName>style.visibility</p:attrName>
                                        </p:attrNameLst>
                                      </p:cBhvr>
                                      <p:to>
                                        <p:strVal val="visible"/>
                                      </p:to>
                                    </p:set>
                                    <p:anim calcmode="lin" valueType="num">
                                      <p:cBhvr additive="base">
                                        <p:cTn id="75" dur="500" fill="hold"/>
                                        <p:tgtEl>
                                          <p:spTgt spid="2">
                                            <p:txEl>
                                              <p:pRg st="16" end="16"/>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2">
                                            <p:txEl>
                                              <p:pRg st="16" end="16"/>
                                            </p:txEl>
                                          </p:spTgt>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2">
                                            <p:txEl>
                                              <p:pRg st="17" end="17"/>
                                            </p:txEl>
                                          </p:spTgt>
                                        </p:tgtEl>
                                        <p:attrNameLst>
                                          <p:attrName>style.visibility</p:attrName>
                                        </p:attrNameLst>
                                      </p:cBhvr>
                                      <p:to>
                                        <p:strVal val="visible"/>
                                      </p:to>
                                    </p:set>
                                    <p:anim calcmode="lin" valueType="num">
                                      <p:cBhvr additive="base">
                                        <p:cTn id="79" dur="500" fill="hold"/>
                                        <p:tgtEl>
                                          <p:spTgt spid="2">
                                            <p:txEl>
                                              <p:pRg st="17" end="17"/>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1213" y="1790700"/>
            <a:ext cx="5586412" cy="3278188"/>
          </a:xfrm>
          <a:prstGeom prst="rect">
            <a:avLst/>
          </a:prstGeom>
          <a:noFill/>
          <a:ln w="2540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99095" indent="363543" algn="just">
              <a:lnSpc>
                <a:spcPts val="2770"/>
              </a:lnSpc>
              <a:spcBef>
                <a:spcPts val="0"/>
              </a:spcBef>
              <a:spcAft>
                <a:spcPts val="0"/>
              </a:spcAft>
              <a:defRPr/>
            </a:pPr>
            <a:r>
              <a:rPr lang="en-US" altLang="en-US" sz="1847" dirty="0">
                <a:solidFill>
                  <a:schemeClr val="tx1"/>
                </a:solidFill>
                <a:sym typeface="+mn-ea"/>
              </a:rPr>
              <a:t>It is said that YouTube is the second largest search engine, while its parent company Google is the first. Do you know what it means? It means Google gives search engine priority to YouTube videos. </a:t>
            </a:r>
            <a:br>
              <a:rPr lang="en-US" altLang="en-US" sz="1847" dirty="0">
                <a:solidFill>
                  <a:schemeClr val="tx1"/>
                </a:solidFill>
                <a:sym typeface="+mn-ea"/>
              </a:rPr>
            </a:br>
            <a:r>
              <a:rPr lang="en-US" altLang="en-US" sz="1847" dirty="0">
                <a:solidFill>
                  <a:schemeClr val="tx1"/>
                </a:solidFill>
                <a:sym typeface="+mn-ea"/>
              </a:rPr>
              <a:t>Try to search for a “how to” on Google, then the results come back with several videos related to the “how to”. The videos may have even been the first results on the page even though some of these videos date back several years, to 2011 and before!</a:t>
            </a:r>
            <a:endParaRPr lang="en-US" altLang="en-US" sz="1847" noProof="1">
              <a:solidFill>
                <a:schemeClr val="tx1"/>
              </a:solidFill>
              <a:sym typeface="+mn-ea"/>
            </a:endParaRPr>
          </a:p>
        </p:txBody>
      </p:sp>
      <p:cxnSp>
        <p:nvCxnSpPr>
          <p:cNvPr id="5" name="Straight Connector 4"/>
          <p:cNvCxnSpPr/>
          <p:nvPr/>
        </p:nvCxnSpPr>
        <p:spPr>
          <a:xfrm>
            <a:off x="6375400" y="3341688"/>
            <a:ext cx="37623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51638" y="3106738"/>
            <a:ext cx="1525587" cy="41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chemeClr val="bg1"/>
                </a:solidFill>
              </a:rPr>
              <a:t>1st Argument</a:t>
            </a:r>
          </a:p>
        </p:txBody>
      </p:sp>
      <p:sp>
        <p:nvSpPr>
          <p:cNvPr id="7" name="Rectangle 6"/>
          <p:cNvSpPr/>
          <p:nvPr/>
        </p:nvSpPr>
        <p:spPr>
          <a:xfrm>
            <a:off x="776288" y="885825"/>
            <a:ext cx="2435225" cy="41275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chemeClr val="tx1"/>
                </a:solidFill>
              </a:rPr>
              <a:t>2nd Paragraph</a:t>
            </a:r>
          </a:p>
        </p:txBody>
      </p:sp>
      <p:cxnSp>
        <p:nvCxnSpPr>
          <p:cNvPr id="13" name="Straight Connector 12"/>
          <p:cNvCxnSpPr>
            <a:stCxn id="12" idx="3"/>
          </p:cNvCxnSpPr>
          <p:nvPr/>
        </p:nvCxnSpPr>
        <p:spPr>
          <a:xfrm>
            <a:off x="9043988" y="965200"/>
            <a:ext cx="466725" cy="476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07188" y="2392363"/>
            <a:ext cx="1571625" cy="4556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chemeClr val="bg1"/>
                </a:solidFill>
              </a:rPr>
              <a:t>Topic</a:t>
            </a:r>
          </a:p>
        </p:txBody>
      </p:sp>
      <p:sp>
        <p:nvSpPr>
          <p:cNvPr id="15" name="Rounded Rectangle 14"/>
          <p:cNvSpPr/>
          <p:nvPr/>
        </p:nvSpPr>
        <p:spPr>
          <a:xfrm>
            <a:off x="890588" y="3314700"/>
            <a:ext cx="5472112" cy="1674813"/>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endParaRPr lang="en-US" altLang="en-US" sz="1662">
              <a:solidFill>
                <a:schemeClr val="tx1"/>
              </a:solidFill>
            </a:endParaRPr>
          </a:p>
        </p:txBody>
      </p:sp>
      <p:cxnSp>
        <p:nvCxnSpPr>
          <p:cNvPr id="16" name="Straight Connector 15"/>
          <p:cNvCxnSpPr/>
          <p:nvPr/>
        </p:nvCxnSpPr>
        <p:spPr>
          <a:xfrm>
            <a:off x="6381750" y="4154488"/>
            <a:ext cx="466725" cy="47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51638" y="3924300"/>
            <a:ext cx="1525587" cy="455613"/>
          </a:xfrm>
          <a:prstGeom prst="rect">
            <a:avLst/>
          </a:prstGeom>
          <a:solidFill>
            <a:srgbClr val="00B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chemeClr val="bg1"/>
                </a:solidFill>
              </a:rPr>
              <a:t>Elaboration</a:t>
            </a:r>
          </a:p>
        </p:txBody>
      </p:sp>
      <p:sp>
        <p:nvSpPr>
          <p:cNvPr id="18" name="Oval 17"/>
          <p:cNvSpPr/>
          <p:nvPr/>
        </p:nvSpPr>
        <p:spPr>
          <a:xfrm flipH="1">
            <a:off x="3657600" y="2566988"/>
            <a:ext cx="763588" cy="395287"/>
          </a:xfrm>
          <a:prstGeom prst="ellipse">
            <a:avLst/>
          </a:prstGeom>
          <a:noFill/>
          <a:ln w="19050">
            <a:solidFill>
              <a:srgbClr val="CB21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endParaRPr lang="en-US" altLang="en-US" sz="1662">
              <a:solidFill>
                <a:schemeClr val="tx1"/>
              </a:solidFill>
            </a:endParaRPr>
          </a:p>
        </p:txBody>
      </p:sp>
      <p:sp>
        <p:nvSpPr>
          <p:cNvPr id="19" name="Oval 18"/>
          <p:cNvSpPr/>
          <p:nvPr/>
        </p:nvSpPr>
        <p:spPr>
          <a:xfrm>
            <a:off x="890588" y="3617913"/>
            <a:ext cx="1187450" cy="382587"/>
          </a:xfrm>
          <a:prstGeom prst="ellipse">
            <a:avLst/>
          </a:prstGeom>
          <a:noFill/>
          <a:ln w="19050">
            <a:solidFill>
              <a:srgbClr val="CB21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endParaRPr lang="en-US" altLang="en-US" sz="1662">
              <a:solidFill>
                <a:schemeClr val="tx1"/>
              </a:solidFill>
            </a:endParaRPr>
          </a:p>
        </p:txBody>
      </p:sp>
      <p:sp>
        <p:nvSpPr>
          <p:cNvPr id="20" name="Oval 19"/>
          <p:cNvSpPr/>
          <p:nvPr/>
        </p:nvSpPr>
        <p:spPr>
          <a:xfrm>
            <a:off x="1500188" y="1866900"/>
            <a:ext cx="719137" cy="336550"/>
          </a:xfrm>
          <a:prstGeom prst="ellipse">
            <a:avLst/>
          </a:prstGeom>
          <a:noFill/>
          <a:ln w="19050">
            <a:solidFill>
              <a:srgbClr val="CB21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a:lnSpc>
                <a:spcPts val="2364"/>
              </a:lnSpc>
              <a:defRPr/>
            </a:pPr>
            <a:endParaRPr lang="en-US" altLang="en-US" sz="1662">
              <a:solidFill>
                <a:schemeClr val="tx1"/>
              </a:solidFill>
            </a:endParaRPr>
          </a:p>
        </p:txBody>
      </p:sp>
      <p:cxnSp>
        <p:nvCxnSpPr>
          <p:cNvPr id="21" name="Straight Connector 20"/>
          <p:cNvCxnSpPr>
            <a:stCxn id="18" idx="0"/>
          </p:cNvCxnSpPr>
          <p:nvPr/>
        </p:nvCxnSpPr>
        <p:spPr>
          <a:xfrm flipV="1">
            <a:off x="4038600" y="1389063"/>
            <a:ext cx="1735138" cy="1177925"/>
          </a:xfrm>
          <a:prstGeom prst="line">
            <a:avLst/>
          </a:prstGeom>
          <a:ln w="25400">
            <a:solidFill>
              <a:srgbClr val="CB21B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0" idx="7"/>
          </p:cNvCxnSpPr>
          <p:nvPr/>
        </p:nvCxnSpPr>
        <p:spPr>
          <a:xfrm flipV="1">
            <a:off x="2114550" y="1163638"/>
            <a:ext cx="2946400" cy="752475"/>
          </a:xfrm>
          <a:prstGeom prst="line">
            <a:avLst/>
          </a:prstGeom>
          <a:ln w="25400">
            <a:solidFill>
              <a:srgbClr val="CB21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0"/>
          </p:cNvCxnSpPr>
          <p:nvPr/>
        </p:nvCxnSpPr>
        <p:spPr>
          <a:xfrm flipV="1">
            <a:off x="1484313" y="1362075"/>
            <a:ext cx="3602037" cy="2255838"/>
          </a:xfrm>
          <a:prstGeom prst="line">
            <a:avLst/>
          </a:prstGeom>
          <a:ln w="25400">
            <a:solidFill>
              <a:srgbClr val="CB21B5"/>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026025" y="969963"/>
            <a:ext cx="1660525" cy="412750"/>
          </a:xfrm>
          <a:prstGeom prst="rect">
            <a:avLst/>
          </a:prstGeom>
          <a:solidFill>
            <a:srgbClr val="CB21B5"/>
          </a:solidFill>
          <a:ln>
            <a:solidFill>
              <a:srgbClr val="CB21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357" eaLnBrk="1" hangingPunct="1">
              <a:defRPr/>
            </a:pPr>
            <a:r>
              <a:rPr lang="en-ID" altLang="en-US" sz="1847" b="1" noProof="1">
                <a:solidFill>
                  <a:schemeClr val="bg1"/>
                </a:solidFill>
              </a:rPr>
              <a:t>present tenses</a:t>
            </a:r>
          </a:p>
        </p:txBody>
      </p:sp>
      <p:sp>
        <p:nvSpPr>
          <p:cNvPr id="6145" name="Title 1"/>
          <p:cNvSpPr>
            <a:spLocks noGrp="1"/>
          </p:cNvSpPr>
          <p:nvPr>
            <p:ph type="title"/>
          </p:nvPr>
        </p:nvSpPr>
        <p:spPr>
          <a:xfrm>
            <a:off x="660400" y="5340350"/>
            <a:ext cx="6757988" cy="749300"/>
          </a:xfrm>
        </p:spPr>
        <p:txBody>
          <a:bodyPr lIns="68569" tIns="34284" rIns="68569" bIns="34284"/>
          <a:lstStyle/>
          <a:p>
            <a:pPr eaLnBrk="1" hangingPunct="1">
              <a:defRPr/>
            </a:pPr>
            <a:r>
              <a:rPr lang="en-ID" altLang="en-US" sz="1847" b="1" dirty="0">
                <a:latin typeface="Calibri" panose="020F0502020204030204" pitchFamily="34" charset="0"/>
              </a:rPr>
              <a:t>Try to identify the topic and elaboration of the other arguments in the text about global warming.</a:t>
            </a:r>
          </a:p>
        </p:txBody>
      </p:sp>
      <p:sp>
        <p:nvSpPr>
          <p:cNvPr id="2" name="Rounded Rectangle 1"/>
          <p:cNvSpPr/>
          <p:nvPr/>
        </p:nvSpPr>
        <p:spPr>
          <a:xfrm>
            <a:off x="890588" y="1866900"/>
            <a:ext cx="5472112" cy="1395413"/>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endParaRPr lang="en-US" altLang="en-US" sz="1662">
              <a:solidFill>
                <a:schemeClr val="tx1"/>
              </a:solidFill>
            </a:endParaRPr>
          </a:p>
        </p:txBody>
      </p:sp>
      <p:cxnSp>
        <p:nvCxnSpPr>
          <p:cNvPr id="3" name="Straight Connector 2"/>
          <p:cNvCxnSpPr/>
          <p:nvPr/>
        </p:nvCxnSpPr>
        <p:spPr>
          <a:xfrm>
            <a:off x="6375400" y="2619375"/>
            <a:ext cx="334963" cy="0"/>
          </a:xfrm>
          <a:prstGeom prst="line">
            <a:avLst/>
          </a:prstGeom>
          <a:solidFill>
            <a:srgbClr val="FF0000"/>
          </a:solidFill>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0-#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0-#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upRigh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1+#ppt_w/2"/>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trips(upRight)">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3"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trips(upRight)">
                                      <p:cBhvr>
                                        <p:cTn id="46" dur="500"/>
                                        <p:tgtEl>
                                          <p:spTgt spid="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3"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strips(upRight)">
                                      <p:cBhvr>
                                        <p:cTn id="51" dur="5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1+#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3"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strips(upRight)">
                                      <p:cBhvr>
                                        <p:cTn id="62" dur="500"/>
                                        <p:tgtEl>
                                          <p:spTgt spid="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3"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trips(upRight)">
                                      <p:cBhvr>
                                        <p:cTn id="67" dur="5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3"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strips(upRight)">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3"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strips(upRight)">
                                      <p:cBhvr>
                                        <p:cTn id="77" dur="500"/>
                                        <p:tgtEl>
                                          <p:spTgt spid="22"/>
                                        </p:tgtEl>
                                      </p:cBhvr>
                                    </p:animEffect>
                                  </p:childTnLst>
                                </p:cTn>
                              </p:par>
                              <p:par>
                                <p:cTn id="78" presetID="18" presetClass="entr" presetSubtype="3"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strips(upRight)">
                                      <p:cBhvr>
                                        <p:cTn id="80" dur="500"/>
                                        <p:tgtEl>
                                          <p:spTgt spid="21"/>
                                        </p:tgtEl>
                                      </p:cBhvr>
                                    </p:animEffect>
                                  </p:childTnLst>
                                </p:cTn>
                              </p:par>
                              <p:par>
                                <p:cTn id="81" presetID="18" presetClass="entr" presetSubtype="3"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strips(upRight)">
                                      <p:cBhvr>
                                        <p:cTn id="83" dur="1000"/>
                                        <p:tgtEl>
                                          <p:spTgt spid="2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1"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ppt_x</p:attrName>
                                        </p:attrNameLst>
                                      </p:cBhvr>
                                      <p:tavLst>
                                        <p:tav tm="0">
                                          <p:val>
                                            <p:strVal val="#ppt_x"/>
                                          </p:val>
                                        </p:tav>
                                        <p:tav tm="100000">
                                          <p:val>
                                            <p:strVal val="#ppt_x"/>
                                          </p:val>
                                        </p:tav>
                                      </p:tavLst>
                                    </p:anim>
                                    <p:anim calcmode="lin" valueType="num">
                                      <p:cBhvr>
                                        <p:cTn id="8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6145"/>
                                        </p:tgtEl>
                                        <p:attrNameLst>
                                          <p:attrName>style.visibility</p:attrName>
                                        </p:attrNameLst>
                                      </p:cBhvr>
                                      <p:to>
                                        <p:strVal val="visible"/>
                                      </p:to>
                                    </p:set>
                                    <p:anim calcmode="lin" valueType="num">
                                      <p:cBhvr>
                                        <p:cTn id="94" dur="500" fill="hold"/>
                                        <p:tgtEl>
                                          <p:spTgt spid="6145"/>
                                        </p:tgtEl>
                                        <p:attrNameLst>
                                          <p:attrName>ppt_x</p:attrName>
                                        </p:attrNameLst>
                                      </p:cBhvr>
                                      <p:tavLst>
                                        <p:tav tm="0">
                                          <p:val>
                                            <p:strVal val="0-#ppt_w/2"/>
                                          </p:val>
                                        </p:tav>
                                        <p:tav tm="100000">
                                          <p:val>
                                            <p:strVal val="#ppt_x"/>
                                          </p:val>
                                        </p:tav>
                                      </p:tavLst>
                                    </p:anim>
                                    <p:anim calcmode="lin" valueType="num">
                                      <p:cBhvr>
                                        <p:cTn id="95" dur="500" fill="hold"/>
                                        <p:tgtEl>
                                          <p:spTgt spid="6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14" grpId="0" bldLvl="0" animBg="1"/>
      <p:bldP spid="15" grpId="0" bldLvl="0" animBg="1"/>
      <p:bldP spid="17" grpId="0" bldLvl="0" animBg="1"/>
      <p:bldP spid="18" grpId="0" bldLvl="0" animBg="1"/>
      <p:bldP spid="19" grpId="0" bldLvl="0" animBg="1"/>
      <p:bldP spid="20" grpId="0" bldLvl="0" animBg="1"/>
      <p:bldP spid="24" grpId="0" bldLvl="0" animBg="1"/>
      <p:bldP spid="6145" grpId="0"/>
      <p:bldP spid="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6288" y="2197100"/>
            <a:ext cx="5030787" cy="1500188"/>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indent="363543">
              <a:lnSpc>
                <a:spcPts val="2770"/>
              </a:lnSpc>
              <a:spcBef>
                <a:spcPts val="0"/>
              </a:spcBef>
              <a:defRPr/>
            </a:pPr>
            <a:r>
              <a:rPr lang="en-US" altLang="en-US" sz="1847" dirty="0">
                <a:solidFill>
                  <a:srgbClr val="FF0000"/>
                </a:solidFill>
                <a:sym typeface="+mn-ea"/>
              </a:rPr>
              <a:t>Based on the arguments above, I believe that YouTube is beneficial to promote and expand your businesses. </a:t>
            </a:r>
            <a:r>
              <a:rPr lang="en-US" altLang="en-US" sz="1847" dirty="0">
                <a:solidFill>
                  <a:schemeClr val="tx1"/>
                </a:solidFill>
                <a:sym typeface="+mn-ea"/>
              </a:rPr>
              <a:t>So, what are you waiting for? Make one now.</a:t>
            </a:r>
            <a:endParaRPr lang="en-US" altLang="en-US" sz="1847" noProof="1">
              <a:solidFill>
                <a:schemeClr val="tx1"/>
              </a:solidFill>
              <a:sym typeface="+mn-ea"/>
            </a:endParaRPr>
          </a:p>
        </p:txBody>
      </p:sp>
      <p:cxnSp>
        <p:nvCxnSpPr>
          <p:cNvPr id="5" name="Straight Connector 4"/>
          <p:cNvCxnSpPr/>
          <p:nvPr/>
        </p:nvCxnSpPr>
        <p:spPr>
          <a:xfrm>
            <a:off x="5797550" y="2973388"/>
            <a:ext cx="3778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175375" y="2584450"/>
            <a:ext cx="1525588" cy="72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t>Conclusion/ Reiteration</a:t>
            </a:r>
          </a:p>
        </p:txBody>
      </p:sp>
      <p:sp>
        <p:nvSpPr>
          <p:cNvPr id="7" name="Rectangle 6"/>
          <p:cNvSpPr/>
          <p:nvPr/>
        </p:nvSpPr>
        <p:spPr>
          <a:xfrm>
            <a:off x="776288" y="885825"/>
            <a:ext cx="2435225" cy="41275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chemeClr val="tx1"/>
                </a:solidFill>
              </a:rPr>
              <a:t>Last Paragraph</a:t>
            </a:r>
          </a:p>
        </p:txBody>
      </p:sp>
      <p:cxnSp>
        <p:nvCxnSpPr>
          <p:cNvPr id="16" name="Straight Connector 15"/>
          <p:cNvCxnSpPr/>
          <p:nvPr/>
        </p:nvCxnSpPr>
        <p:spPr>
          <a:xfrm flipV="1">
            <a:off x="5526088" y="1855788"/>
            <a:ext cx="1558925" cy="603250"/>
          </a:xfrm>
          <a:prstGeom prst="line">
            <a:avLst/>
          </a:prstGeom>
          <a:ln w="25400">
            <a:solidFill>
              <a:srgbClr val="FF0066"/>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934075" y="1525588"/>
            <a:ext cx="1981200" cy="4143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rgbClr val="FF0066"/>
                </a:solidFill>
              </a:rPr>
              <a:t>Topic sentence</a:t>
            </a:r>
          </a:p>
        </p:txBody>
      </p:sp>
      <p:sp>
        <p:nvSpPr>
          <p:cNvPr id="8" name="Rounded Rectangle 7"/>
          <p:cNvSpPr/>
          <p:nvPr/>
        </p:nvSpPr>
        <p:spPr>
          <a:xfrm>
            <a:off x="1150938" y="2266950"/>
            <a:ext cx="3090862" cy="396875"/>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endParaRPr lang="en-US" altLang="en-US" sz="1662">
              <a:solidFill>
                <a:schemeClr val="tx1"/>
              </a:solidFill>
            </a:endParaRPr>
          </a:p>
        </p:txBody>
      </p:sp>
      <p:cxnSp>
        <p:nvCxnSpPr>
          <p:cNvPr id="9" name="Straight Connector 8"/>
          <p:cNvCxnSpPr>
            <a:stCxn id="8" idx="0"/>
          </p:cNvCxnSpPr>
          <p:nvPr/>
        </p:nvCxnSpPr>
        <p:spPr>
          <a:xfrm flipV="1">
            <a:off x="2695575" y="1784350"/>
            <a:ext cx="479425" cy="48101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81138" y="1466850"/>
            <a:ext cx="24384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357" eaLnBrk="1" hangingPunct="1">
              <a:defRPr/>
            </a:pPr>
            <a:r>
              <a:rPr lang="en-ID" altLang="en-US" sz="1847" b="1" noProof="1">
                <a:solidFill>
                  <a:schemeClr val="bg1"/>
                </a:solidFill>
              </a:rPr>
              <a:t>Summarizing words</a:t>
            </a:r>
          </a:p>
        </p:txBody>
      </p:sp>
      <p:sp>
        <p:nvSpPr>
          <p:cNvPr id="8202" name="Title 1"/>
          <p:cNvSpPr>
            <a:spLocks noGrp="1"/>
          </p:cNvSpPr>
          <p:nvPr/>
        </p:nvSpPr>
        <p:spPr bwMode="auto">
          <a:xfrm>
            <a:off x="628650" y="4497388"/>
            <a:ext cx="7889875" cy="571500"/>
          </a:xfrm>
          <a:prstGeom prst="rect">
            <a:avLst/>
          </a:prstGeom>
          <a:noFill/>
          <a:ln w="9525">
            <a:noFill/>
            <a:miter lim="800000"/>
            <a:headEnd/>
            <a:tailEnd/>
          </a:ln>
        </p:spPr>
        <p:txBody>
          <a:bodyPr lIns="68569" tIns="34284" rIns="68569" bIns="34284" anchor="ctr"/>
          <a:lstStyle/>
          <a:p>
            <a:pPr>
              <a:lnSpc>
                <a:spcPct val="90000"/>
              </a:lnSpc>
            </a:pPr>
            <a:r>
              <a:rPr lang="id-ID" altLang="en-US" sz="2000" b="1">
                <a:cs typeface="Calibri" pitchFamily="34" charset="0"/>
              </a:rPr>
              <a:t>Do</a:t>
            </a:r>
            <a:r>
              <a:rPr lang="en-ID" altLang="en-US" sz="2000" b="1">
                <a:cs typeface="Calibri" pitchFamily="34" charset="0"/>
              </a:rPr>
              <a:t> the activity in your </a:t>
            </a:r>
            <a:r>
              <a:rPr lang="en-ID" altLang="en-US" sz="2000" b="1" i="1">
                <a:solidFill>
                  <a:srgbClr val="FF0000"/>
                </a:solidFill>
                <a:cs typeface="Calibri" pitchFamily="34" charset="0"/>
              </a:rPr>
              <a:t>PR Bahasa Inggris</a:t>
            </a:r>
            <a:r>
              <a:rPr lang="en-ID" altLang="en-US" sz="2000" b="1" i="1">
                <a:cs typeface="Calibri" pitchFamily="34" charset="0"/>
              </a:rPr>
              <a:t> </a:t>
            </a:r>
            <a:r>
              <a:rPr lang="en-US" altLang="en-US" sz="2000" b="1">
                <a:cs typeface="Calibri" pitchFamily="34" charset="0"/>
              </a:rPr>
              <a:t>on</a:t>
            </a:r>
            <a:r>
              <a:rPr lang="en-ID" altLang="en-US" sz="2000" b="1">
                <a:cs typeface="Calibri" pitchFamily="34" charset="0"/>
              </a:rPr>
              <a:t> page 62.</a:t>
            </a:r>
          </a:p>
        </p:txBody>
      </p:sp>
      <p:sp>
        <p:nvSpPr>
          <p:cNvPr id="2" name="Title 1"/>
          <p:cNvSpPr>
            <a:spLocks noGrp="1"/>
          </p:cNvSpPr>
          <p:nvPr/>
        </p:nvSpPr>
        <p:spPr bwMode="auto">
          <a:xfrm>
            <a:off x="628650" y="5297488"/>
            <a:ext cx="6070600" cy="500062"/>
          </a:xfrm>
          <a:prstGeom prst="rect">
            <a:avLst/>
          </a:prstGeom>
          <a:noFill/>
          <a:ln w="9525">
            <a:noFill/>
            <a:miter lim="800000"/>
            <a:headEnd/>
            <a:tailEnd/>
          </a:ln>
        </p:spPr>
        <p:txBody>
          <a:bodyPr lIns="68569" tIns="34284" rIns="68569" bIns="34284" anchor="ctr"/>
          <a:lstStyle/>
          <a:p>
            <a:pPr>
              <a:lnSpc>
                <a:spcPct val="90000"/>
              </a:lnSpc>
            </a:pPr>
            <a:r>
              <a:rPr lang="en-ID" altLang="en-US" sz="2000" b="1">
                <a:cs typeface="Calibri" pitchFamily="34" charset="0"/>
              </a:rPr>
              <a:t>Then, do the other activities in your </a:t>
            </a:r>
            <a:r>
              <a:rPr lang="en-ID" altLang="en-US" sz="2000" b="1" i="1">
                <a:solidFill>
                  <a:srgbClr val="FF0000"/>
                </a:solidFill>
                <a:cs typeface="Calibri" pitchFamily="34" charset="0"/>
              </a:rPr>
              <a:t>PR Bahasa Inggris</a:t>
            </a:r>
            <a:r>
              <a:rPr lang="en-ID" altLang="en-US" sz="2000" b="1">
                <a:cs typeface="Calibri" pitchFamily="34" charset="0"/>
              </a:rPr>
              <a:t> </a:t>
            </a:r>
            <a:r>
              <a:rPr lang="en-US" altLang="en-US" sz="2000" b="1">
                <a:cs typeface="Calibri" pitchFamily="34" charset="0"/>
              </a:rPr>
              <a:t>on</a:t>
            </a:r>
            <a:r>
              <a:rPr lang="id-ID" altLang="en-US" sz="2000" b="1">
                <a:cs typeface="Calibri" pitchFamily="34" charset="0"/>
              </a:rPr>
              <a:t> </a:t>
            </a:r>
            <a:r>
              <a:rPr lang="en-ID" altLang="en-US" sz="2000" b="1">
                <a:cs typeface="Calibri" pitchFamily="34" charset="0"/>
              </a:rPr>
              <a:t>pages 63</a:t>
            </a:r>
            <a:r>
              <a:rPr lang="en-US" altLang="en-US" sz="2000" b="1"/>
              <a:t>–</a:t>
            </a:r>
            <a:r>
              <a:rPr lang="en-ID" altLang="en-US" sz="2000" b="1">
                <a:ea typeface="SimSun" pitchFamily="2" charset="-122"/>
              </a:rPr>
              <a:t>64</a:t>
            </a:r>
            <a:r>
              <a:rPr lang="en-ID" altLang="en-US" sz="2000" b="1">
                <a:cs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0-#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0-#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upRigh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1+#ppt_w/2"/>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3"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upRight)">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p:tgtEl>
                                          <p:spTgt spid="17"/>
                                        </p:tgtEl>
                                        <p:attrNameLst>
                                          <p:attrName>ppt_y</p:attrName>
                                        </p:attrNameLst>
                                      </p:cBhvr>
                                      <p:tavLst>
                                        <p:tav tm="0">
                                          <p:val>
                                            <p:strVal val="#ppt_y-#ppt_h*1.125000"/>
                                          </p:val>
                                        </p:tav>
                                        <p:tav tm="100000">
                                          <p:val>
                                            <p:strVal val="#ppt_y"/>
                                          </p:val>
                                        </p:tav>
                                      </p:tavLst>
                                    </p:anim>
                                    <p:animEffect transition="in" filter="wipe(down)">
                                      <p:cBhvr>
                                        <p:cTn id="36" dur="500"/>
                                        <p:tgtEl>
                                          <p:spTgt spid="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ox(in)">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3"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trips(upRight)">
                                      <p:cBhvr>
                                        <p:cTn id="46" dur="500"/>
                                        <p:tgtEl>
                                          <p:spTgt spid="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p:tgtEl>
                                          <p:spTgt spid="10"/>
                                        </p:tgtEl>
                                        <p:attrNameLst>
                                          <p:attrName>ppt_y</p:attrName>
                                        </p:attrNameLst>
                                      </p:cBhvr>
                                      <p:tavLst>
                                        <p:tav tm="0">
                                          <p:val>
                                            <p:strVal val="#ppt_y-#ppt_h*1.125000"/>
                                          </p:val>
                                        </p:tav>
                                        <p:tav tm="100000">
                                          <p:val>
                                            <p:strVal val="#ppt_y"/>
                                          </p:val>
                                        </p:tav>
                                      </p:tavLst>
                                    </p:anim>
                                    <p:animEffect transition="in" filter="wipe(down)">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8202"/>
                                        </p:tgtEl>
                                        <p:attrNameLst>
                                          <p:attrName>style.visibility</p:attrName>
                                        </p:attrNameLst>
                                      </p:cBhvr>
                                      <p:to>
                                        <p:strVal val="visible"/>
                                      </p:to>
                                    </p:set>
                                    <p:anim calcmode="lin" valueType="num">
                                      <p:cBhvr additive="base">
                                        <p:cTn id="57" dur="500" fill="hold"/>
                                        <p:tgtEl>
                                          <p:spTgt spid="8202"/>
                                        </p:tgtEl>
                                        <p:attrNameLst>
                                          <p:attrName>ppt_x</p:attrName>
                                        </p:attrNameLst>
                                      </p:cBhvr>
                                      <p:tavLst>
                                        <p:tav tm="0">
                                          <p:val>
                                            <p:strVal val="0-#ppt_w/2"/>
                                          </p:val>
                                        </p:tav>
                                        <p:tav tm="100000">
                                          <p:val>
                                            <p:strVal val="#ppt_x"/>
                                          </p:val>
                                        </p:tav>
                                      </p:tavLst>
                                    </p:anim>
                                    <p:anim calcmode="lin" valueType="num">
                                      <p:cBhvr additive="base">
                                        <p:cTn id="58"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0-#ppt_w/2"/>
                                          </p:val>
                                        </p:tav>
                                        <p:tav tm="100000">
                                          <p:val>
                                            <p:strVal val="#ppt_x"/>
                                          </p:val>
                                        </p:tav>
                                      </p:tavLst>
                                    </p:anim>
                                    <p:anim calcmode="lin" valueType="num">
                                      <p:cBhvr additive="base">
                                        <p:cTn id="6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17" grpId="0" bldLvl="0" animBg="1"/>
      <p:bldP spid="8" grpId="0" bldLvl="0" animBg="1"/>
      <p:bldP spid="10" grpId="0" bldLvl="0" animBg="1"/>
      <p:bldP spid="8202"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628650" y="541338"/>
            <a:ext cx="7889875" cy="500062"/>
          </a:xfrm>
        </p:spPr>
        <p:txBody>
          <a:bodyPr lIns="68569" tIns="34284" rIns="68569" bIns="34284"/>
          <a:lstStyle/>
          <a:p>
            <a:pPr eaLnBrk="1" hangingPunct="1">
              <a:defRPr/>
            </a:pPr>
            <a:r>
              <a:rPr lang="en-US" altLang="en-US" sz="1847" b="1" dirty="0">
                <a:sym typeface="+mn-ea"/>
              </a:rPr>
              <a:t>Read </a:t>
            </a:r>
            <a:r>
              <a:rPr lang="en-ID" altLang="en-US" sz="1847" b="1" dirty="0">
                <a:sym typeface="+mn-ea"/>
              </a:rPr>
              <a:t>and i</a:t>
            </a:r>
            <a:r>
              <a:rPr lang="en-US" altLang="en-US" sz="1847" b="1" dirty="0">
                <a:sym typeface="+mn-ea"/>
              </a:rPr>
              <a:t>dentify the </a:t>
            </a:r>
            <a:r>
              <a:rPr lang="en-ID" altLang="en-US" sz="1847" b="1" dirty="0">
                <a:sym typeface="+mn-ea"/>
              </a:rPr>
              <a:t>structure of </a:t>
            </a:r>
            <a:r>
              <a:rPr lang="en-US" altLang="en-US" sz="1847" b="1" dirty="0">
                <a:sym typeface="+mn-ea"/>
              </a:rPr>
              <a:t>the following text</a:t>
            </a:r>
            <a:r>
              <a:rPr lang="en-ID" altLang="en-US" sz="1847" b="1" dirty="0">
                <a:sym typeface="+mn-ea"/>
              </a:rPr>
              <a:t>.</a:t>
            </a:r>
            <a:endParaRPr lang="en-ID" altLang="en-US" sz="1847" b="1" dirty="0">
              <a:latin typeface="Calibri" panose="020F0502020204030204" pitchFamily="34" charset="0"/>
              <a:sym typeface="+mn-ea"/>
            </a:endParaRPr>
          </a:p>
        </p:txBody>
      </p:sp>
      <p:sp>
        <p:nvSpPr>
          <p:cNvPr id="9219" name="Content Placeholder 2"/>
          <p:cNvSpPr>
            <a:spLocks noGrp="1"/>
          </p:cNvSpPr>
          <p:nvPr>
            <p:ph idx="1"/>
          </p:nvPr>
        </p:nvSpPr>
        <p:spPr>
          <a:xfrm>
            <a:off x="628650" y="1041400"/>
            <a:ext cx="6623050" cy="5564188"/>
          </a:xfrm>
        </p:spPr>
        <p:txBody>
          <a:bodyPr lIns="68569" tIns="34284" rIns="68569" bIns="34284"/>
          <a:lstStyle/>
          <a:p>
            <a:pPr marL="0" indent="0" algn="ctr" eaLnBrk="1" hangingPunct="1">
              <a:spcBef>
                <a:spcPts val="0"/>
              </a:spcBef>
              <a:spcAft>
                <a:spcPts val="462"/>
              </a:spcAft>
              <a:buFont typeface="Arial" pitchFamily="34" charset="0"/>
              <a:buNone/>
              <a:defRPr/>
            </a:pPr>
            <a:r>
              <a:rPr lang="en-US" altLang="en-US" sz="1662" b="1" dirty="0"/>
              <a:t>Why Owning a Home is Important</a:t>
            </a:r>
            <a:endParaRPr lang="en-US" altLang="en-US" sz="1662" dirty="0"/>
          </a:p>
          <a:p>
            <a:pPr marL="0" indent="363543" eaLnBrk="1" hangingPunct="1">
              <a:spcBef>
                <a:spcPts val="0"/>
              </a:spcBef>
              <a:spcAft>
                <a:spcPts val="0"/>
              </a:spcAft>
              <a:buFont typeface="Arial" pitchFamily="34" charset="0"/>
              <a:buNone/>
              <a:defRPr/>
            </a:pPr>
            <a:r>
              <a:rPr lang="en-US" altLang="en-US" sz="1477" dirty="0"/>
              <a:t>Owning a home is more than just hype; it’s the gateway to long-term and short-term financial success. Long-term, you’ll build an equity nest egg and short-term, you’ll be able to enjoy potential tax breaks and pay yourself instead of a landlord. </a:t>
            </a:r>
            <a:br>
              <a:rPr lang="en-US" altLang="en-US" sz="1477" dirty="0"/>
            </a:br>
            <a:r>
              <a:rPr lang="en-US" altLang="en-US" sz="1477" dirty="0"/>
              <a:t>A home purchase is an investment you’ll be glad you made!</a:t>
            </a:r>
          </a:p>
          <a:p>
            <a:pPr marL="0" indent="363543" eaLnBrk="1" hangingPunct="1">
              <a:spcBef>
                <a:spcPts val="0"/>
              </a:spcBef>
              <a:spcAft>
                <a:spcPts val="0"/>
              </a:spcAft>
              <a:buFont typeface="Arial" pitchFamily="34" charset="0"/>
              <a:buNone/>
              <a:defRPr/>
            </a:pPr>
            <a:r>
              <a:rPr lang="en-US" altLang="en-US" sz="1477" dirty="0"/>
              <a:t>There are many reasons owning a home is important, and most of them stem from the fact that a home is an asset and paying a mortgage increases your equity in that asset, which is better than paying rent. </a:t>
            </a:r>
          </a:p>
          <a:p>
            <a:pPr marL="0" indent="363543" eaLnBrk="1" hangingPunct="1">
              <a:spcBef>
                <a:spcPts val="0"/>
              </a:spcBef>
              <a:spcAft>
                <a:spcPts val="0"/>
              </a:spcAft>
              <a:buFont typeface="Arial" pitchFamily="34" charset="0"/>
              <a:buNone/>
              <a:defRPr/>
            </a:pPr>
            <a:r>
              <a:rPr lang="en-US" altLang="en-US" sz="1477" dirty="0"/>
              <a:t>A potential increase in your credit score, tax benefits, and anticipated growth in the housing market are additional benefits to having a mortgage.</a:t>
            </a:r>
          </a:p>
          <a:p>
            <a:pPr marL="0" indent="363543" eaLnBrk="1" hangingPunct="1">
              <a:spcBef>
                <a:spcPts val="0"/>
              </a:spcBef>
              <a:spcAft>
                <a:spcPts val="0"/>
              </a:spcAft>
              <a:buFont typeface="Arial" pitchFamily="34" charset="0"/>
              <a:buNone/>
              <a:defRPr/>
            </a:pPr>
            <a:r>
              <a:rPr lang="en-US" altLang="en-US" sz="1477" dirty="0"/>
              <a:t>Having a mortgage can help improve your credit score because a home loan adds diversity to your credit profile. Even though a mortgage is a debt, it is “good” debt, because it is tied to an asset (the house). The largest portion of your credit score is determined by your payment history, and making payments on a long-term loan like a mortgage positively contributes to your payment history. As long as you make your payments on time, your mortgage can improve your credit score by increasing your reputation as a responsible borrower.</a:t>
            </a:r>
          </a:p>
          <a:p>
            <a:pPr marL="0" indent="363543" eaLnBrk="1" hangingPunct="1">
              <a:spcBef>
                <a:spcPts val="0"/>
              </a:spcBef>
              <a:spcAft>
                <a:spcPts val="0"/>
              </a:spcAft>
              <a:buFont typeface="Arial" pitchFamily="34" charset="0"/>
              <a:buNone/>
              <a:defRPr/>
            </a:pPr>
            <a:r>
              <a:rPr lang="en-US" altLang="en-US" sz="1477" dirty="0"/>
              <a:t>Owning a home can make a huge difference for your financial future, especially for a first-time homebuyer. While buying a home can be a transformative experience for you personally, homeownership can help you financially as well. Homeownership can lead to building your personal wealth due to home equity, or fair market value, which will likely increase over time based on both the market and any renovations you make to your home.</a:t>
            </a:r>
          </a:p>
          <a:p>
            <a:pPr marL="0" indent="363543" eaLnBrk="1" hangingPunct="1">
              <a:spcBef>
                <a:spcPts val="0"/>
              </a:spcBef>
              <a:spcAft>
                <a:spcPts val="0"/>
              </a:spcAft>
              <a:buFont typeface="Arial" pitchFamily="34" charset="0"/>
              <a:buNone/>
              <a:defRPr/>
            </a:pPr>
            <a:r>
              <a:rPr lang="en-US" altLang="en-US" sz="1477" dirty="0"/>
              <a:t>To summarize, it is important to own a house while you are young. You can use it as your financial investment or your future residence. </a:t>
            </a:r>
          </a:p>
          <a:p>
            <a:pPr marL="0" indent="0" eaLnBrk="1" hangingPunct="1">
              <a:spcBef>
                <a:spcPts val="0"/>
              </a:spcBef>
              <a:spcAft>
                <a:spcPts val="0"/>
              </a:spcAft>
              <a:buFont typeface="Arial" pitchFamily="34" charset="0"/>
              <a:buNone/>
              <a:defRPr/>
            </a:pPr>
            <a:r>
              <a:rPr lang="en-US" altLang="en-US" sz="1108" dirty="0"/>
              <a:t>Adopted from tps://www.missionfed.com/blog/why-owning-home-important (March 20, 2019)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0-#ppt_w/2"/>
                                          </p:val>
                                        </p:tav>
                                        <p:tav tm="100000">
                                          <p:val>
                                            <p:strVal val="#ppt_x"/>
                                          </p:val>
                                        </p:tav>
                                      </p:tavLst>
                                    </p:anim>
                                    <p:anim calcmode="lin" valueType="num">
                                      <p:cBhvr additive="base">
                                        <p:cTn id="8" dur="500" fill="hold"/>
                                        <p:tgtEl>
                                          <p:spTgt spid="819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calcmode="lin" valueType="num">
                                      <p:cBhvr additive="base">
                                        <p:cTn id="17"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calcmode="lin" valueType="num">
                                      <p:cBhvr additive="base">
                                        <p:cTn id="22"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 calcmode="lin" valueType="num">
                                      <p:cBhvr additive="base">
                                        <p:cTn id="27"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 calcmode="lin" valueType="num">
                                      <p:cBhvr additive="base">
                                        <p:cTn id="32"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 calcmode="lin" valueType="num">
                                      <p:cBhvr additive="base">
                                        <p:cTn id="42"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219">
                                            <p:txEl>
                                              <p:pRg st="6" end="6"/>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9219">
                                            <p:txEl>
                                              <p:pRg st="7" end="7"/>
                                            </p:txEl>
                                          </p:spTgt>
                                        </p:tgtEl>
                                        <p:attrNameLst>
                                          <p:attrName>style.visibility</p:attrName>
                                        </p:attrNameLst>
                                      </p:cBhvr>
                                      <p:to>
                                        <p:strVal val="visible"/>
                                      </p:to>
                                    </p:set>
                                    <p:anim calcmode="lin" valueType="num">
                                      <p:cBhvr additive="base">
                                        <p:cTn id="47" dur="500" fill="hold"/>
                                        <p:tgtEl>
                                          <p:spTgt spid="9219">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2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628650" y="4965700"/>
            <a:ext cx="7053263" cy="488950"/>
          </a:xfrm>
          <a:prstGeom prst="rect">
            <a:avLst/>
          </a:prstGeom>
          <a:noFill/>
          <a:ln w="9525">
            <a:noFill/>
            <a:miter lim="800000"/>
            <a:headEnd/>
            <a:tailEnd/>
          </a:ln>
        </p:spPr>
        <p:txBody>
          <a:bodyPr lIns="68569" tIns="34284" rIns="68569" bIns="34284" anchor="ctr"/>
          <a:lstStyle/>
          <a:p>
            <a:pPr>
              <a:lnSpc>
                <a:spcPct val="90000"/>
              </a:lnSpc>
            </a:pPr>
            <a:r>
              <a:rPr lang="en-ID" altLang="en-US" sz="2000" b="1">
                <a:cs typeface="Calibri" pitchFamily="34" charset="0"/>
              </a:rPr>
              <a:t>Do the activities in your </a:t>
            </a:r>
            <a:r>
              <a:rPr lang="en-ID" altLang="en-US" sz="2000" b="1" i="1">
                <a:solidFill>
                  <a:srgbClr val="FF0000"/>
                </a:solidFill>
                <a:cs typeface="Calibri" pitchFamily="34" charset="0"/>
              </a:rPr>
              <a:t>PR Bahasa In</a:t>
            </a:r>
            <a:r>
              <a:rPr lang="id-ID" altLang="en-US" sz="2000" b="1" i="1">
                <a:solidFill>
                  <a:srgbClr val="FF0000"/>
                </a:solidFill>
                <a:cs typeface="Calibri" pitchFamily="34" charset="0"/>
              </a:rPr>
              <a:t>gg</a:t>
            </a:r>
            <a:r>
              <a:rPr lang="en-ID" altLang="en-US" sz="2000" b="1" i="1">
                <a:solidFill>
                  <a:srgbClr val="FF0000"/>
                </a:solidFill>
                <a:cs typeface="Calibri" pitchFamily="34" charset="0"/>
              </a:rPr>
              <a:t>ris</a:t>
            </a:r>
            <a:r>
              <a:rPr lang="en-ID" altLang="en-US" sz="2000" b="1" i="1">
                <a:cs typeface="Calibri" pitchFamily="34" charset="0"/>
              </a:rPr>
              <a:t> </a:t>
            </a:r>
            <a:r>
              <a:rPr lang="en-US" altLang="en-US" sz="2000" b="1">
                <a:cs typeface="Calibri" pitchFamily="34" charset="0"/>
              </a:rPr>
              <a:t>on</a:t>
            </a:r>
            <a:r>
              <a:rPr lang="en-ID" altLang="en-US" sz="2000" b="1">
                <a:cs typeface="Calibri" pitchFamily="34" charset="0"/>
              </a:rPr>
              <a:t> pages 67</a:t>
            </a:r>
            <a:r>
              <a:rPr lang="en-US" altLang="en-US" sz="2000" b="1"/>
              <a:t>–</a:t>
            </a:r>
            <a:r>
              <a:rPr lang="en-ID" altLang="en-US" sz="2000" b="1">
                <a:ea typeface="SimSun" pitchFamily="2" charset="-122"/>
              </a:rPr>
              <a:t>69</a:t>
            </a:r>
            <a:r>
              <a:rPr lang="en-ID" altLang="en-US" sz="2000" b="1">
                <a:cs typeface="Calibri" pitchFamily="34" charset="0"/>
              </a:rPr>
              <a:t>.</a:t>
            </a:r>
          </a:p>
        </p:txBody>
      </p:sp>
      <p:sp>
        <p:nvSpPr>
          <p:cNvPr id="7" name="Left Arrow 6">
            <a:hlinkClick r:id="rId2" action="ppaction://hlinksldjump"/>
          </p:cNvPr>
          <p:cNvSpPr/>
          <p:nvPr/>
        </p:nvSpPr>
        <p:spPr>
          <a:xfrm>
            <a:off x="633786" y="5926239"/>
            <a:ext cx="1974824" cy="527711"/>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88453" tIns="44226" rIns="88453" bIns="44226"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44357">
              <a:defRPr/>
            </a:pPr>
            <a:r>
              <a:rPr lang="id-ID" altLang="x-none" sz="1662" b="1" dirty="0">
                <a:solidFill>
                  <a:srgbClr val="FFFFFF"/>
                </a:solidFill>
              </a:rPr>
              <a:t>Back to Chapter IV</a:t>
            </a:r>
            <a:endParaRPr sz="1662" b="1" dirty="0">
              <a:solidFill>
                <a:srgbClr val="FFFFFF"/>
              </a:solidFill>
            </a:endParaRPr>
          </a:p>
        </p:txBody>
      </p:sp>
      <p:sp>
        <p:nvSpPr>
          <p:cNvPr id="8193" name="Title 1"/>
          <p:cNvSpPr>
            <a:spLocks noGrp="1"/>
          </p:cNvSpPr>
          <p:nvPr>
            <p:ph type="title"/>
          </p:nvPr>
        </p:nvSpPr>
        <p:spPr>
          <a:xfrm>
            <a:off x="628650" y="747713"/>
            <a:ext cx="5921375" cy="565150"/>
          </a:xfrm>
        </p:spPr>
        <p:txBody>
          <a:bodyPr lIns="68569" tIns="34284" rIns="68569" bIns="34284"/>
          <a:lstStyle/>
          <a:p>
            <a:pPr eaLnBrk="1" hangingPunct="1">
              <a:defRPr/>
            </a:pPr>
            <a:r>
              <a:rPr lang="en-ID" sz="1847" b="1" dirty="0">
                <a:sym typeface="+mn-ea"/>
              </a:rPr>
              <a:t>Complete the following table to help you </a:t>
            </a:r>
            <a:r>
              <a:rPr lang="en-ID" altLang="en-US" sz="1847" b="1" dirty="0">
                <a:sym typeface="+mn-ea"/>
              </a:rPr>
              <a:t>i</a:t>
            </a:r>
            <a:r>
              <a:rPr lang="en-US" altLang="en-US" sz="1847" b="1" dirty="0">
                <a:sym typeface="+mn-ea"/>
              </a:rPr>
              <a:t>dentify the </a:t>
            </a:r>
            <a:r>
              <a:rPr lang="en-ID" altLang="en-US" sz="1847" b="1" dirty="0">
                <a:sym typeface="+mn-ea"/>
              </a:rPr>
              <a:t>structure of </a:t>
            </a:r>
            <a:r>
              <a:rPr lang="en-US" altLang="en-US" sz="1847" b="1" dirty="0">
                <a:sym typeface="+mn-ea"/>
              </a:rPr>
              <a:t>the text</a:t>
            </a:r>
            <a:r>
              <a:rPr lang="en-ID" altLang="en-US" sz="1847" b="1" dirty="0">
                <a:sym typeface="+mn-ea"/>
              </a:rPr>
              <a:t>.</a:t>
            </a:r>
            <a:endParaRPr lang="en-ID" altLang="en-US" sz="1847" b="1" dirty="0">
              <a:latin typeface="Calibri" panose="020F0502020204030204" pitchFamily="34" charset="0"/>
              <a:sym typeface="+mn-ea"/>
            </a:endParaRPr>
          </a:p>
        </p:txBody>
      </p:sp>
      <p:graphicFrame>
        <p:nvGraphicFramePr>
          <p:cNvPr id="8" name="Table 7"/>
          <p:cNvGraphicFramePr/>
          <p:nvPr/>
        </p:nvGraphicFramePr>
        <p:xfrm>
          <a:off x="698500" y="1492250"/>
          <a:ext cx="7383463" cy="3011488"/>
        </p:xfrm>
        <a:graphic>
          <a:graphicData uri="http://schemas.openxmlformats.org/drawingml/2006/table">
            <a:tbl>
              <a:tblPr firstRow="1" bandRow="1">
                <a:tableStyleId>{5C22544A-7EE6-4342-B048-85BDC9FD1C3A}</a:tableStyleId>
              </a:tblPr>
              <a:tblGrid>
                <a:gridCol w="1382054">
                  <a:extLst>
                    <a:ext uri="{9D8B030D-6E8A-4147-A177-3AD203B41FA5}">
                      <a16:colId xmlns:a16="http://schemas.microsoft.com/office/drawing/2014/main" xmlns="" val="20000"/>
                    </a:ext>
                  </a:extLst>
                </a:gridCol>
                <a:gridCol w="2288569">
                  <a:extLst>
                    <a:ext uri="{9D8B030D-6E8A-4147-A177-3AD203B41FA5}">
                      <a16:colId xmlns:a16="http://schemas.microsoft.com/office/drawing/2014/main" xmlns="" val="20001"/>
                    </a:ext>
                  </a:extLst>
                </a:gridCol>
                <a:gridCol w="3712840">
                  <a:extLst>
                    <a:ext uri="{9D8B030D-6E8A-4147-A177-3AD203B41FA5}">
                      <a16:colId xmlns:a16="http://schemas.microsoft.com/office/drawing/2014/main" xmlns="" val="20002"/>
                    </a:ext>
                  </a:extLst>
                </a:gridCol>
              </a:tblGrid>
              <a:tr h="351848">
                <a:tc>
                  <a:txBody>
                    <a:bodyPr/>
                    <a:lstStyle/>
                    <a:p>
                      <a:pPr algn="ctr">
                        <a:buNone/>
                      </a:pPr>
                      <a:r>
                        <a:rPr lang="en-ID" altLang="en-US" sz="1700" dirty="0">
                          <a:solidFill>
                            <a:schemeClr val="tx1"/>
                          </a:solidFill>
                        </a:rPr>
                        <a:t>Element</a:t>
                      </a:r>
                    </a:p>
                  </a:txBody>
                  <a:tcPr marL="84436" marR="84436" marT="42222" marB="42222"/>
                </a:tc>
                <a:tc>
                  <a:txBody>
                    <a:bodyPr/>
                    <a:lstStyle/>
                    <a:p>
                      <a:pPr algn="ctr">
                        <a:buNone/>
                      </a:pPr>
                      <a:r>
                        <a:rPr lang="en-ID" altLang="en-US" sz="1700" dirty="0">
                          <a:solidFill>
                            <a:schemeClr val="tx1"/>
                          </a:solidFill>
                        </a:rPr>
                        <a:t>Main Topic</a:t>
                      </a:r>
                    </a:p>
                  </a:txBody>
                  <a:tcPr marL="84436" marR="84436" marT="42222" marB="42222"/>
                </a:tc>
                <a:tc>
                  <a:txBody>
                    <a:bodyPr/>
                    <a:lstStyle/>
                    <a:p>
                      <a:pPr algn="ctr">
                        <a:buNone/>
                      </a:pPr>
                      <a:r>
                        <a:rPr lang="en-ID" altLang="en-US" sz="1700" dirty="0">
                          <a:solidFill>
                            <a:schemeClr val="tx1"/>
                          </a:solidFill>
                        </a:rPr>
                        <a:t>Supporting Details</a:t>
                      </a:r>
                    </a:p>
                  </a:txBody>
                  <a:tcPr marL="84436" marR="84436" marT="42222" marB="42222"/>
                </a:tc>
                <a:extLst>
                  <a:ext uri="{0D108BD9-81ED-4DB2-BD59-A6C34878D82A}">
                    <a16:rowId xmlns:a16="http://schemas.microsoft.com/office/drawing/2014/main" xmlns="" val="10000"/>
                  </a:ext>
                </a:extLst>
              </a:tr>
              <a:tr h="531928">
                <a:tc>
                  <a:txBody>
                    <a:bodyPr/>
                    <a:lstStyle/>
                    <a:p>
                      <a:pPr>
                        <a:buNone/>
                      </a:pPr>
                      <a:r>
                        <a:rPr lang="en-US" sz="1500"/>
                        <a:t>Thesis</a:t>
                      </a:r>
                    </a:p>
                  </a:txBody>
                  <a:tcPr marL="84436" marR="84436" marT="42222" marB="42222" anchor="ctr"/>
                </a:tc>
                <a:tc>
                  <a:txBody>
                    <a:bodyPr/>
                    <a:lstStyle/>
                    <a:p>
                      <a:pPr>
                        <a:buNone/>
                      </a:pPr>
                      <a:endParaRPr lang="en-US" sz="1700"/>
                    </a:p>
                  </a:txBody>
                  <a:tcPr marL="84436" marR="84436" marT="42222" marB="42222"/>
                </a:tc>
                <a:tc>
                  <a:txBody>
                    <a:bodyPr/>
                    <a:lstStyle/>
                    <a:p>
                      <a:pPr>
                        <a:buNone/>
                      </a:pPr>
                      <a:endParaRPr lang="en-US" sz="1700"/>
                    </a:p>
                  </a:txBody>
                  <a:tcPr marL="84436" marR="84436" marT="42222" marB="42222"/>
                </a:tc>
                <a:extLst>
                  <a:ext uri="{0D108BD9-81ED-4DB2-BD59-A6C34878D82A}">
                    <a16:rowId xmlns:a16="http://schemas.microsoft.com/office/drawing/2014/main" xmlns="" val="10001"/>
                  </a:ext>
                </a:extLst>
              </a:tr>
              <a:tr h="531928">
                <a:tc>
                  <a:txBody>
                    <a:bodyPr/>
                    <a:lstStyle/>
                    <a:p>
                      <a:pPr>
                        <a:buNone/>
                      </a:pPr>
                      <a:r>
                        <a:rPr lang="en-US" sz="1500">
                          <a:sym typeface="+mn-ea"/>
                        </a:rPr>
                        <a:t>1st Argument</a:t>
                      </a:r>
                    </a:p>
                  </a:txBody>
                  <a:tcPr marL="84436" marR="84436" marT="42222" marB="42222" anchor="ctr"/>
                </a:tc>
                <a:tc>
                  <a:txBody>
                    <a:bodyPr/>
                    <a:lstStyle/>
                    <a:p>
                      <a:pPr>
                        <a:buNone/>
                      </a:pPr>
                      <a:endParaRPr lang="en-US" sz="1700"/>
                    </a:p>
                  </a:txBody>
                  <a:tcPr marL="84436" marR="84436" marT="42222" marB="42222"/>
                </a:tc>
                <a:tc>
                  <a:txBody>
                    <a:bodyPr/>
                    <a:lstStyle/>
                    <a:p>
                      <a:pPr>
                        <a:buNone/>
                      </a:pPr>
                      <a:endParaRPr lang="en-US" sz="1700"/>
                    </a:p>
                  </a:txBody>
                  <a:tcPr marL="84436" marR="84436" marT="42222" marB="42222"/>
                </a:tc>
                <a:extLst>
                  <a:ext uri="{0D108BD9-81ED-4DB2-BD59-A6C34878D82A}">
                    <a16:rowId xmlns:a16="http://schemas.microsoft.com/office/drawing/2014/main" xmlns="" val="10002"/>
                  </a:ext>
                </a:extLst>
              </a:tr>
              <a:tr h="531928">
                <a:tc>
                  <a:txBody>
                    <a:bodyPr/>
                    <a:lstStyle/>
                    <a:p>
                      <a:pPr>
                        <a:buNone/>
                      </a:pPr>
                      <a:r>
                        <a:rPr lang="en-US" sz="1500">
                          <a:sym typeface="+mn-ea"/>
                        </a:rPr>
                        <a:t>2nd Argument</a:t>
                      </a:r>
                    </a:p>
                  </a:txBody>
                  <a:tcPr marL="84436" marR="84436" marT="42222" marB="42222" anchor="ctr"/>
                </a:tc>
                <a:tc>
                  <a:txBody>
                    <a:bodyPr/>
                    <a:lstStyle/>
                    <a:p>
                      <a:pPr>
                        <a:buNone/>
                      </a:pPr>
                      <a:endParaRPr lang="en-US" sz="1700"/>
                    </a:p>
                  </a:txBody>
                  <a:tcPr marL="84436" marR="84436" marT="42222" marB="42222"/>
                </a:tc>
                <a:tc>
                  <a:txBody>
                    <a:bodyPr/>
                    <a:lstStyle/>
                    <a:p>
                      <a:pPr>
                        <a:buNone/>
                      </a:pPr>
                      <a:endParaRPr lang="en-US" sz="1700"/>
                    </a:p>
                  </a:txBody>
                  <a:tcPr marL="84436" marR="84436" marT="42222" marB="42222"/>
                </a:tc>
                <a:extLst>
                  <a:ext uri="{0D108BD9-81ED-4DB2-BD59-A6C34878D82A}">
                    <a16:rowId xmlns:a16="http://schemas.microsoft.com/office/drawing/2014/main" xmlns="" val="10003"/>
                  </a:ext>
                </a:extLst>
              </a:tr>
              <a:tr h="531928">
                <a:tc>
                  <a:txBody>
                    <a:bodyPr/>
                    <a:lstStyle/>
                    <a:p>
                      <a:pPr>
                        <a:buNone/>
                      </a:pPr>
                      <a:r>
                        <a:rPr lang="en-US" sz="1500">
                          <a:sym typeface="+mn-ea"/>
                        </a:rPr>
                        <a:t>3rd Argument</a:t>
                      </a:r>
                    </a:p>
                  </a:txBody>
                  <a:tcPr marL="84436" marR="84436" marT="42222" marB="42222" anchor="ctr"/>
                </a:tc>
                <a:tc>
                  <a:txBody>
                    <a:bodyPr/>
                    <a:lstStyle/>
                    <a:p>
                      <a:pPr>
                        <a:buNone/>
                      </a:pPr>
                      <a:endParaRPr lang="en-US" sz="1700"/>
                    </a:p>
                  </a:txBody>
                  <a:tcPr marL="84436" marR="84436" marT="42222" marB="42222"/>
                </a:tc>
                <a:tc>
                  <a:txBody>
                    <a:bodyPr/>
                    <a:lstStyle/>
                    <a:p>
                      <a:pPr>
                        <a:buNone/>
                      </a:pPr>
                      <a:endParaRPr lang="en-US" sz="1700"/>
                    </a:p>
                  </a:txBody>
                  <a:tcPr marL="84436" marR="84436" marT="42222" marB="42222"/>
                </a:tc>
                <a:extLst>
                  <a:ext uri="{0D108BD9-81ED-4DB2-BD59-A6C34878D82A}">
                    <a16:rowId xmlns:a16="http://schemas.microsoft.com/office/drawing/2014/main" xmlns="" val="10004"/>
                  </a:ext>
                </a:extLst>
              </a:tr>
              <a:tr h="531928">
                <a:tc>
                  <a:txBody>
                    <a:bodyPr/>
                    <a:lstStyle/>
                    <a:p>
                      <a:pPr>
                        <a:buNone/>
                      </a:pPr>
                      <a:r>
                        <a:rPr lang="en-US" sz="1500">
                          <a:sym typeface="+mn-ea"/>
                        </a:rPr>
                        <a:t>Conclusion</a:t>
                      </a:r>
                    </a:p>
                  </a:txBody>
                  <a:tcPr marL="84436" marR="84436" marT="42222" marB="42222" anchor="ctr"/>
                </a:tc>
                <a:tc>
                  <a:txBody>
                    <a:bodyPr/>
                    <a:lstStyle/>
                    <a:p>
                      <a:pPr>
                        <a:buNone/>
                      </a:pPr>
                      <a:endParaRPr lang="en-US" sz="1700"/>
                    </a:p>
                  </a:txBody>
                  <a:tcPr marL="84436" marR="84436" marT="42222" marB="42222"/>
                </a:tc>
                <a:tc>
                  <a:txBody>
                    <a:bodyPr/>
                    <a:lstStyle/>
                    <a:p>
                      <a:pPr>
                        <a:buNone/>
                      </a:pPr>
                      <a:endParaRPr lang="en-US" sz="1700"/>
                    </a:p>
                  </a:txBody>
                  <a:tcPr marL="84436" marR="84436" marT="42222" marB="42222"/>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0-#ppt_w/2"/>
                                          </p:val>
                                        </p:tav>
                                        <p:tav tm="100000">
                                          <p:val>
                                            <p:strVal val="#ppt_x"/>
                                          </p:val>
                                        </p:tav>
                                      </p:tavLst>
                                    </p:anim>
                                    <p:anim calcmode="lin" valueType="num">
                                      <p:cBhvr additive="base">
                                        <p:cTn id="8" dur="500" fill="hold"/>
                                        <p:tgtEl>
                                          <p:spTgt spid="81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9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1238250" y="2746375"/>
            <a:ext cx="6664325" cy="1325563"/>
          </a:xfrm>
        </p:spPr>
        <p:txBody>
          <a:bodyPr/>
          <a:lstStyle/>
          <a:p>
            <a:pPr algn="ctr" eaLnBrk="1" hangingPunct="1">
              <a:defRPr/>
            </a:pPr>
            <a:r>
              <a:rPr lang="id-ID" altLang="x-none" sz="9600" b="1" dirty="0">
                <a:solidFill>
                  <a:schemeClr val="accent1">
                    <a:lumMod val="50000"/>
                  </a:schemeClr>
                </a:solidFill>
                <a:latin typeface="Georgia" pitchFamily="18" charset="0"/>
              </a:rPr>
              <a:t>See You</a:t>
            </a:r>
            <a:endParaRPr lang="en-US" altLang="zh-CN" sz="9600" b="1" dirty="0" smtClean="0">
              <a:solidFill>
                <a:schemeClr val="accent1">
                  <a:lumMod val="50000"/>
                </a:schemeClr>
              </a:solidFill>
              <a:latin typeface="Georgia" pitchFamily="18" charset="0"/>
            </a:endParaRPr>
          </a:p>
        </p:txBody>
      </p:sp>
    </p:spTree>
  </p:cSld>
  <p:clrMapOvr>
    <a:masterClrMapping/>
  </p:clrMapOvr>
  <p:transition>
    <p:dissolve/>
    <p:sndAc>
      <p:stSnd>
        <p:snd r:embed="rId2" name="applau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noChangeArrowheads="1"/>
          </p:cNvSpPr>
          <p:nvPr>
            <p:ph type="title"/>
          </p:nvPr>
        </p:nvSpPr>
        <p:spPr>
          <a:xfrm>
            <a:off x="628650" y="150813"/>
            <a:ext cx="7888288" cy="1325562"/>
          </a:xfrm>
        </p:spPr>
        <p:txBody>
          <a:bodyPr/>
          <a:lstStyle/>
          <a:p>
            <a:pPr eaLnBrk="1" hangingPunct="1">
              <a:defRPr/>
            </a:pPr>
            <a:r>
              <a:rPr lang="id-ID" altLang="en-US" sz="2200" b="1" dirty="0" smtClean="0">
                <a:latin typeface="+mn-lt"/>
              </a:rPr>
              <a:t>Answer the following questions.</a:t>
            </a:r>
          </a:p>
        </p:txBody>
      </p:sp>
      <p:sp>
        <p:nvSpPr>
          <p:cNvPr id="2" name="Content Placeholder 2"/>
          <p:cNvSpPr>
            <a:spLocks noGrp="1"/>
          </p:cNvSpPr>
          <p:nvPr>
            <p:ph idx="1"/>
          </p:nvPr>
        </p:nvSpPr>
        <p:spPr>
          <a:xfrm>
            <a:off x="620713" y="1143000"/>
            <a:ext cx="6345237" cy="4351338"/>
          </a:xfrm>
        </p:spPr>
        <p:txBody>
          <a:bodyPr/>
          <a:lstStyle/>
          <a:p>
            <a:pPr marL="514350" indent="-514350" eaLnBrk="1" hangingPunct="1">
              <a:spcBef>
                <a:spcPts val="1200"/>
              </a:spcBef>
              <a:buFont typeface="SimSun" pitchFamily="2" charset="-122"/>
              <a:buAutoNum type="arabicPeriod"/>
            </a:pPr>
            <a:r>
              <a:rPr lang="id-ID" altLang="en-US" sz="2200" smtClean="0"/>
              <a:t>What would you say to suggest?</a:t>
            </a:r>
          </a:p>
          <a:p>
            <a:pPr marL="514350" indent="-514350" eaLnBrk="1" hangingPunct="1">
              <a:spcBef>
                <a:spcPts val="1200"/>
              </a:spcBef>
              <a:buFont typeface="SimSun" pitchFamily="2" charset="-122"/>
              <a:buAutoNum type="arabicPeriod"/>
            </a:pPr>
            <a:r>
              <a:rPr lang="id-ID" altLang="en-US" sz="2200" smtClean="0"/>
              <a:t>What is the response to the suggestion?</a:t>
            </a:r>
          </a:p>
          <a:p>
            <a:pPr marL="514350" indent="-514350" eaLnBrk="1" hangingPunct="1">
              <a:spcBef>
                <a:spcPts val="1200"/>
              </a:spcBef>
              <a:buFont typeface="SimSun" pitchFamily="2" charset="-122"/>
              <a:buAutoNum type="arabicPeriod"/>
            </a:pPr>
            <a:r>
              <a:rPr lang="en-ID" altLang="en-US" sz="2200" smtClean="0"/>
              <a:t>Which</a:t>
            </a:r>
            <a:r>
              <a:rPr lang="id-ID" altLang="en-US" sz="2200" smtClean="0"/>
              <a:t> sentences </a:t>
            </a:r>
            <a:r>
              <a:rPr lang="en-ID" altLang="en-US" sz="2200" smtClean="0"/>
              <a:t>in the </a:t>
            </a:r>
            <a:r>
              <a:rPr lang="id-ID" altLang="en-ID" sz="2200" smtClean="0"/>
              <a:t>previous </a:t>
            </a:r>
            <a:r>
              <a:rPr lang="en-ID" altLang="en-US" sz="2200" smtClean="0"/>
              <a:t>dialog</a:t>
            </a:r>
            <a:r>
              <a:rPr lang="id-ID" altLang="en-US" sz="2200" smtClean="0"/>
              <a:t> are used to suggest</a:t>
            </a:r>
            <a:r>
              <a:rPr lang="en-ID" altLang="en-US" sz="2200" smtClean="0"/>
              <a:t>?</a:t>
            </a:r>
          </a:p>
          <a:p>
            <a:pPr marL="514350" indent="-514350" eaLnBrk="1" hangingPunct="1">
              <a:spcBef>
                <a:spcPts val="1200"/>
              </a:spcBef>
              <a:buFont typeface="SimSun" pitchFamily="2" charset="-122"/>
              <a:buAutoNum type="arabicPeriod"/>
            </a:pPr>
            <a:r>
              <a:rPr lang="id-ID" altLang="en-ID" sz="2200" smtClean="0"/>
              <a:t>How does the speaker respond to the suggestion?</a:t>
            </a:r>
          </a:p>
          <a:p>
            <a:pPr marL="514350" indent="-514350" eaLnBrk="1" hangingPunct="1">
              <a:spcBef>
                <a:spcPts val="1200"/>
              </a:spcBef>
              <a:buFont typeface="SimSun" pitchFamily="2" charset="-122"/>
              <a:buAutoNum type="arabicPeriod"/>
            </a:pPr>
            <a:r>
              <a:rPr lang="id-ID" altLang="en-ID" sz="2200" smtClean="0"/>
              <a:t>Which sentence is used to suggest using subjunctives?</a:t>
            </a:r>
          </a:p>
          <a:p>
            <a:pPr marL="514350" indent="-514350" eaLnBrk="1" hangingPunct="1">
              <a:spcBef>
                <a:spcPts val="1200"/>
              </a:spcBef>
              <a:buFont typeface="SimSun" pitchFamily="2" charset="-122"/>
              <a:buAutoNum type="arabicPeriod"/>
            </a:pPr>
            <a:r>
              <a:rPr lang="id-ID" altLang="en-ID" sz="2200" smtClean="0"/>
              <a:t>What words are followed by subjunctives?</a:t>
            </a:r>
          </a:p>
          <a:p>
            <a:pPr marL="514350" indent="-514350" eaLnBrk="1" hangingPunct="1">
              <a:buFont typeface="SimSun" pitchFamily="2" charset="-122"/>
              <a:buNone/>
            </a:pPr>
            <a:r>
              <a:rPr lang="id-ID" altLang="en-ID" smtClean="0"/>
              <a:t> </a:t>
            </a:r>
            <a:r>
              <a:rPr lang="en-ID" altLang="en-US" smtClean="0"/>
              <a:t> </a:t>
            </a:r>
            <a:endParaRPr lang="en-US" altLang="en-US" smtClean="0"/>
          </a:p>
          <a:p>
            <a:pPr marL="514350" indent="-514350" eaLnBrk="1" hangingPunct="1">
              <a:buFont typeface="SimSun" pitchFamily="2" charset="-122"/>
              <a:buNone/>
            </a:pPr>
            <a:endParaRPr lang="id-ID"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noChangeArrowheads="1"/>
          </p:cNvSpPr>
          <p:nvPr>
            <p:ph type="title"/>
          </p:nvPr>
        </p:nvSpPr>
        <p:spPr>
          <a:xfrm>
            <a:off x="228600" y="493713"/>
            <a:ext cx="8288338" cy="409575"/>
          </a:xfrm>
        </p:spPr>
        <p:txBody>
          <a:bodyPr/>
          <a:lstStyle/>
          <a:p>
            <a:pPr eaLnBrk="1" hangingPunct="1"/>
            <a:r>
              <a:rPr lang="en-US" altLang="en-US" sz="2200" b="1" smtClean="0">
                <a:latin typeface="Calibri" pitchFamily="34" charset="0"/>
              </a:rPr>
              <a:t/>
            </a:r>
            <a:br>
              <a:rPr lang="en-US" altLang="en-US" sz="2200" b="1" smtClean="0">
                <a:latin typeface="Calibri" pitchFamily="34" charset="0"/>
              </a:rPr>
            </a:br>
            <a:r>
              <a:rPr lang="en-US" altLang="en-US" sz="2200" b="1" smtClean="0">
                <a:latin typeface="Calibri" pitchFamily="34" charset="0"/>
              </a:rPr>
              <a:t/>
            </a:r>
            <a:br>
              <a:rPr lang="en-US" altLang="en-US" sz="2200" b="1" smtClean="0">
                <a:latin typeface="Calibri" pitchFamily="34" charset="0"/>
              </a:rPr>
            </a:br>
            <a:r>
              <a:rPr lang="en-US" altLang="en-US" sz="2200" b="1" smtClean="0">
                <a:latin typeface="Calibri" pitchFamily="34" charset="0"/>
              </a:rPr>
              <a:t>The following are expressions to suggest and the responses.</a:t>
            </a:r>
            <a:br>
              <a:rPr lang="en-US" altLang="en-US" sz="2200" b="1" smtClean="0">
                <a:latin typeface="Calibri" pitchFamily="34" charset="0"/>
              </a:rPr>
            </a:br>
            <a:r>
              <a:rPr lang="en-US" altLang="en-US" sz="2200" b="1" smtClean="0">
                <a:latin typeface="Calibri" pitchFamily="34" charset="0"/>
              </a:rPr>
              <a:t/>
            </a:r>
            <a:br>
              <a:rPr lang="en-US" altLang="en-US" sz="2200" b="1" smtClean="0">
                <a:latin typeface="Calibri" pitchFamily="34" charset="0"/>
              </a:rPr>
            </a:br>
            <a:endParaRPr lang="en-US" altLang="en-US" sz="2200" b="1" smtClean="0">
              <a:latin typeface="Calibri" pitchFamily="34" charset="0"/>
            </a:endParaRPr>
          </a:p>
        </p:txBody>
      </p:sp>
      <p:graphicFrame>
        <p:nvGraphicFramePr>
          <p:cNvPr id="5" name="Content Placeholder 4"/>
          <p:cNvGraphicFramePr>
            <a:graphicFrameLocks noGrp="1"/>
          </p:cNvGraphicFramePr>
          <p:nvPr>
            <p:ph idx="1"/>
          </p:nvPr>
        </p:nvGraphicFramePr>
        <p:xfrm>
          <a:off x="306388" y="909638"/>
          <a:ext cx="7194550" cy="4297668"/>
        </p:xfrm>
        <a:graphic>
          <a:graphicData uri="http://schemas.openxmlformats.org/drawingml/2006/table">
            <a:tbl>
              <a:tblPr firstRow="1" bandRow="1">
                <a:tableStyleId>{5C22544A-7EE6-4342-B048-85BDC9FD1C3A}</a:tableStyleId>
              </a:tblPr>
              <a:tblGrid>
                <a:gridCol w="3623661">
                  <a:extLst>
                    <a:ext uri="{9D8B030D-6E8A-4147-A177-3AD203B41FA5}">
                      <a16:colId xmlns:a16="http://schemas.microsoft.com/office/drawing/2014/main" xmlns="" val="20000"/>
                    </a:ext>
                  </a:extLst>
                </a:gridCol>
                <a:gridCol w="3570889">
                  <a:extLst>
                    <a:ext uri="{9D8B030D-6E8A-4147-A177-3AD203B41FA5}">
                      <a16:colId xmlns:a16="http://schemas.microsoft.com/office/drawing/2014/main" xmlns="" val="20001"/>
                    </a:ext>
                  </a:extLst>
                </a:gridCol>
              </a:tblGrid>
              <a:tr h="365733">
                <a:tc>
                  <a:txBody>
                    <a:bodyPr/>
                    <a:lstStyle/>
                    <a:p>
                      <a:pPr algn="ctr">
                        <a:buNone/>
                      </a:pPr>
                      <a:r>
                        <a:rPr lang="en-US" sz="1800" dirty="0">
                          <a:solidFill>
                            <a:schemeClr val="tx1"/>
                          </a:solidFill>
                        </a:rPr>
                        <a:t>Suggesting</a:t>
                      </a:r>
                      <a:endParaRPr lang="en-US" sz="1800" dirty="0">
                        <a:solidFill>
                          <a:schemeClr val="tx1"/>
                        </a:solidFill>
                        <a:latin typeface="+mn-lt"/>
                      </a:endParaRPr>
                    </a:p>
                  </a:txBody>
                  <a:tcPr marL="84435" marR="84435" marT="45717" marB="45717"/>
                </a:tc>
                <a:tc>
                  <a:txBody>
                    <a:bodyPr/>
                    <a:lstStyle/>
                    <a:p>
                      <a:pPr algn="ctr">
                        <a:buNone/>
                      </a:pPr>
                      <a:r>
                        <a:rPr lang="en-US" sz="1800" dirty="0">
                          <a:solidFill>
                            <a:schemeClr val="tx1"/>
                          </a:solidFill>
                        </a:rPr>
                        <a:t>Responding to a Suggestion</a:t>
                      </a:r>
                      <a:endParaRPr lang="en-US" sz="1800" dirty="0">
                        <a:solidFill>
                          <a:schemeClr val="tx1"/>
                        </a:solidFill>
                        <a:latin typeface="+mn-lt"/>
                      </a:endParaRPr>
                    </a:p>
                  </a:txBody>
                  <a:tcPr marL="84435" marR="84435" marT="45717" marB="45717"/>
                </a:tc>
                <a:extLst>
                  <a:ext uri="{0D108BD9-81ED-4DB2-BD59-A6C34878D82A}">
                    <a16:rowId xmlns:a16="http://schemas.microsoft.com/office/drawing/2014/main" xmlns="" val="10000"/>
                  </a:ext>
                </a:extLst>
              </a:tr>
              <a:tr h="3931629">
                <a:tc>
                  <a:txBody>
                    <a:bodyPr/>
                    <a:lstStyle/>
                    <a:p>
                      <a:pPr marL="285750" indent="-285750">
                        <a:buClrTx/>
                        <a:buFont typeface="Arial" panose="020B0604020202020204" pitchFamily="34" charset="0"/>
                        <a:buNone/>
                      </a:pPr>
                      <a:endParaRPr lang="en-US" sz="1800" dirty="0"/>
                    </a:p>
                    <a:p>
                      <a:pPr marL="285750" indent="-285750">
                        <a:buClrTx/>
                        <a:buFont typeface="Arial" panose="020B0604020202020204" pitchFamily="34" charset="0"/>
                        <a:buChar char="•"/>
                      </a:pPr>
                      <a:r>
                        <a:rPr lang="en-US" sz="1800" dirty="0" smtClean="0"/>
                        <a:t>I think we should apply for the scholarship.</a:t>
                      </a:r>
                    </a:p>
                    <a:p>
                      <a:pPr marL="285750" indent="-285750">
                        <a:buClrTx/>
                        <a:buFont typeface="Arial" panose="020B0604020202020204" pitchFamily="34" charset="0"/>
                        <a:buChar char="•"/>
                      </a:pPr>
                      <a:r>
                        <a:rPr lang="en-US" sz="1800" dirty="0" smtClean="0"/>
                        <a:t>I suggest you discuss our program with the principal.</a:t>
                      </a:r>
                    </a:p>
                    <a:p>
                      <a:pPr marL="285750" indent="-285750">
                        <a:buClrTx/>
                        <a:buFont typeface="Arial" panose="020B0604020202020204" pitchFamily="34" charset="0"/>
                        <a:buChar char="•"/>
                      </a:pPr>
                      <a:r>
                        <a:rPr lang="en-US" sz="1800" dirty="0" smtClean="0"/>
                        <a:t>Why don’t you meet Angga, to inform the news?</a:t>
                      </a:r>
                      <a:endParaRPr lang="id-ID" sz="1800" dirty="0" smtClean="0"/>
                    </a:p>
                    <a:p>
                      <a:pPr marL="285750" indent="-285750">
                        <a:buClrTx/>
                        <a:buFont typeface="Arial" panose="020B0604020202020204" pitchFamily="34" charset="0"/>
                        <a:buNone/>
                      </a:pPr>
                      <a:endParaRPr lang="en-US" sz="1800" dirty="0" smtClean="0"/>
                    </a:p>
                    <a:p>
                      <a:pPr marL="285750" indent="-285750">
                        <a:buClrTx/>
                        <a:buFont typeface="Arial" panose="020B0604020202020204" pitchFamily="34" charset="0"/>
                        <a:buChar char="•"/>
                      </a:pPr>
                      <a:r>
                        <a:rPr lang="en-US" sz="1800" dirty="0" smtClean="0"/>
                        <a:t>What about recycling the trash this weekend?</a:t>
                      </a:r>
                      <a:endParaRPr lang="id-ID" sz="1800" dirty="0" smtClean="0"/>
                    </a:p>
                    <a:p>
                      <a:pPr marL="285750" indent="-285750">
                        <a:buClrTx/>
                        <a:buFont typeface="Arial" panose="020B0604020202020204" pitchFamily="34" charset="0"/>
                        <a:buNone/>
                      </a:pPr>
                      <a:endParaRPr lang="en-US" sz="1800" dirty="0" smtClean="0"/>
                    </a:p>
                    <a:p>
                      <a:pPr marL="285750" indent="-285750">
                        <a:buClrTx/>
                        <a:buFont typeface="Arial" panose="020B0604020202020204" pitchFamily="34" charset="0"/>
                        <a:buChar char="•"/>
                      </a:pPr>
                      <a:r>
                        <a:rPr lang="en-US" sz="1800" dirty="0" smtClean="0"/>
                        <a:t>The train will arrive soon. Let’s go to the waiting room</a:t>
                      </a:r>
                      <a:r>
                        <a:rPr lang="id-ID" sz="1800" baseline="0" dirty="0" smtClean="0"/>
                        <a:t> </a:t>
                      </a:r>
                      <a:r>
                        <a:rPr lang="en-US" sz="1800" dirty="0" smtClean="0"/>
                        <a:t>and be ready.</a:t>
                      </a:r>
                      <a:endParaRPr lang="en-US" sz="1800" dirty="0">
                        <a:latin typeface="+mn-lt"/>
                      </a:endParaRPr>
                    </a:p>
                  </a:txBody>
                  <a:tcPr marL="84435" marR="84435" marT="45717" marB="45717"/>
                </a:tc>
                <a:tc>
                  <a:txBody>
                    <a:bodyPr/>
                    <a:lstStyle/>
                    <a:p>
                      <a:pPr>
                        <a:buNone/>
                      </a:pPr>
                      <a:r>
                        <a:rPr lang="en-US" sz="1800" dirty="0" smtClean="0"/>
                        <a:t>Accepting</a:t>
                      </a:r>
                    </a:p>
                    <a:p>
                      <a:pPr marL="266700" indent="-266700">
                        <a:buFont typeface="Arial" pitchFamily="34" charset="0"/>
                        <a:buChar char="•"/>
                      </a:pPr>
                      <a:r>
                        <a:rPr lang="en-US" sz="1800" dirty="0" smtClean="0"/>
                        <a:t>You are right. Let’s prepare for the requirement.</a:t>
                      </a:r>
                      <a:endParaRPr lang="id-ID" sz="1800" dirty="0" smtClean="0"/>
                    </a:p>
                    <a:p>
                      <a:pPr marL="266700" indent="-266700">
                        <a:buFont typeface="Arial" pitchFamily="34" charset="0"/>
                        <a:buChar char="•"/>
                      </a:pPr>
                      <a:r>
                        <a:rPr lang="en-US" sz="1800" dirty="0" smtClean="0"/>
                        <a:t>That’s what I’m going to do. Thanks.</a:t>
                      </a:r>
                    </a:p>
                    <a:p>
                      <a:pPr marL="266700" indent="-266700">
                        <a:buFont typeface="Arial" pitchFamily="34" charset="0"/>
                        <a:buChar char="•"/>
                      </a:pPr>
                      <a:r>
                        <a:rPr lang="en-US" sz="1800" dirty="0" smtClean="0"/>
                        <a:t>Yeah! I’ll do it.</a:t>
                      </a:r>
                    </a:p>
                    <a:p>
                      <a:pPr>
                        <a:buFont typeface="Arial" pitchFamily="34" charset="0"/>
                        <a:buNone/>
                      </a:pPr>
                      <a:endParaRPr lang="id-ID" sz="1800" dirty="0" smtClean="0"/>
                    </a:p>
                    <a:p>
                      <a:pPr>
                        <a:buFont typeface="Arial" pitchFamily="34" charset="0"/>
                        <a:buNone/>
                      </a:pPr>
                      <a:r>
                        <a:rPr lang="en-US" sz="1800" dirty="0" smtClean="0"/>
                        <a:t>Declining</a:t>
                      </a:r>
                    </a:p>
                    <a:p>
                      <a:pPr marL="266700" indent="-266700">
                        <a:buFont typeface="Arial" pitchFamily="34" charset="0"/>
                        <a:buChar char="•"/>
                      </a:pPr>
                      <a:r>
                        <a:rPr lang="en-US" sz="1800" dirty="0" smtClean="0"/>
                        <a:t>Sorry. I would rather stay at home. I want to spend my time</a:t>
                      </a:r>
                      <a:r>
                        <a:rPr lang="id-ID" sz="1800" baseline="0" dirty="0" smtClean="0"/>
                        <a:t> </a:t>
                      </a:r>
                      <a:r>
                        <a:rPr lang="en-US" sz="1800" dirty="0" smtClean="0"/>
                        <a:t>with my family.</a:t>
                      </a:r>
                      <a:endParaRPr lang="id-ID" sz="1800" dirty="0" smtClean="0"/>
                    </a:p>
                    <a:p>
                      <a:pPr marL="266700" indent="-266700">
                        <a:buFont typeface="Arial" pitchFamily="34" charset="0"/>
                        <a:buChar char="•"/>
                      </a:pPr>
                      <a:r>
                        <a:rPr lang="en-US" sz="1800" dirty="0" smtClean="0"/>
                        <a:t>Don’t rush. Check the baggage carefully. We still have enough</a:t>
                      </a:r>
                      <a:r>
                        <a:rPr lang="id-ID" sz="1800" baseline="0" dirty="0" smtClean="0"/>
                        <a:t> </a:t>
                      </a:r>
                      <a:r>
                        <a:rPr lang="en-US" sz="1800" dirty="0" smtClean="0"/>
                        <a:t>time.</a:t>
                      </a:r>
                      <a:endParaRPr lang="en-US" sz="1800" i="0" dirty="0">
                        <a:latin typeface="+mn-lt"/>
                      </a:endParaRPr>
                    </a:p>
                  </a:txBody>
                  <a:tcPr marL="84435" marR="84435" marT="45717" marB="45717"/>
                </a:tc>
                <a:extLst>
                  <a:ext uri="{0D108BD9-81ED-4DB2-BD59-A6C34878D82A}">
                    <a16:rowId xmlns:a16="http://schemas.microsoft.com/office/drawing/2014/main" xmlns="" val="10001"/>
                  </a:ext>
                </a:extLst>
              </a:tr>
            </a:tbl>
          </a:graphicData>
        </a:graphic>
      </p:graphicFrame>
      <p:sp>
        <p:nvSpPr>
          <p:cNvPr id="6" name="Rectangle 5"/>
          <p:cNvSpPr>
            <a:spLocks noChangeArrowheads="1"/>
          </p:cNvSpPr>
          <p:nvPr/>
        </p:nvSpPr>
        <p:spPr bwMode="auto">
          <a:xfrm>
            <a:off x="457200" y="5718175"/>
            <a:ext cx="6578600" cy="430213"/>
          </a:xfrm>
          <a:prstGeom prst="rect">
            <a:avLst/>
          </a:prstGeom>
          <a:noFill/>
          <a:ln w="9525">
            <a:noFill/>
            <a:miter lim="800000"/>
            <a:headEnd/>
            <a:tailEnd/>
          </a:ln>
        </p:spPr>
        <p:txBody>
          <a:bodyPr>
            <a:spAutoFit/>
          </a:bodyPr>
          <a:lstStyle/>
          <a:p>
            <a:pPr eaLnBrk="1" hangingPunct="1"/>
            <a:r>
              <a:rPr lang="id-ID" altLang="en-US" sz="2200" b="1"/>
              <a:t>Do the </a:t>
            </a:r>
            <a:r>
              <a:rPr lang="en-US" altLang="en-US" sz="2200" b="1"/>
              <a:t>activities</a:t>
            </a:r>
            <a:r>
              <a:rPr lang="id-ID" altLang="en-US" sz="2200" b="1"/>
              <a:t> in </a:t>
            </a:r>
            <a:r>
              <a:rPr lang="en-ID" altLang="en-US" sz="2200" b="1"/>
              <a:t>your </a:t>
            </a:r>
            <a:r>
              <a:rPr lang="en-ID" altLang="en-US" sz="2200" b="1" i="1">
                <a:solidFill>
                  <a:srgbClr val="C00000"/>
                </a:solidFill>
              </a:rPr>
              <a:t>PR Bahasa Inggris </a:t>
            </a:r>
            <a:r>
              <a:rPr lang="id-ID" altLang="en-US" sz="2200" b="1"/>
              <a:t>on </a:t>
            </a:r>
            <a:r>
              <a:rPr lang="en-ID" altLang="en-US" sz="2200" b="1"/>
              <a:t>page </a:t>
            </a:r>
            <a:r>
              <a:rPr lang="id-ID" altLang="en-US" sz="2200" b="1"/>
              <a:t>5</a:t>
            </a:r>
            <a:r>
              <a:rPr lang="en-ID" altLang="en-US" sz="2200" b="1"/>
              <a:t>.</a:t>
            </a:r>
            <a:endParaRPr lang="en-US" altLang="en-US" sz="2200"/>
          </a:p>
        </p:txBody>
      </p:sp>
      <p:sp>
        <p:nvSpPr>
          <p:cNvPr id="7" name="Left Arrow 6">
            <a:hlinkClick r:id="rId2" action="ppaction://hlinksldjump"/>
          </p:cNvPr>
          <p:cNvSpPr/>
          <p:nvPr/>
        </p:nvSpPr>
        <p:spPr>
          <a:xfrm>
            <a:off x="452859" y="6123709"/>
            <a:ext cx="2054814" cy="577536"/>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5793" tIns="47896" rIns="95793" bIns="47896"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altLang="x-none" b="1" dirty="0" smtClean="0">
                <a:solidFill>
                  <a:srgbClr val="FFFFFF"/>
                </a:solidFill>
              </a:rPr>
              <a:t>Back to Chapter I</a:t>
            </a:r>
            <a:endParaRPr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0-#ppt_w/2"/>
                                          </p:val>
                                        </p:tav>
                                        <p:tav tm="100000">
                                          <p:val>
                                            <p:strVal val="#ppt_x"/>
                                          </p:val>
                                        </p:tav>
                                      </p:tavLst>
                                    </p:anim>
                                    <p:anim calcmode="lin" valueType="num">
                                      <p:cBhvr additive="base">
                                        <p:cTn id="8" dur="500" fill="hold"/>
                                        <p:tgtEl>
                                          <p:spTgt spid="51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615950" y="265113"/>
            <a:ext cx="7021513" cy="642937"/>
          </a:xfrm>
        </p:spPr>
        <p:txBody>
          <a:bodyPr/>
          <a:lstStyle/>
          <a:p>
            <a:pPr algn="ctr" eaLnBrk="1" hangingPunct="1"/>
            <a:r>
              <a:rPr lang="id-ID" altLang="en-US" sz="3200" b="1" smtClean="0">
                <a:latin typeface="Calibri" pitchFamily="34" charset="0"/>
              </a:rPr>
              <a:t/>
            </a:r>
            <a:br>
              <a:rPr lang="id-ID" altLang="en-US" sz="3200" b="1" smtClean="0">
                <a:latin typeface="Calibri" pitchFamily="34" charset="0"/>
              </a:rPr>
            </a:br>
            <a:r>
              <a:rPr lang="en-US" altLang="en-US" sz="3200" b="1" smtClean="0">
                <a:latin typeface="Calibri" pitchFamily="34" charset="0"/>
              </a:rPr>
              <a:t>Subjunctives</a:t>
            </a:r>
            <a:br>
              <a:rPr lang="en-US" altLang="en-US" sz="3200" b="1" smtClean="0">
                <a:latin typeface="Calibri" pitchFamily="34" charset="0"/>
              </a:rPr>
            </a:br>
            <a:endParaRPr lang="en-US" altLang="en-US" sz="3200" b="1" smtClean="0">
              <a:latin typeface="Calibri" pitchFamily="34" charset="0"/>
            </a:endParaRPr>
          </a:p>
        </p:txBody>
      </p:sp>
      <p:sp>
        <p:nvSpPr>
          <p:cNvPr id="2" name="Content Placeholder 4"/>
          <p:cNvSpPr>
            <a:spLocks noGrp="1" noChangeArrowheads="1"/>
          </p:cNvSpPr>
          <p:nvPr>
            <p:ph idx="1"/>
          </p:nvPr>
        </p:nvSpPr>
        <p:spPr>
          <a:xfrm>
            <a:off x="568325" y="1295400"/>
            <a:ext cx="7162800" cy="5562600"/>
          </a:xfrm>
        </p:spPr>
        <p:txBody>
          <a:bodyPr/>
          <a:lstStyle/>
          <a:p>
            <a:pPr marL="0" indent="0" eaLnBrk="1" hangingPunct="1">
              <a:buFont typeface="Arial" pitchFamily="34" charset="0"/>
              <a:buNone/>
            </a:pPr>
            <a:r>
              <a:rPr lang="id-ID" altLang="en-US" sz="2200" b="1" smtClean="0"/>
              <a:t>Pay attention to the following sentence.</a:t>
            </a:r>
          </a:p>
          <a:p>
            <a:pPr marL="0" indent="0" eaLnBrk="1" hangingPunct="1">
              <a:spcBef>
                <a:spcPct val="0"/>
              </a:spcBef>
              <a:buFont typeface="Arial" pitchFamily="34" charset="0"/>
              <a:buNone/>
            </a:pPr>
            <a:endParaRPr lang="id-ID" altLang="en-US" sz="2000" b="1" smtClean="0"/>
          </a:p>
          <a:p>
            <a:pPr marL="0" indent="0" eaLnBrk="1" hangingPunct="1">
              <a:spcBef>
                <a:spcPct val="0"/>
              </a:spcBef>
              <a:buFont typeface="Arial" pitchFamily="34" charset="0"/>
              <a:buNone/>
            </a:pPr>
            <a:r>
              <a:rPr lang="id-ID" altLang="en-US" sz="2000" b="1" smtClean="0">
                <a:solidFill>
                  <a:srgbClr val="FF0000"/>
                </a:solidFill>
              </a:rPr>
              <a:t>  I suggest you tell your parents or the local government about it.</a:t>
            </a:r>
          </a:p>
          <a:p>
            <a:pPr marL="0" indent="0" eaLnBrk="1" hangingPunct="1">
              <a:spcBef>
                <a:spcPct val="0"/>
              </a:spcBef>
              <a:buFont typeface="Arial" pitchFamily="34" charset="0"/>
              <a:buNone/>
            </a:pPr>
            <a:endParaRPr lang="id-ID" altLang="en-US" sz="2000" smtClean="0"/>
          </a:p>
          <a:p>
            <a:pPr marL="0" indent="0" eaLnBrk="1" hangingPunct="1">
              <a:spcBef>
                <a:spcPct val="0"/>
              </a:spcBef>
              <a:buFont typeface="Arial" pitchFamily="34" charset="0"/>
              <a:buNone/>
            </a:pPr>
            <a:r>
              <a:rPr lang="id-ID" altLang="en-US" sz="2000" smtClean="0"/>
              <a:t>The word </a:t>
            </a:r>
            <a:r>
              <a:rPr lang="id-ID" altLang="en-US" sz="2000" b="1" smtClean="0"/>
              <a:t>“suggest”</a:t>
            </a:r>
            <a:r>
              <a:rPr lang="id-ID" altLang="en-US" sz="2000" smtClean="0"/>
              <a:t> is followed by a subjunctive.</a:t>
            </a:r>
          </a:p>
          <a:p>
            <a:pPr marL="0" indent="0" eaLnBrk="1" hangingPunct="1">
              <a:spcBef>
                <a:spcPct val="0"/>
              </a:spcBef>
              <a:buFont typeface="Arial" pitchFamily="34" charset="0"/>
              <a:buNone/>
            </a:pPr>
            <a:endParaRPr lang="en-US" altLang="en-US" sz="2000" smtClean="0"/>
          </a:p>
          <a:p>
            <a:pPr marL="0" indent="0" eaLnBrk="1" hangingPunct="1">
              <a:spcBef>
                <a:spcPct val="0"/>
              </a:spcBef>
              <a:buFont typeface="Arial" pitchFamily="34" charset="0"/>
              <a:buNone/>
            </a:pPr>
            <a:r>
              <a:rPr lang="en-US" altLang="en-US" sz="2000" b="1" smtClean="0"/>
              <a:t>A subjunctive is used in a noun clause which follows certain verbs and expressions. </a:t>
            </a:r>
            <a:r>
              <a:rPr lang="id-ID" altLang="en-US" sz="2000" b="1" smtClean="0"/>
              <a:t>It relates to the verb forms that is used to express suggestions.</a:t>
            </a:r>
          </a:p>
          <a:p>
            <a:pPr marL="0" indent="0" eaLnBrk="1" hangingPunct="1">
              <a:spcBef>
                <a:spcPct val="0"/>
              </a:spcBef>
              <a:buFont typeface="Arial" pitchFamily="34" charset="0"/>
              <a:buNone/>
            </a:pPr>
            <a:endParaRPr lang="id-ID" altLang="en-US" sz="2000" b="1" smtClean="0"/>
          </a:p>
          <a:p>
            <a:pPr marL="0" indent="0" eaLnBrk="1" hangingPunct="1">
              <a:spcBef>
                <a:spcPct val="0"/>
              </a:spcBef>
              <a:buFont typeface="Arial" pitchFamily="34" charset="0"/>
              <a:buNone/>
            </a:pPr>
            <a:r>
              <a:rPr lang="en-US" altLang="en-US" sz="2000" smtClean="0"/>
              <a:t>The following are certain verbs followed by subjunctives</a:t>
            </a:r>
            <a:r>
              <a:rPr lang="id-ID" altLang="en-US" sz="2000" smtClean="0"/>
              <a:t>.</a:t>
            </a:r>
          </a:p>
          <a:p>
            <a:pPr marL="0" indent="0" eaLnBrk="1" hangingPunct="1">
              <a:buFont typeface="Arial" pitchFamily="34" charset="0"/>
              <a:buNone/>
            </a:pPr>
            <a:r>
              <a:rPr lang="id-ID" altLang="en-US" sz="2000" smtClean="0"/>
              <a:t>  </a:t>
            </a:r>
            <a:r>
              <a:rPr lang="en-US" altLang="en-US" sz="2000" smtClean="0"/>
              <a:t>•</a:t>
            </a:r>
            <a:r>
              <a:rPr lang="id-ID" altLang="en-US" sz="2000" smtClean="0"/>
              <a:t>   </a:t>
            </a:r>
            <a:r>
              <a:rPr lang="en-US" altLang="en-US" sz="2000" smtClean="0"/>
              <a:t>suggest</a:t>
            </a:r>
            <a:r>
              <a:rPr lang="id-ID" altLang="en-US" sz="2000" smtClean="0"/>
              <a:t>	           </a:t>
            </a:r>
            <a:r>
              <a:rPr lang="en-US" altLang="en-US" sz="2000" smtClean="0"/>
              <a:t>•	recommend	</a:t>
            </a:r>
          </a:p>
          <a:p>
            <a:pPr marL="0" indent="0" eaLnBrk="1" hangingPunct="1">
              <a:buFont typeface="Arial" pitchFamily="34" charset="0"/>
              <a:buNone/>
            </a:pPr>
            <a:r>
              <a:rPr lang="id-ID" altLang="en-US" sz="2000" smtClean="0"/>
              <a:t>  </a:t>
            </a:r>
            <a:r>
              <a:rPr lang="en-US" altLang="en-US" sz="2000" smtClean="0"/>
              <a:t>•</a:t>
            </a:r>
            <a:r>
              <a:rPr lang="id-ID" altLang="en-US" sz="2000" smtClean="0"/>
              <a:t>   </a:t>
            </a:r>
            <a:r>
              <a:rPr lang="en-US" altLang="en-US" sz="2000" smtClean="0"/>
              <a:t>advise</a:t>
            </a:r>
            <a:r>
              <a:rPr lang="id-ID" altLang="en-US" sz="2000" smtClean="0"/>
              <a:t>	           </a:t>
            </a:r>
            <a:r>
              <a:rPr lang="en-US" altLang="en-US" sz="2000" smtClean="0"/>
              <a:t>•	propose</a:t>
            </a:r>
          </a:p>
          <a:p>
            <a:pPr marL="0" indent="0" eaLnBrk="1" hangingPunct="1">
              <a:buFont typeface="Arial" pitchFamily="34" charset="0"/>
              <a:buNone/>
            </a:pPr>
            <a:r>
              <a:rPr lang="id-ID" altLang="en-US" sz="2000" smtClean="0"/>
              <a:t>  </a:t>
            </a:r>
            <a:r>
              <a:rPr lang="en-US" altLang="en-US" sz="2000" smtClean="0"/>
              <a:t>•</a:t>
            </a:r>
            <a:r>
              <a:rPr lang="id-ID" altLang="en-US" sz="2000" smtClean="0"/>
              <a:t>   </a:t>
            </a:r>
            <a:r>
              <a:rPr lang="en-US" altLang="en-US" sz="2000" smtClean="0"/>
              <a:t>insist</a:t>
            </a:r>
            <a:r>
              <a:rPr lang="id-ID" altLang="en-US" sz="2000" smtClean="0"/>
              <a:t>	           </a:t>
            </a:r>
            <a:r>
              <a:rPr lang="en-US" altLang="en-US" sz="2000" smtClean="0"/>
              <a:t>•</a:t>
            </a:r>
            <a:r>
              <a:rPr lang="id-ID" altLang="en-US" sz="2000" smtClean="0"/>
              <a:t>  </a:t>
            </a:r>
            <a:r>
              <a:rPr lang="en-US" altLang="en-US" sz="2000" smtClean="0"/>
              <a:t> request</a:t>
            </a:r>
          </a:p>
          <a:p>
            <a:pPr marL="0" indent="0" eaLnBrk="1" hangingPunct="1">
              <a:buFont typeface="Arial" pitchFamily="34" charset="0"/>
              <a:buNone/>
            </a:pPr>
            <a:r>
              <a:rPr lang="id-ID" altLang="en-US" sz="2000" smtClean="0"/>
              <a:t>  </a:t>
            </a:r>
            <a:r>
              <a:rPr lang="en-US" altLang="en-US" sz="2000" smtClean="0"/>
              <a:t>•</a:t>
            </a:r>
            <a:r>
              <a:rPr lang="id-ID" altLang="en-US" sz="2000" smtClean="0"/>
              <a:t>   </a:t>
            </a:r>
            <a:r>
              <a:rPr lang="en-US" altLang="en-US" sz="2000" smtClean="0"/>
              <a:t>demand</a:t>
            </a:r>
            <a:r>
              <a:rPr lang="id-ID" altLang="en-US" sz="2000" smtClean="0"/>
              <a:t>	           </a:t>
            </a:r>
            <a:r>
              <a:rPr lang="en-US" altLang="en-US" sz="2000" smtClean="0"/>
              <a:t>•	ask</a:t>
            </a:r>
            <a:endParaRPr lang="id-ID" altLang="en-US" sz="2000" b="1" smtClean="0"/>
          </a:p>
          <a:p>
            <a:pPr marL="0" indent="0" eaLnBrk="1" hangingPunct="1">
              <a:spcBef>
                <a:spcPct val="0"/>
              </a:spcBef>
              <a:buFont typeface="Arial" pitchFamily="34" charset="0"/>
              <a:buNone/>
            </a:pPr>
            <a:endParaRPr lang="id-ID" altLang="en-US" sz="2000" b="1" smtClean="0"/>
          </a:p>
        </p:txBody>
      </p:sp>
      <p:sp>
        <p:nvSpPr>
          <p:cNvPr id="4" name="Rectangle 3"/>
          <p:cNvSpPr/>
          <p:nvPr/>
        </p:nvSpPr>
        <p:spPr>
          <a:xfrm>
            <a:off x="641350" y="1866900"/>
            <a:ext cx="7000875"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66750" y="4416425"/>
            <a:ext cx="4156075" cy="1666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3" presetClass="entr" presetSubtype="1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linds(horizontal)">
                                      <p:cBhvr>
                                        <p:cTn id="18" dur="500"/>
                                        <p:tgtEl>
                                          <p:spTgt spid="2">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 calcmode="lin" valueType="num">
                                      <p:cBhvr additive="base">
                                        <p:cTn id="38"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blinds(horizontal)">
                                      <p:cBhvr>
                                        <p:cTn id="43" dur="500"/>
                                        <p:tgtEl>
                                          <p:spTgt spid="2">
                                            <p:txEl>
                                              <p:pRg st="9" end="9"/>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blinds(horizontal)">
                                      <p:cBhvr>
                                        <p:cTn id="46" dur="500"/>
                                        <p:tgtEl>
                                          <p:spTgt spid="2">
                                            <p:txEl>
                                              <p:pRg st="10" end="10"/>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blinds(horizontal)">
                                      <p:cBhvr>
                                        <p:cTn id="49" dur="500"/>
                                        <p:tgtEl>
                                          <p:spTgt spid="2">
                                            <p:txEl>
                                              <p:pRg st="11" end="11"/>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blinds(horizontal)">
                                      <p:cBhvr>
                                        <p:cTn id="52" dur="500"/>
                                        <p:tgtEl>
                                          <p:spTgt spid="2">
                                            <p:txEl>
                                              <p:pRg st="12" end="12"/>
                                            </p:tx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linds(horizontal)">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 grpId="0" build="p"/>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noChangeArrowheads="1"/>
          </p:cNvSpPr>
          <p:nvPr>
            <p:ph type="title"/>
          </p:nvPr>
        </p:nvSpPr>
        <p:spPr>
          <a:xfrm>
            <a:off x="268288" y="141288"/>
            <a:ext cx="8139112" cy="862012"/>
          </a:xfrm>
        </p:spPr>
        <p:txBody>
          <a:bodyPr/>
          <a:lstStyle/>
          <a:p>
            <a:pPr eaLnBrk="1" hangingPunct="1"/>
            <a:r>
              <a:rPr lang="en-US" altLang="en-US" sz="2200" b="1" smtClean="0">
                <a:latin typeface="Calibri" pitchFamily="34" charset="0"/>
              </a:rPr>
              <a:t>Now, see the following pattern and </a:t>
            </a:r>
            <a:r>
              <a:rPr lang="id-ID" altLang="en-US" sz="2200" b="1" smtClean="0">
                <a:latin typeface="Calibri" pitchFamily="34" charset="0"/>
              </a:rPr>
              <a:t>sentences</a:t>
            </a:r>
            <a:r>
              <a:rPr lang="en-US" altLang="en-US" sz="2200" b="1" smtClean="0">
                <a:latin typeface="Calibri" pitchFamily="34" charset="0"/>
              </a:rPr>
              <a:t>.</a:t>
            </a:r>
          </a:p>
        </p:txBody>
      </p:sp>
      <p:graphicFrame>
        <p:nvGraphicFramePr>
          <p:cNvPr id="4" name="Content Placeholder 3"/>
          <p:cNvGraphicFramePr>
            <a:graphicFrameLocks noGrp="1"/>
          </p:cNvGraphicFramePr>
          <p:nvPr>
            <p:ph idx="1"/>
          </p:nvPr>
        </p:nvGraphicFramePr>
        <p:xfrm>
          <a:off x="347663" y="1089025"/>
          <a:ext cx="7373937" cy="2587625"/>
        </p:xfrm>
        <a:graphic>
          <a:graphicData uri="http://schemas.openxmlformats.org/drawingml/2006/table">
            <a:tbl>
              <a:tblPr firstRow="1" bandRow="1">
                <a:tableStyleId>{5C22544A-7EE6-4342-B048-85BDC9FD1C3A}</a:tableStyleId>
              </a:tblPr>
              <a:tblGrid>
                <a:gridCol w="1490281">
                  <a:extLst>
                    <a:ext uri="{9D8B030D-6E8A-4147-A177-3AD203B41FA5}">
                      <a16:colId xmlns:a16="http://schemas.microsoft.com/office/drawing/2014/main" xmlns="" val="20000"/>
                    </a:ext>
                  </a:extLst>
                </a:gridCol>
                <a:gridCol w="1517904">
                  <a:extLst>
                    <a:ext uri="{9D8B030D-6E8A-4147-A177-3AD203B41FA5}">
                      <a16:colId xmlns:a16="http://schemas.microsoft.com/office/drawing/2014/main" xmlns="" val="20001"/>
                    </a:ext>
                  </a:extLst>
                </a:gridCol>
                <a:gridCol w="675692">
                  <a:extLst>
                    <a:ext uri="{9D8B030D-6E8A-4147-A177-3AD203B41FA5}">
                      <a16:colId xmlns:a16="http://schemas.microsoft.com/office/drawing/2014/main" xmlns="" val="20002"/>
                    </a:ext>
                  </a:extLst>
                </a:gridCol>
                <a:gridCol w="3690060">
                  <a:extLst>
                    <a:ext uri="{9D8B030D-6E8A-4147-A177-3AD203B41FA5}">
                      <a16:colId xmlns:a16="http://schemas.microsoft.com/office/drawing/2014/main" xmlns="" val="20003"/>
                    </a:ext>
                  </a:extLst>
                </a:gridCol>
              </a:tblGrid>
              <a:tr h="684051">
                <a:tc>
                  <a:txBody>
                    <a:bodyPr/>
                    <a:lstStyle/>
                    <a:p>
                      <a:pPr algn="ctr">
                        <a:buNone/>
                      </a:pPr>
                      <a:r>
                        <a:rPr lang="en-US" sz="2000" dirty="0">
                          <a:solidFill>
                            <a:schemeClr val="tx1"/>
                          </a:solidFill>
                        </a:rPr>
                        <a:t>Subject</a:t>
                      </a:r>
                    </a:p>
                  </a:txBody>
                  <a:tcPr marL="68573" marR="68573" marT="37145" marB="37145"/>
                </a:tc>
                <a:tc>
                  <a:txBody>
                    <a:bodyPr/>
                    <a:lstStyle/>
                    <a:p>
                      <a:pPr algn="ctr">
                        <a:buNone/>
                      </a:pPr>
                      <a:r>
                        <a:rPr lang="en-US" sz="2000" dirty="0">
                          <a:solidFill>
                            <a:schemeClr val="tx1"/>
                          </a:solidFill>
                        </a:rPr>
                        <a:t>Verb</a:t>
                      </a:r>
                    </a:p>
                  </a:txBody>
                  <a:tcPr marL="68573" marR="68573" marT="37145" marB="37145"/>
                </a:tc>
                <a:tc>
                  <a:txBody>
                    <a:bodyPr/>
                    <a:lstStyle/>
                    <a:p>
                      <a:pPr algn="ctr">
                        <a:buNone/>
                      </a:pPr>
                      <a:r>
                        <a:rPr lang="en-US" sz="2000" dirty="0">
                          <a:solidFill>
                            <a:schemeClr val="tx1"/>
                          </a:solidFill>
                        </a:rPr>
                        <a:t>That</a:t>
                      </a:r>
                    </a:p>
                  </a:txBody>
                  <a:tcPr marL="68573" marR="68573" marT="37145" marB="37145"/>
                </a:tc>
                <a:tc>
                  <a:txBody>
                    <a:bodyPr/>
                    <a:lstStyle/>
                    <a:p>
                      <a:pPr algn="ctr">
                        <a:buNone/>
                      </a:pPr>
                      <a:r>
                        <a:rPr lang="en-US" sz="2000" dirty="0">
                          <a:solidFill>
                            <a:schemeClr val="tx1"/>
                          </a:solidFill>
                        </a:rPr>
                        <a:t>Object (S + be/verb base + O/comp.)</a:t>
                      </a:r>
                    </a:p>
                  </a:txBody>
                  <a:tcPr marL="68573" marR="68573" marT="37145" marB="37145"/>
                </a:tc>
                <a:extLst>
                  <a:ext uri="{0D108BD9-81ED-4DB2-BD59-A6C34878D82A}">
                    <a16:rowId xmlns:a16="http://schemas.microsoft.com/office/drawing/2014/main" xmlns="" val="10000"/>
                  </a:ext>
                </a:extLst>
              </a:tr>
              <a:tr h="1903574">
                <a:tc>
                  <a:txBody>
                    <a:bodyPr/>
                    <a:lstStyle/>
                    <a:p>
                      <a:pPr>
                        <a:buNone/>
                      </a:pPr>
                      <a:r>
                        <a:rPr lang="en-US" sz="2000" dirty="0" smtClean="0"/>
                        <a:t>Sofia</a:t>
                      </a:r>
                    </a:p>
                    <a:p>
                      <a:pPr>
                        <a:buNone/>
                      </a:pPr>
                      <a:r>
                        <a:rPr lang="en-US" sz="2000" dirty="0" smtClean="0"/>
                        <a:t>Mr. Riki</a:t>
                      </a:r>
                    </a:p>
                    <a:p>
                      <a:pPr>
                        <a:buNone/>
                      </a:pPr>
                      <a:r>
                        <a:rPr lang="en-US" sz="2000" dirty="0" smtClean="0"/>
                        <a:t>Mrs. Anita</a:t>
                      </a:r>
                      <a:endParaRPr lang="id-ID" sz="2000" dirty="0" smtClean="0"/>
                    </a:p>
                    <a:p>
                      <a:pPr>
                        <a:buNone/>
                      </a:pPr>
                      <a:endParaRPr lang="en-US" sz="2000" dirty="0" smtClean="0"/>
                    </a:p>
                    <a:p>
                      <a:pPr>
                        <a:buNone/>
                      </a:pPr>
                      <a:r>
                        <a:rPr lang="en-US" sz="2000" dirty="0" smtClean="0"/>
                        <a:t>The principal</a:t>
                      </a:r>
                      <a:endParaRPr lang="en-US" sz="2000" dirty="0"/>
                    </a:p>
                  </a:txBody>
                  <a:tcPr marL="68573" marR="68573" marT="37145" marB="37145"/>
                </a:tc>
                <a:tc>
                  <a:txBody>
                    <a:bodyPr/>
                    <a:lstStyle/>
                    <a:p>
                      <a:pPr>
                        <a:buNone/>
                      </a:pPr>
                      <a:r>
                        <a:rPr lang="en-US" sz="2000" dirty="0" smtClean="0"/>
                        <a:t>suggests</a:t>
                      </a:r>
                    </a:p>
                    <a:p>
                      <a:pPr>
                        <a:buNone/>
                      </a:pPr>
                      <a:r>
                        <a:rPr lang="en-US" sz="2000" dirty="0" smtClean="0"/>
                        <a:t>recommends</a:t>
                      </a:r>
                    </a:p>
                    <a:p>
                      <a:pPr>
                        <a:buNone/>
                      </a:pPr>
                      <a:r>
                        <a:rPr lang="en-US" sz="2000" dirty="0" smtClean="0"/>
                        <a:t>advised</a:t>
                      </a:r>
                      <a:endParaRPr lang="id-ID" sz="2000" dirty="0" smtClean="0"/>
                    </a:p>
                    <a:p>
                      <a:pPr>
                        <a:buNone/>
                      </a:pPr>
                      <a:endParaRPr lang="en-US" sz="2000" dirty="0" smtClean="0"/>
                    </a:p>
                    <a:p>
                      <a:pPr>
                        <a:buNone/>
                      </a:pPr>
                      <a:r>
                        <a:rPr lang="en-US" sz="2000" dirty="0" smtClean="0"/>
                        <a:t>insists</a:t>
                      </a:r>
                      <a:endParaRPr lang="en-US" sz="2000" dirty="0"/>
                    </a:p>
                  </a:txBody>
                  <a:tcPr marL="68573" marR="68573" marT="37145" marB="37145"/>
                </a:tc>
                <a:tc>
                  <a:txBody>
                    <a:bodyPr/>
                    <a:lstStyle/>
                    <a:p>
                      <a:pPr>
                        <a:buNone/>
                      </a:pPr>
                      <a:r>
                        <a:rPr lang="id-ID" altLang="en-US" sz="2000" dirty="0"/>
                        <a:t>t</a:t>
                      </a:r>
                      <a:r>
                        <a:rPr lang="en-US" sz="2000" dirty="0"/>
                        <a:t>hat</a:t>
                      </a:r>
                    </a:p>
                    <a:p>
                      <a:pPr>
                        <a:buNone/>
                      </a:pPr>
                      <a:r>
                        <a:rPr lang="en-US" sz="2000" dirty="0"/>
                        <a:t>that</a:t>
                      </a:r>
                    </a:p>
                    <a:p>
                      <a:pPr>
                        <a:buNone/>
                      </a:pPr>
                      <a:r>
                        <a:rPr lang="en-US" sz="2000" dirty="0"/>
                        <a:t>that</a:t>
                      </a:r>
                    </a:p>
                    <a:p>
                      <a:pPr>
                        <a:buNone/>
                      </a:pPr>
                      <a:endParaRPr lang="id-ID" sz="2000" dirty="0" smtClean="0"/>
                    </a:p>
                    <a:p>
                      <a:pPr>
                        <a:buNone/>
                      </a:pPr>
                      <a:r>
                        <a:rPr lang="id-ID" sz="2000" dirty="0" smtClean="0"/>
                        <a:t>that</a:t>
                      </a:r>
                      <a:endParaRPr lang="en-US" sz="2000" dirty="0"/>
                    </a:p>
                  </a:txBody>
                  <a:tcPr marL="68573" marR="68573" marT="37145" marB="37145"/>
                </a:tc>
                <a:tc>
                  <a:txBody>
                    <a:bodyPr/>
                    <a:lstStyle/>
                    <a:p>
                      <a:pPr>
                        <a:buNone/>
                      </a:pPr>
                      <a:r>
                        <a:rPr lang="en-US" sz="2000" dirty="0" smtClean="0"/>
                        <a:t>Bagus board the bus soon.</a:t>
                      </a:r>
                    </a:p>
                    <a:p>
                      <a:pPr>
                        <a:buNone/>
                      </a:pPr>
                      <a:r>
                        <a:rPr lang="en-US" sz="2000" dirty="0" smtClean="0"/>
                        <a:t>Arya apply for the scholarship.</a:t>
                      </a:r>
                    </a:p>
                    <a:p>
                      <a:pPr>
                        <a:buNone/>
                      </a:pPr>
                      <a:r>
                        <a:rPr lang="en-US" sz="2000" dirty="0" smtClean="0"/>
                        <a:t>her students not be late to submit their work.</a:t>
                      </a:r>
                    </a:p>
                    <a:p>
                      <a:pPr>
                        <a:buNone/>
                      </a:pPr>
                      <a:r>
                        <a:rPr lang="en-US" sz="2000" dirty="0" smtClean="0"/>
                        <a:t>the students join community service.</a:t>
                      </a:r>
                      <a:endParaRPr lang="en-US" sz="2000" dirty="0"/>
                    </a:p>
                  </a:txBody>
                  <a:tcPr marL="68573" marR="68573" marT="37145" marB="37145"/>
                </a:tc>
                <a:extLst>
                  <a:ext uri="{0D108BD9-81ED-4DB2-BD59-A6C34878D82A}">
                    <a16:rowId xmlns:a16="http://schemas.microsoft.com/office/drawing/2014/main" xmlns="" val="10001"/>
                  </a:ext>
                </a:extLst>
              </a:tr>
            </a:tbl>
          </a:graphicData>
        </a:graphic>
      </p:graphicFrame>
      <p:sp>
        <p:nvSpPr>
          <p:cNvPr id="5" name="Title 1"/>
          <p:cNvSpPr txBox="1">
            <a:spLocks noChangeArrowheads="1"/>
          </p:cNvSpPr>
          <p:nvPr/>
        </p:nvSpPr>
        <p:spPr bwMode="auto">
          <a:xfrm>
            <a:off x="360363" y="3956050"/>
            <a:ext cx="7888287" cy="674688"/>
          </a:xfrm>
          <a:prstGeom prst="rect">
            <a:avLst/>
          </a:prstGeom>
          <a:noFill/>
          <a:ln w="9525">
            <a:noFill/>
            <a:miter lim="800000"/>
            <a:headEnd/>
            <a:tailEnd/>
          </a:ln>
        </p:spPr>
        <p:txBody>
          <a:bodyPr anchor="ctr"/>
          <a:lstStyle/>
          <a:p>
            <a:pPr eaLnBrk="1" hangingPunct="1">
              <a:lnSpc>
                <a:spcPct val="90000"/>
              </a:lnSpc>
              <a:defRPr/>
            </a:pPr>
            <a:r>
              <a:rPr lang="en-US" altLang="en-US" sz="2000" b="1" dirty="0">
                <a:ea typeface="+mj-ea"/>
                <a:cs typeface="+mj-cs"/>
              </a:rPr>
              <a:t>No</a:t>
            </a:r>
            <a:r>
              <a:rPr lang="id-ID" altLang="en-US" sz="2000" b="1" dirty="0">
                <a:ea typeface="+mj-ea"/>
                <a:cs typeface="+mj-cs"/>
              </a:rPr>
              <a:t>te:</a:t>
            </a:r>
          </a:p>
          <a:p>
            <a:pPr eaLnBrk="1" hangingPunct="1">
              <a:lnSpc>
                <a:spcPct val="90000"/>
              </a:lnSpc>
              <a:defRPr/>
            </a:pPr>
            <a:r>
              <a:rPr lang="id-ID" altLang="en-US" sz="2000" dirty="0">
                <a:ea typeface="+mj-ea"/>
                <a:cs typeface="+mj-cs"/>
              </a:rPr>
              <a:t>In formal situations, </a:t>
            </a:r>
            <a:r>
              <a:rPr lang="id-ID" altLang="en-US" sz="2000" b="1" dirty="0">
                <a:ea typeface="+mj-ea"/>
                <a:cs typeface="+mj-cs"/>
              </a:rPr>
              <a:t>“that”</a:t>
            </a:r>
            <a:r>
              <a:rPr lang="id-ID" altLang="en-US" sz="2000" dirty="0">
                <a:ea typeface="+mj-ea"/>
                <a:cs typeface="+mj-cs"/>
              </a:rPr>
              <a:t> is often left out.</a:t>
            </a:r>
            <a:endParaRPr lang="en-US" altLang="en-US" sz="20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0-#ppt_w/2"/>
                                          </p:val>
                                        </p:tav>
                                        <p:tav tm="100000">
                                          <p:val>
                                            <p:strVal val="#ppt_x"/>
                                          </p:val>
                                        </p:tav>
                                      </p:tavLst>
                                    </p:anim>
                                    <p:anim calcmode="lin" valueType="num">
                                      <p:cBhvr additive="base">
                                        <p:cTn id="8" dur="500" fill="hold"/>
                                        <p:tgtEl>
                                          <p:spTgt spid="92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noChangeArrowheads="1"/>
          </p:cNvSpPr>
          <p:nvPr>
            <p:ph type="title"/>
          </p:nvPr>
        </p:nvSpPr>
        <p:spPr>
          <a:xfrm>
            <a:off x="628650" y="365125"/>
            <a:ext cx="6784975" cy="1325563"/>
          </a:xfrm>
        </p:spPr>
        <p:txBody>
          <a:bodyPr/>
          <a:lstStyle/>
          <a:p>
            <a:pPr eaLnBrk="1" hangingPunct="1">
              <a:defRPr/>
            </a:pPr>
            <a:r>
              <a:rPr lang="en-US" altLang="en-US" sz="2200" b="1" dirty="0" smtClean="0">
                <a:latin typeface="+mn-lt"/>
              </a:rPr>
              <a:t>Complete the following sentences with suitable suggestions based on the situations.</a:t>
            </a:r>
            <a:br>
              <a:rPr lang="en-US" altLang="en-US" sz="2200" b="1" dirty="0" smtClean="0">
                <a:latin typeface="+mn-lt"/>
              </a:rPr>
            </a:br>
            <a:r>
              <a:rPr lang="en-US" altLang="en-US" sz="2200" b="1" dirty="0" smtClean="0">
                <a:latin typeface="+mn-lt"/>
              </a:rPr>
              <a:t>Use subjunctives.</a:t>
            </a:r>
          </a:p>
        </p:txBody>
      </p:sp>
      <p:sp>
        <p:nvSpPr>
          <p:cNvPr id="3" name="Content Placeholder 2"/>
          <p:cNvSpPr>
            <a:spLocks noGrp="1" noChangeArrowheads="1"/>
          </p:cNvSpPr>
          <p:nvPr>
            <p:ph idx="1"/>
          </p:nvPr>
        </p:nvSpPr>
        <p:spPr>
          <a:xfrm>
            <a:off x="628650" y="1836738"/>
            <a:ext cx="7886700" cy="4351337"/>
          </a:xfrm>
        </p:spPr>
        <p:txBody>
          <a:bodyPr/>
          <a:lstStyle/>
          <a:p>
            <a:pPr marL="0" indent="0" defTabSz="522288" eaLnBrk="1" hangingPunct="1">
              <a:buFont typeface="Arial" pitchFamily="34" charset="0"/>
              <a:buNone/>
            </a:pPr>
            <a:r>
              <a:rPr lang="en-US" altLang="en-US" sz="2000" smtClean="0"/>
              <a:t>1.	Mawar intends to learn sewing. </a:t>
            </a:r>
          </a:p>
          <a:p>
            <a:pPr marL="0" indent="0" defTabSz="522288" eaLnBrk="1" hangingPunct="1">
              <a:buFont typeface="Arial" pitchFamily="34" charset="0"/>
              <a:buNone/>
            </a:pPr>
            <a:r>
              <a:rPr lang="en-US" altLang="en-US" sz="2000" smtClean="0"/>
              <a:t>	Arya suggests that</a:t>
            </a:r>
            <a:r>
              <a:rPr lang="id-ID" altLang="en-US" sz="2000" smtClean="0"/>
              <a:t> </a:t>
            </a:r>
            <a:r>
              <a:rPr lang="en-US" altLang="en-US" sz="2000" smtClean="0"/>
              <a:t>_______________________.</a:t>
            </a:r>
          </a:p>
          <a:p>
            <a:pPr marL="0" indent="0" defTabSz="522288" eaLnBrk="1" hangingPunct="1">
              <a:buFont typeface="Arial" pitchFamily="34" charset="0"/>
              <a:buNone/>
            </a:pPr>
            <a:r>
              <a:rPr lang="en-US" altLang="en-US" sz="2000" smtClean="0"/>
              <a:t>2.	Bagus is often sleepy in the classroom.</a:t>
            </a:r>
          </a:p>
          <a:p>
            <a:pPr marL="0" indent="0" defTabSz="522288" eaLnBrk="1" hangingPunct="1">
              <a:buFont typeface="Arial" pitchFamily="34" charset="0"/>
              <a:buNone/>
            </a:pPr>
            <a:r>
              <a:rPr lang="en-US" altLang="en-US" sz="2000" smtClean="0"/>
              <a:t>	Mrs. Anita insists that</a:t>
            </a:r>
            <a:r>
              <a:rPr lang="id-ID" altLang="en-US" sz="2000" smtClean="0"/>
              <a:t> </a:t>
            </a:r>
            <a:r>
              <a:rPr lang="en-US" altLang="en-US" sz="2000" smtClean="0"/>
              <a:t>______________________.</a:t>
            </a:r>
          </a:p>
        </p:txBody>
      </p:sp>
      <p:sp>
        <p:nvSpPr>
          <p:cNvPr id="4" name="Rectangle 3"/>
          <p:cNvSpPr>
            <a:spLocks noChangeArrowheads="1"/>
          </p:cNvSpPr>
          <p:nvPr/>
        </p:nvSpPr>
        <p:spPr bwMode="auto">
          <a:xfrm>
            <a:off x="3084513" y="2190750"/>
            <a:ext cx="3003550" cy="400050"/>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en-US" sz="2000"/>
              <a:t>she attend a sewing course</a:t>
            </a:r>
            <a:endParaRPr lang="en-US" altLang="en-US" sz="2000">
              <a:cs typeface="Calibri" pitchFamily="34" charset="0"/>
            </a:endParaRPr>
          </a:p>
        </p:txBody>
      </p:sp>
      <p:sp>
        <p:nvSpPr>
          <p:cNvPr id="5" name="Rectangle 4"/>
          <p:cNvSpPr>
            <a:spLocks noChangeArrowheads="1"/>
          </p:cNvSpPr>
          <p:nvPr/>
        </p:nvSpPr>
        <p:spPr bwMode="auto">
          <a:xfrm>
            <a:off x="3441700" y="2987675"/>
            <a:ext cx="2776538" cy="400050"/>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en-US" sz="2000"/>
              <a:t>he not sleep late at night</a:t>
            </a:r>
            <a:endParaRPr lang="en-US" altLang="en-US" sz="2000">
              <a:cs typeface="Calibri" pitchFamily="34" charset="0"/>
            </a:endParaRPr>
          </a:p>
        </p:txBody>
      </p:sp>
      <p:sp>
        <p:nvSpPr>
          <p:cNvPr id="6" name="Text Box 5"/>
          <p:cNvSpPr txBox="1">
            <a:spLocks noChangeArrowheads="1"/>
          </p:cNvSpPr>
          <p:nvPr/>
        </p:nvSpPr>
        <p:spPr bwMode="auto">
          <a:xfrm>
            <a:off x="528638" y="5364163"/>
            <a:ext cx="7769225" cy="430212"/>
          </a:xfrm>
          <a:prstGeom prst="rect">
            <a:avLst/>
          </a:prstGeom>
          <a:noFill/>
          <a:ln w="9525">
            <a:noFill/>
            <a:miter lim="800000"/>
            <a:headEnd/>
            <a:tailEnd/>
          </a:ln>
        </p:spPr>
        <p:txBody>
          <a:bodyPr>
            <a:spAutoFit/>
          </a:bodyPr>
          <a:lstStyle/>
          <a:p>
            <a:pPr eaLnBrk="1" hangingPunct="1">
              <a:buFont typeface="SimSun" pitchFamily="2" charset="-122"/>
              <a:buNone/>
              <a:defRPr/>
            </a:pPr>
            <a:r>
              <a:rPr lang="id-ID" altLang="en-US" sz="2200" b="1" dirty="0">
                <a:latin typeface="+mn-lt"/>
                <a:cs typeface="Calibri" pitchFamily="34" charset="0"/>
              </a:rPr>
              <a:t>D</a:t>
            </a:r>
            <a:r>
              <a:rPr lang="en-US" altLang="en-US" sz="2200" b="1" dirty="0">
                <a:latin typeface="+mn-lt"/>
                <a:cs typeface="Calibri" pitchFamily="34" charset="0"/>
              </a:rPr>
              <a:t>o the </a:t>
            </a:r>
            <a:r>
              <a:rPr lang="en-US" altLang="en-US" sz="2200" b="1" dirty="0" err="1">
                <a:latin typeface="+mn-lt"/>
                <a:cs typeface="Calibri" pitchFamily="34" charset="0"/>
              </a:rPr>
              <a:t>activitie</a:t>
            </a:r>
            <a:r>
              <a:rPr lang="id-ID" altLang="en-US" sz="2200" b="1" dirty="0">
                <a:latin typeface="+mn-lt"/>
                <a:cs typeface="Calibri" pitchFamily="34" charset="0"/>
              </a:rPr>
              <a:t>s</a:t>
            </a:r>
            <a:r>
              <a:rPr lang="en-US" altLang="en-US" sz="2200" b="1" dirty="0">
                <a:latin typeface="+mn-lt"/>
                <a:cs typeface="Calibri" pitchFamily="34" charset="0"/>
              </a:rPr>
              <a:t> </a:t>
            </a:r>
            <a:r>
              <a:rPr lang="id-ID" altLang="en-US" sz="2200" b="1" dirty="0">
                <a:latin typeface="+mn-lt"/>
                <a:cs typeface="Calibri" pitchFamily="34" charset="0"/>
              </a:rPr>
              <a:t>i</a:t>
            </a:r>
            <a:r>
              <a:rPr lang="en-US" altLang="en-US" sz="2200" b="1" dirty="0">
                <a:latin typeface="+mn-lt"/>
                <a:cs typeface="Calibri" pitchFamily="34" charset="0"/>
              </a:rPr>
              <a:t>n your </a:t>
            </a:r>
            <a:r>
              <a:rPr lang="id-ID" altLang="en-US" sz="2200" b="1" i="1" dirty="0">
                <a:solidFill>
                  <a:srgbClr val="C00000"/>
                </a:solidFill>
                <a:latin typeface="+mn-lt"/>
                <a:cs typeface="Calibri" pitchFamily="34" charset="0"/>
              </a:rPr>
              <a:t>PR Bahasa Inggris</a:t>
            </a:r>
            <a:r>
              <a:rPr lang="en-US" altLang="en-US" sz="2200" b="1" dirty="0">
                <a:solidFill>
                  <a:srgbClr val="C00000"/>
                </a:solidFill>
                <a:latin typeface="+mn-lt"/>
                <a:cs typeface="Calibri" pitchFamily="34" charset="0"/>
              </a:rPr>
              <a:t> </a:t>
            </a:r>
            <a:r>
              <a:rPr lang="id-ID" altLang="en-US" sz="2200" b="1" dirty="0">
                <a:latin typeface="+mn-lt"/>
                <a:cs typeface="Calibri" pitchFamily="34" charset="0"/>
              </a:rPr>
              <a:t>on</a:t>
            </a:r>
            <a:r>
              <a:rPr lang="id-ID" altLang="en-US" sz="2200" b="1" dirty="0">
                <a:solidFill>
                  <a:srgbClr val="C00000"/>
                </a:solidFill>
                <a:latin typeface="+mn-lt"/>
                <a:cs typeface="Calibri" pitchFamily="34" charset="0"/>
              </a:rPr>
              <a:t> </a:t>
            </a:r>
            <a:r>
              <a:rPr lang="en-US" altLang="en-US" sz="2200" b="1" dirty="0">
                <a:latin typeface="+mn-lt"/>
                <a:cs typeface="Calibri" pitchFamily="34" charset="0"/>
              </a:rPr>
              <a:t>page </a:t>
            </a:r>
            <a:r>
              <a:rPr lang="id-ID" altLang="en-US" sz="2200" b="1" dirty="0">
                <a:latin typeface="+mn-lt"/>
                <a:cs typeface="Calibri" pitchFamily="34" charset="0"/>
              </a:rPr>
              <a:t>6.</a:t>
            </a:r>
            <a:endParaRPr lang="en-US" altLang="en-US" sz="2200" dirty="0">
              <a:latin typeface="+mn-lt"/>
              <a:cs typeface="Calibri" pitchFamily="34" charset="0"/>
            </a:endParaRPr>
          </a:p>
        </p:txBody>
      </p:sp>
      <p:sp>
        <p:nvSpPr>
          <p:cNvPr id="9" name="Left Arrow 8">
            <a:hlinkClick r:id="rId2" action="ppaction://hlinksldjump"/>
          </p:cNvPr>
          <p:cNvSpPr/>
          <p:nvPr/>
        </p:nvSpPr>
        <p:spPr>
          <a:xfrm>
            <a:off x="452859" y="6123709"/>
            <a:ext cx="1999396" cy="577536"/>
          </a:xfrm>
          <a:prstGeom prst="lef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5793" tIns="47896" rIns="95793" bIns="47896"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altLang="x-none" b="1" dirty="0" smtClean="0">
                <a:solidFill>
                  <a:srgbClr val="FFFFFF"/>
                </a:solidFill>
              </a:rPr>
              <a:t>Back to Chapter I</a:t>
            </a:r>
            <a:endParaRPr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500" fill="hold"/>
                                        <p:tgtEl>
                                          <p:spTgt spid="10241"/>
                                        </p:tgtEl>
                                        <p:attrNameLst>
                                          <p:attrName>ppt_x</p:attrName>
                                        </p:attrNameLst>
                                      </p:cBhvr>
                                      <p:tavLst>
                                        <p:tav tm="0">
                                          <p:val>
                                            <p:strVal val="0-#ppt_w/2"/>
                                          </p:val>
                                        </p:tav>
                                        <p:tav tm="100000">
                                          <p:val>
                                            <p:strVal val="#ppt_x"/>
                                          </p:val>
                                        </p:tav>
                                      </p:tavLst>
                                    </p:anim>
                                    <p:anim calcmode="lin" valueType="num">
                                      <p:cBhvr additive="base">
                                        <p:cTn id="8" dur="500" fill="hold"/>
                                        <p:tgtEl>
                                          <p:spTgt spid="102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p:tgtEl>
                                          <p:spTgt spid="4"/>
                                        </p:tgtEl>
                                        <p:attrNameLst>
                                          <p:attrName>ppt_y</p:attrName>
                                        </p:attrNameLst>
                                      </p:cBhvr>
                                      <p:tavLst>
                                        <p:tav tm="0">
                                          <p:val>
                                            <p:strVal val="#ppt_y-#ppt_h*1.125000"/>
                                          </p:val>
                                        </p:tav>
                                        <p:tav tm="100000">
                                          <p:val>
                                            <p:strVal val="#ppt_y"/>
                                          </p:val>
                                        </p:tav>
                                      </p:tavLst>
                                    </p:anim>
                                    <p:animEffect transition="in" filter="wipe(down)">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p:tgtEl>
                                          <p:spTgt spid="5"/>
                                        </p:tgtEl>
                                        <p:attrNameLst>
                                          <p:attrName>ppt_y</p:attrName>
                                        </p:attrNameLst>
                                      </p:cBhvr>
                                      <p:tavLst>
                                        <p:tav tm="0">
                                          <p:val>
                                            <p:strVal val="#ppt_y-#ppt_h*1.125000"/>
                                          </p:val>
                                        </p:tav>
                                        <p:tav tm="100000">
                                          <p:val>
                                            <p:strVal val="#ppt_y"/>
                                          </p:val>
                                        </p:tav>
                                      </p:tavLst>
                                    </p:anim>
                                    <p:animEffect transition="in" filter="wipe(down)">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4" grpId="0"/>
      <p:bldP spid="4" grpId="1"/>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2532</Words>
  <Application>Microsoft Office PowerPoint</Application>
  <PresentationFormat>On-screen Show (4:3)</PresentationFormat>
  <Paragraphs>507</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Arial</vt:lpstr>
      <vt:lpstr>Calibri Light</vt:lpstr>
      <vt:lpstr>SimSun</vt:lpstr>
      <vt:lpstr>+mn-ea</vt:lpstr>
      <vt:lpstr>Georgia</vt:lpstr>
      <vt:lpstr>Office Theme</vt:lpstr>
      <vt:lpstr>Slide 1</vt:lpstr>
      <vt:lpstr>Slide 2</vt:lpstr>
      <vt:lpstr>Slide 3</vt:lpstr>
      <vt:lpstr>Suggesting</vt:lpstr>
      <vt:lpstr>Answer the following questions.</vt:lpstr>
      <vt:lpstr>  The following are expressions to suggest and the responses.  </vt:lpstr>
      <vt:lpstr> Subjunctives </vt:lpstr>
      <vt:lpstr>Now, see the following pattern and sentences.</vt:lpstr>
      <vt:lpstr>Complete the following sentences with suitable suggestions based on the situations. Use subjunctives.</vt:lpstr>
      <vt:lpstr>Offering Items or Services/Help</vt:lpstr>
      <vt:lpstr>Answer the following questions.</vt:lpstr>
      <vt:lpstr>Here are expressions used to offer and the responses.</vt:lpstr>
      <vt:lpstr> “Modals” to Offer </vt:lpstr>
      <vt:lpstr>Make expressions of offering based on the following situations. Use suitable modals when necessary.</vt:lpstr>
      <vt:lpstr>Slide 15</vt:lpstr>
      <vt:lpstr>Slide 16</vt:lpstr>
      <vt:lpstr>Slide 17</vt:lpstr>
      <vt:lpstr>Slide 18</vt:lpstr>
      <vt:lpstr>Slide 19</vt:lpstr>
      <vt:lpstr>Mental Verbs</vt:lpstr>
      <vt:lpstr>Slide 21</vt:lpstr>
      <vt:lpstr>Collocations</vt:lpstr>
      <vt:lpstr>Slide 23</vt:lpstr>
      <vt:lpstr>Written Invitations </vt:lpstr>
      <vt:lpstr>Answer the following questions based on the previous text.</vt:lpstr>
      <vt:lpstr>Read the following information.</vt:lpstr>
      <vt:lpstr>Response (RSVP) Cards</vt:lpstr>
      <vt:lpstr>Answer the following questions based on the previous text.</vt:lpstr>
      <vt:lpstr>Read the following information.</vt:lpstr>
      <vt:lpstr>Spoken Invitations</vt:lpstr>
      <vt:lpstr>Answer the following questions based on the previous dialog.</vt:lpstr>
      <vt:lpstr>The following are expressions of making formal invitations and the responses.</vt:lpstr>
      <vt:lpstr>Slide 33</vt:lpstr>
      <vt:lpstr>Slide 34</vt:lpstr>
      <vt:lpstr>Slide 35</vt:lpstr>
      <vt:lpstr>Read the following text.</vt:lpstr>
      <vt:lpstr>Answer the following questions.</vt:lpstr>
      <vt:lpstr>Read and understand the following information.</vt:lpstr>
      <vt:lpstr>See the identification of an analytical exposition text below.</vt:lpstr>
      <vt:lpstr>Try to identify the topic and elaboration of the other arguments in the text about global warming.</vt:lpstr>
      <vt:lpstr>Slide 41</vt:lpstr>
      <vt:lpstr>Read and identify the structure of the following text.</vt:lpstr>
      <vt:lpstr>Complete the following table to help you identify the structure of the text.</vt:lpstr>
      <vt:lpstr>See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USER</dc:creator>
  <cp:lastModifiedBy>SAIRIN</cp:lastModifiedBy>
  <cp:revision>31</cp:revision>
  <dcterms:created xsi:type="dcterms:W3CDTF">2019-05-23T02:48:04Z</dcterms:created>
  <dcterms:modified xsi:type="dcterms:W3CDTF">2020-09-28T11:59:27Z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